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4"/>
  </p:sldMasterIdLst>
  <p:notesMasterIdLst>
    <p:notesMasterId r:id="rId48"/>
  </p:notesMasterIdLst>
  <p:sldIdLst>
    <p:sldId id="256" r:id="rId5"/>
    <p:sldId id="436" r:id="rId6"/>
    <p:sldId id="268" r:id="rId7"/>
    <p:sldId id="422" r:id="rId8"/>
    <p:sldId id="418" r:id="rId9"/>
    <p:sldId id="331" r:id="rId10"/>
    <p:sldId id="332" r:id="rId11"/>
    <p:sldId id="450" r:id="rId12"/>
    <p:sldId id="451" r:id="rId13"/>
    <p:sldId id="414" r:id="rId14"/>
    <p:sldId id="437" r:id="rId15"/>
    <p:sldId id="441" r:id="rId16"/>
    <p:sldId id="381" r:id="rId17"/>
    <p:sldId id="383" r:id="rId18"/>
    <p:sldId id="415" r:id="rId19"/>
    <p:sldId id="439" r:id="rId20"/>
    <p:sldId id="390" r:id="rId21"/>
    <p:sldId id="391" r:id="rId22"/>
    <p:sldId id="402" r:id="rId23"/>
    <p:sldId id="440" r:id="rId24"/>
    <p:sldId id="434" r:id="rId25"/>
    <p:sldId id="442" r:id="rId26"/>
    <p:sldId id="424" r:id="rId27"/>
    <p:sldId id="443" r:id="rId28"/>
    <p:sldId id="416" r:id="rId29"/>
    <p:sldId id="452" r:id="rId30"/>
    <p:sldId id="453" r:id="rId31"/>
    <p:sldId id="425" r:id="rId32"/>
    <p:sldId id="445" r:id="rId33"/>
    <p:sldId id="406" r:id="rId34"/>
    <p:sldId id="394" r:id="rId35"/>
    <p:sldId id="395" r:id="rId36"/>
    <p:sldId id="398" r:id="rId37"/>
    <p:sldId id="435" r:id="rId38"/>
    <p:sldId id="419" r:id="rId39"/>
    <p:sldId id="460" r:id="rId40"/>
    <p:sldId id="427" r:id="rId41"/>
    <p:sldId id="455" r:id="rId42"/>
    <p:sldId id="456" r:id="rId43"/>
    <p:sldId id="457" r:id="rId44"/>
    <p:sldId id="459" r:id="rId45"/>
    <p:sldId id="458" r:id="rId46"/>
    <p:sldId id="426" r:id="rId47"/>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5" clrIdx="0">
    <p:extLst>
      <p:ext uri="{19B8F6BF-5375-455C-9EA6-DF929625EA0E}">
        <p15:presenceInfo xmlns:p15="http://schemas.microsoft.com/office/powerpoint/2012/main" userId="S::nicoled@caritas.org.au::2dc4cf58-dc7e-422a-950b-38460c74cb76" providerId="AD"/>
      </p:ext>
    </p:extLst>
  </p:cmAuthor>
  <p:cmAuthor id="2" name="Nicole Dobrohotoff" initials="ND [2]" lastIdx="2" clrIdx="1">
    <p:extLst>
      <p:ext uri="{19B8F6BF-5375-455C-9EA6-DF929625EA0E}">
        <p15:presenceInfo xmlns:p15="http://schemas.microsoft.com/office/powerpoint/2012/main" userId="S-1-5-21-1801674531-2111687655-1343024091-17863" providerId="AD"/>
      </p:ext>
    </p:extLst>
  </p:cmAuthor>
  <p:cmAuthor id="3" name="Ellie Wong" initials="EW" lastIdx="4" clrIdx="2">
    <p:extLst>
      <p:ext uri="{19B8F6BF-5375-455C-9EA6-DF929625EA0E}">
        <p15:presenceInfo xmlns:p15="http://schemas.microsoft.com/office/powerpoint/2012/main" userId="S::ellie.wong@caritas.org.au::b9a841f3-31fa-4afe-b5f4-af32ceb95235" providerId="AD"/>
      </p:ext>
    </p:extLst>
  </p:cmAuthor>
  <p:cmAuthor id="4" name="Catherine McAleer" initials="CM" lastIdx="4" clrIdx="3">
    <p:extLst>
      <p:ext uri="{19B8F6BF-5375-455C-9EA6-DF929625EA0E}">
        <p15:presenceInfo xmlns:p15="http://schemas.microsoft.com/office/powerpoint/2012/main" userId="S::catherine.mcaleer@caritas.org.au::e6f08e50-4bd0-44ad-8f1f-a0efc8a8d450" providerId="AD"/>
      </p:ext>
    </p:extLst>
  </p:cmAuthor>
  <p:cmAuthor id="5" name="Catherine McAleer" initials="CM [2]" lastIdx="4" clrIdx="4">
    <p:extLst>
      <p:ext uri="{19B8F6BF-5375-455C-9EA6-DF929625EA0E}">
        <p15:presenceInfo xmlns:p15="http://schemas.microsoft.com/office/powerpoint/2012/main" userId="S-1-5-21-568877940-3399399001-4121681156-73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4C"/>
    <a:srgbClr val="D86075"/>
    <a:srgbClr val="C3DDD7"/>
    <a:srgbClr val="E4DBCA"/>
    <a:srgbClr val="761F00"/>
    <a:srgbClr val="63B1A4"/>
    <a:srgbClr val="3C4F6F"/>
    <a:srgbClr val="004751"/>
    <a:srgbClr val="0B234B"/>
    <a:srgbClr val="762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80" autoAdjust="0"/>
  </p:normalViewPr>
  <p:slideViewPr>
    <p:cSldViewPr snapToGrid="0">
      <p:cViewPr varScale="1">
        <p:scale>
          <a:sx n="88" d="100"/>
          <a:sy n="88" d="100"/>
        </p:scale>
        <p:origin x="595" y="72"/>
      </p:cViewPr>
      <p:guideLst>
        <p:guide orient="horz" pos="1038"/>
        <p:guide pos="587"/>
      </p:guideLst>
    </p:cSldViewPr>
  </p:slideViewPr>
  <p:notesTextViewPr>
    <p:cViewPr>
      <p:scale>
        <a:sx n="1" d="1"/>
        <a:sy n="1" d="1"/>
      </p:scale>
      <p:origin x="0" y="0"/>
    </p:cViewPr>
  </p:notesTextViewPr>
  <p:sorterViewPr>
    <p:cViewPr>
      <p:scale>
        <a:sx n="100" d="100"/>
        <a:sy n="100" d="100"/>
      </p:scale>
      <p:origin x="0" y="-20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atin typeface="Arial" panose="020B0604020202020204" pitchFamily="34" charset="0"/>
              </a:defRPr>
            </a:lvl1pPr>
          </a:lstStyle>
          <a:p>
            <a:fld id="{1D07F660-EF4E-4CFC-BE27-726010CF37C2}" type="datetimeFigureOut">
              <a:rPr lang="en-AU" smtClean="0"/>
              <a:pPr/>
              <a:t>28/09/2021</a:t>
            </a:fld>
            <a:endParaRPr lang="en-AU" dirty="0"/>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atin typeface="Arial" panose="020B0604020202020204" pitchFamily="34" charset="0"/>
              </a:defRPr>
            </a:lvl1pPr>
          </a:lstStyle>
          <a:p>
            <a:fld id="{E11F737D-84AB-4399-9DE3-748B081B038D}" type="slidenum">
              <a:rPr lang="en-AU" smtClean="0"/>
              <a:pPr/>
              <a:t>‹#›</a:t>
            </a:fld>
            <a:endParaRPr lang="en-AU" dirty="0"/>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uis.unesco.org/sites/default/files/documents/new-methodology-shows-258-million-children-adolescents-and-youth-are-out-school.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dgs.un.org/goals/goal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meo.com/37078328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ids.kiddle.co/Poverty#:~:text=Poverty%20means%20not%20having%20enough,and%20some%20parts%20of%20Asia"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un.org/development/desa/socialperspectiveondevelopment/issues/poverty-eradication.html" TargetMode="External"/><Relationship Id="rId4" Type="http://schemas.openxmlformats.org/officeDocument/2006/relationships/hyperlink" Target="https://www.investopedia.com/terms/p/poverty.asp"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orldbank.org/en/programs/ic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orldbank.org/en/news/video/2017/04/14/what-are-poverty-lin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90439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Source: 2020 World Bank Poverty Overview </a:t>
            </a:r>
          </a:p>
          <a:p>
            <a:r>
              <a:rPr lang="en-AU"/>
              <a:t>https://www.worldbank.org/en/topic/poverty/overview</a:t>
            </a:r>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13</a:t>
            </a:fld>
            <a:endParaRPr lang="en-AU" altLang="en-US"/>
          </a:p>
        </p:txBody>
      </p:sp>
    </p:spTree>
    <p:extLst>
      <p:ext uri="{BB962C8B-B14F-4D97-AF65-F5344CB8AC3E}">
        <p14:creationId xmlns:p14="http://schemas.microsoft.com/office/powerpoint/2010/main" val="2952004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Source: </a:t>
            </a:r>
            <a:r>
              <a:rPr lang="en-AU" dirty="0"/>
              <a:t>2020 World Bank Poverty Overview &amp; Our World in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https://www.worldbank.org/en/topic/poverty/overview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https://ourworldindata.org/extreme-poverty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dirty="0"/>
              <a:t>UN Water &amp; Wash Data</a:t>
            </a:r>
          </a:p>
          <a:p>
            <a:r>
              <a:rPr lang="en-AU" dirty="0"/>
              <a:t>https://www.unwater.org/water-facts/water-sanitation-and-hygiene/ </a:t>
            </a:r>
          </a:p>
          <a:p>
            <a:r>
              <a:rPr lang="en-AU" dirty="0"/>
              <a:t>https://washdata.org/sites/default/files/2020-11/UNICEF-WHO-state-of-the-worlds-sanitation-2020.pdf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FAO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http://www.fao.org/3/I9553EN/i9553en.pdf</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14</a:t>
            </a:fld>
            <a:endParaRPr lang="en-AU"/>
          </a:p>
        </p:txBody>
      </p:sp>
    </p:spTree>
    <p:extLst>
      <p:ext uri="{BB962C8B-B14F-4D97-AF65-F5344CB8AC3E}">
        <p14:creationId xmlns:p14="http://schemas.microsoft.com/office/powerpoint/2010/main" val="3724255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World Bank</a:t>
            </a:r>
          </a:p>
          <a:p>
            <a:r>
              <a:rPr lang="en-AU" b="0" dirty="0"/>
              <a:t>https://www.worldbank.org/en/topic/poverty/overview</a:t>
            </a:r>
          </a:p>
          <a:p>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Water Aid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https://www.wateraid.org/au/why-wateraid/facts-and-statistics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UNESCO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a:solidFill>
                  <a:schemeClr val="tx1"/>
                </a:solidFill>
                <a:effectLst/>
                <a:ea typeface="+mn-ea"/>
                <a:cs typeface="+mn-cs"/>
                <a:hlinkClick r:id="rId3"/>
              </a:rPr>
              <a:t>http://uis.unesco.org/sites/default/files/documents/new-methodology-shows-258-million-children-adolescents-and-youth-are-out-school.pdf</a:t>
            </a:r>
            <a:r>
              <a:rPr lang="en-AU" sz="1200" u="sng" kern="1200" dirty="0">
                <a:solidFill>
                  <a:schemeClr val="tx1"/>
                </a:solidFill>
                <a:effectLst/>
                <a:ea typeface="+mn-ea"/>
                <a:cs typeface="+mn-cs"/>
              </a:rPr>
              <a:t> </a:t>
            </a:r>
            <a:endParaRPr lang="en-AU" b="0" dirty="0"/>
          </a:p>
        </p:txBody>
      </p:sp>
      <p:sp>
        <p:nvSpPr>
          <p:cNvPr id="4" name="Slide Number Placeholder 3"/>
          <p:cNvSpPr>
            <a:spLocks noGrp="1"/>
          </p:cNvSpPr>
          <p:nvPr>
            <p:ph type="sldNum" sz="quarter" idx="5"/>
          </p:nvPr>
        </p:nvSpPr>
        <p:spPr/>
        <p:txBody>
          <a:bodyPr/>
          <a:lstStyle/>
          <a:p>
            <a:fld id="{E11F737D-84AB-4399-9DE3-748B081B038D}" type="slidenum">
              <a:rPr lang="en-AU" smtClean="0"/>
              <a:t>15</a:t>
            </a:fld>
            <a:endParaRPr lang="en-AU"/>
          </a:p>
        </p:txBody>
      </p:sp>
    </p:spTree>
    <p:extLst>
      <p:ext uri="{BB962C8B-B14F-4D97-AF65-F5344CB8AC3E}">
        <p14:creationId xmlns:p14="http://schemas.microsoft.com/office/powerpoint/2010/main" val="1696383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Image</a:t>
            </a:r>
            <a:r>
              <a:rPr lang="en-US" baseline="0"/>
              <a:t> source: </a:t>
            </a:r>
            <a:r>
              <a:rPr lang="en-US"/>
              <a:t>https://sustainabledevelopment.un.org/?menu=1300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For more</a:t>
            </a:r>
            <a:r>
              <a:rPr lang="en-US" baseline="0"/>
              <a:t> information on the Sustainable Development Goals, please visit: http://www.caritas.org.au/learn/sdg</a:t>
            </a:r>
            <a:endParaRPr lang="en-US"/>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a:p>
        </p:txBody>
      </p:sp>
    </p:spTree>
    <p:extLst>
      <p:ext uri="{BB962C8B-B14F-4D97-AF65-F5344CB8AC3E}">
        <p14:creationId xmlns:p14="http://schemas.microsoft.com/office/powerpoint/2010/main" val="78408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Sustainable Development Goals</a:t>
            </a:r>
          </a:p>
          <a:p>
            <a:r>
              <a:rPr lang="en-US"/>
              <a:t>https://sdgs.un.org/goals/goal1</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18</a:t>
            </a:fld>
            <a:endParaRPr lang="en-AU"/>
          </a:p>
        </p:txBody>
      </p:sp>
    </p:spTree>
    <p:extLst>
      <p:ext uri="{BB962C8B-B14F-4D97-AF65-F5344CB8AC3E}">
        <p14:creationId xmlns:p14="http://schemas.microsoft.com/office/powerpoint/2010/main" val="1295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Sustainable Development Goals</a:t>
            </a:r>
          </a:p>
          <a:p>
            <a:r>
              <a:rPr lang="en-US" dirty="0">
                <a:hlinkClick r:id="rId3"/>
              </a:rPr>
              <a:t>https://sdgs.un.org/goals/goal1</a:t>
            </a:r>
            <a:endParaRPr lang="en-US" dirty="0"/>
          </a:p>
          <a:p>
            <a:endParaRPr lang="en-US"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19</a:t>
            </a:fld>
            <a:endParaRPr lang="en-AU"/>
          </a:p>
        </p:txBody>
      </p:sp>
    </p:spTree>
    <p:extLst>
      <p:ext uri="{BB962C8B-B14F-4D97-AF65-F5344CB8AC3E}">
        <p14:creationId xmlns:p14="http://schemas.microsoft.com/office/powerpoint/2010/main" val="1394151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22</a:t>
            </a:fld>
            <a:endParaRPr lang="en-AU"/>
          </a:p>
        </p:txBody>
      </p:sp>
    </p:spTree>
    <p:extLst>
      <p:ext uri="{BB962C8B-B14F-4D97-AF65-F5344CB8AC3E}">
        <p14:creationId xmlns:p14="http://schemas.microsoft.com/office/powerpoint/2010/main" val="1534813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Zimbabwe Integrated Community Development Program and Putting Children First Program</a:t>
            </a:r>
          </a:p>
          <a:p>
            <a:r>
              <a:rPr lang="en-US" dirty="0">
                <a:cs typeface="Arial" panose="020B0604020202020204" pitchFamily="34" charset="0"/>
              </a:rPr>
              <a:t>Photo credit: Ivy Khoury</a:t>
            </a:r>
          </a:p>
        </p:txBody>
      </p:sp>
      <p:sp>
        <p:nvSpPr>
          <p:cNvPr id="4" name="Slide Number Placeholder 3"/>
          <p:cNvSpPr>
            <a:spLocks noGrp="1"/>
          </p:cNvSpPr>
          <p:nvPr>
            <p:ph type="sldNum" sz="quarter" idx="5"/>
          </p:nvPr>
        </p:nvSpPr>
        <p:spPr/>
        <p:txBody>
          <a:bodyPr/>
          <a:lstStyle/>
          <a:p>
            <a:fld id="{E11F737D-84AB-4399-9DE3-748B081B038D}" type="slidenum">
              <a:rPr lang="en-AU" smtClean="0"/>
              <a:t>23</a:t>
            </a:fld>
            <a:endParaRPr lang="en-AU"/>
          </a:p>
        </p:txBody>
      </p:sp>
    </p:spTree>
    <p:extLst>
      <p:ext uri="{BB962C8B-B14F-4D97-AF65-F5344CB8AC3E}">
        <p14:creationId xmlns:p14="http://schemas.microsoft.com/office/powerpoint/2010/main" val="304323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a:p>
        </p:txBody>
      </p:sp>
    </p:spTree>
    <p:extLst>
      <p:ext uri="{BB962C8B-B14F-4D97-AF65-F5344CB8AC3E}">
        <p14:creationId xmlns:p14="http://schemas.microsoft.com/office/powerpoint/2010/main" val="1228334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a:p>
        </p:txBody>
      </p:sp>
    </p:spTree>
    <p:extLst>
      <p:ext uri="{BB962C8B-B14F-4D97-AF65-F5344CB8AC3E}">
        <p14:creationId xmlns:p14="http://schemas.microsoft.com/office/powerpoint/2010/main" val="289229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 credits (left to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ea typeface="+mn-ea"/>
                <a:cs typeface="+mn-cs"/>
              </a:rPr>
              <a:t>Salma spends quality time with her newborn baby boy </a:t>
            </a:r>
            <a:r>
              <a:rPr lang="en-AU" sz="1200" b="0" i="0" u="none" strike="noStrike" kern="1200" dirty="0" err="1">
                <a:solidFill>
                  <a:schemeClr val="tx1"/>
                </a:solidFill>
                <a:effectLst/>
                <a:ea typeface="+mn-ea"/>
                <a:cs typeface="+mn-cs"/>
              </a:rPr>
              <a:t>Samiul</a:t>
            </a:r>
            <a:r>
              <a:rPr lang="en-AU" sz="1200" b="0" i="0" u="none" strike="noStrike" kern="1200" dirty="0">
                <a:solidFill>
                  <a:schemeClr val="tx1"/>
                </a:solidFill>
                <a:effectLst/>
                <a:ea typeface="+mn-ea"/>
                <a:cs typeface="+mn-cs"/>
              </a:rPr>
              <a:t> and her daughter Maya. They tell stories and play games. </a:t>
            </a:r>
            <a:r>
              <a:rPr lang="en-AU" sz="1200" b="1" i="0" u="none" strike="noStrike" kern="1200" dirty="0">
                <a:solidFill>
                  <a:schemeClr val="tx1"/>
                </a:solidFill>
                <a:effectLst/>
                <a:ea typeface="+mn-ea"/>
                <a:cs typeface="+mn-cs"/>
              </a:rPr>
              <a:t>Credit: </a:t>
            </a:r>
            <a:r>
              <a:rPr lang="en-AU" sz="1200" b="0" i="0" u="none" strike="noStrike" kern="1200" dirty="0">
                <a:solidFill>
                  <a:schemeClr val="tx1"/>
                </a:solidFill>
                <a:effectLst/>
                <a:ea typeface="+mn-ea"/>
                <a:cs typeface="+mn-cs"/>
              </a:rPr>
              <a:t>Ashish Peter Gomes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err="1">
                <a:solidFill>
                  <a:schemeClr val="tx1"/>
                </a:solidFill>
                <a:effectLst/>
                <a:ea typeface="+mn-ea"/>
                <a:cs typeface="+mn-cs"/>
              </a:rPr>
              <a:t>Afiron</a:t>
            </a:r>
            <a:r>
              <a:rPr lang="en-AU" sz="1200" b="0" i="0" kern="1200" dirty="0">
                <a:solidFill>
                  <a:schemeClr val="tx1"/>
                </a:solidFill>
                <a:effectLst/>
                <a:ea typeface="+mn-ea"/>
                <a:cs typeface="+mn-cs"/>
              </a:rPr>
              <a:t> is 100 years old and live near Bangladesh’s border with India. Her late husband, Kalu, was a day labourer, she has no children and now that he has gone, she lives on her own on a rubber plantation on government forest land. </a:t>
            </a:r>
            <a:r>
              <a:rPr lang="en-AU" dirty="0"/>
              <a:t>C</a:t>
            </a:r>
            <a:r>
              <a:rPr lang="en-AU" b="1" dirty="0"/>
              <a:t>redit: </a:t>
            </a:r>
            <a:r>
              <a:rPr lang="en-AU" dirty="0"/>
              <a:t>Caritas Australia </a:t>
            </a:r>
            <a:endParaRPr lang="en-AU" dirty="0">
              <a:cs typeface="Arial" panose="020B0604020202020204" pitchFamily="34" charset="0"/>
            </a:endParaRPr>
          </a:p>
          <a:p>
            <a:r>
              <a:rPr lang="en-AU" sz="1200" b="0" i="0" kern="1200" dirty="0" err="1">
                <a:solidFill>
                  <a:schemeClr val="tx1"/>
                </a:solidFill>
                <a:effectLst/>
                <a:ea typeface="+mn-ea"/>
                <a:cs typeface="+mn-cs"/>
              </a:rPr>
              <a:t>Marvelous</a:t>
            </a:r>
            <a:r>
              <a:rPr lang="en-AU" sz="1200" b="0" i="0" kern="1200" dirty="0">
                <a:solidFill>
                  <a:schemeClr val="tx1"/>
                </a:solidFill>
                <a:effectLst/>
                <a:ea typeface="+mn-ea"/>
                <a:cs typeface="+mn-cs"/>
              </a:rPr>
              <a:t>, Primary School Headmaster, teaching students in Zimbabwe. </a:t>
            </a:r>
            <a:r>
              <a:rPr lang="en-AU" b="1" dirty="0"/>
              <a:t>Credit:</a:t>
            </a:r>
            <a:r>
              <a:rPr lang="en-AU" dirty="0"/>
              <a:t> Richard Wainwright, Caritas Australia</a:t>
            </a:r>
            <a:endParaRPr lang="en-AU"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a:t>
            </a:fld>
            <a:endParaRPr lang="en-AU"/>
          </a:p>
        </p:txBody>
      </p:sp>
    </p:spTree>
    <p:extLst>
      <p:ext uri="{BB962C8B-B14F-4D97-AF65-F5344CB8AC3E}">
        <p14:creationId xmlns:p14="http://schemas.microsoft.com/office/powerpoint/2010/main" val="801321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28</a:t>
            </a:fld>
            <a:endParaRPr lang="en-AU"/>
          </a:p>
        </p:txBody>
      </p:sp>
    </p:spTree>
    <p:extLst>
      <p:ext uri="{BB962C8B-B14F-4D97-AF65-F5344CB8AC3E}">
        <p14:creationId xmlns:p14="http://schemas.microsoft.com/office/powerpoint/2010/main" val="505091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Photo credits (L-R): August Lucky (Tanzania), Richard Wainwright (Indonesia), Cassandra Hill (Solomon Islands), Sascha Costigan (Australia)</a:t>
            </a:r>
            <a:endParaRPr lang="en-AU"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a:p>
        </p:txBody>
      </p:sp>
    </p:spTree>
    <p:extLst>
      <p:ext uri="{BB962C8B-B14F-4D97-AF65-F5344CB8AC3E}">
        <p14:creationId xmlns:p14="http://schemas.microsoft.com/office/powerpoint/2010/main" val="3819565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err="1">
                <a:solidFill>
                  <a:schemeClr val="tx1"/>
                </a:solidFill>
                <a:effectLst/>
                <a:ea typeface="+mn-ea"/>
                <a:cs typeface="+mn-cs"/>
              </a:rPr>
              <a:t>Dinia</a:t>
            </a:r>
            <a:r>
              <a:rPr lang="en-AU" sz="1200" b="0" i="0" kern="1200" dirty="0">
                <a:solidFill>
                  <a:schemeClr val="tx1"/>
                </a:solidFill>
                <a:effectLst/>
                <a:ea typeface="+mn-ea"/>
                <a:cs typeface="+mn-cs"/>
              </a:rPr>
              <a:t> harvesting her rice crop in a field next to her house with the help of her neighbours. </a:t>
            </a:r>
            <a:r>
              <a:rPr lang="en-AU" sz="1200" b="0" i="0" kern="1200" dirty="0" err="1">
                <a:solidFill>
                  <a:schemeClr val="tx1"/>
                </a:solidFill>
                <a:effectLst/>
                <a:ea typeface="+mn-ea"/>
                <a:cs typeface="+mn-cs"/>
              </a:rPr>
              <a:t>Dinia</a:t>
            </a:r>
            <a:r>
              <a:rPr lang="en-AU" sz="1200" b="0" i="0" kern="1200" dirty="0">
                <a:solidFill>
                  <a:schemeClr val="tx1"/>
                </a:solidFill>
                <a:effectLst/>
                <a:ea typeface="+mn-ea"/>
                <a:cs typeface="+mn-cs"/>
              </a:rPr>
              <a:t> has been given advice on rice faming methods by Caritas partners SPACFI.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Richard Wainwright Caritas Australia</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30</a:t>
            </a:fld>
            <a:endParaRPr lang="en-AU"/>
          </a:p>
        </p:txBody>
      </p:sp>
    </p:spTree>
    <p:extLst>
      <p:ext uri="{BB962C8B-B14F-4D97-AF65-F5344CB8AC3E}">
        <p14:creationId xmlns:p14="http://schemas.microsoft.com/office/powerpoint/2010/main" val="3837147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Dinia’s</a:t>
            </a:r>
            <a:r>
              <a:rPr lang="en-AU"/>
              <a:t> story was featured during Project Compassion 2017. </a:t>
            </a:r>
          </a:p>
          <a:p>
            <a:r>
              <a:rPr lang="en-AU"/>
              <a:t>Watch</a:t>
            </a:r>
            <a:r>
              <a:rPr lang="en-AU" baseline="0"/>
              <a:t> her story: https://vimeo.com/190179848 </a:t>
            </a:r>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31</a:t>
            </a:fld>
            <a:endParaRPr lang="en-AU"/>
          </a:p>
        </p:txBody>
      </p:sp>
    </p:spTree>
    <p:extLst>
      <p:ext uri="{BB962C8B-B14F-4D97-AF65-F5344CB8AC3E}">
        <p14:creationId xmlns:p14="http://schemas.microsoft.com/office/powerpoint/2010/main" val="830751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Dinia’s</a:t>
            </a:r>
            <a:r>
              <a:rPr lang="en-AU"/>
              <a:t> story was featured during Project Compassion 2017. </a:t>
            </a:r>
          </a:p>
          <a:p>
            <a:r>
              <a:rPr lang="en-AU"/>
              <a:t>Watch</a:t>
            </a:r>
            <a:r>
              <a:rPr lang="en-AU" baseline="0"/>
              <a:t> her story: https://vimeo.com/190179848 </a:t>
            </a:r>
            <a:endParaRPr lang="en-AU"/>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32</a:t>
            </a:fld>
            <a:endParaRPr lang="en-AU"/>
          </a:p>
        </p:txBody>
      </p:sp>
    </p:spTree>
    <p:extLst>
      <p:ext uri="{BB962C8B-B14F-4D97-AF65-F5344CB8AC3E}">
        <p14:creationId xmlns:p14="http://schemas.microsoft.com/office/powerpoint/2010/main" val="3479316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err="1"/>
              <a:t>Dinia’s</a:t>
            </a:r>
            <a:r>
              <a:rPr lang="en-AU" dirty="0"/>
              <a:t> story was featured during Project Compassion 2017. </a:t>
            </a:r>
          </a:p>
          <a:p>
            <a:r>
              <a:rPr lang="en-AU" dirty="0"/>
              <a:t>Watch</a:t>
            </a:r>
            <a:r>
              <a:rPr lang="en-AU" baseline="0" dirty="0"/>
              <a:t> her story: https://vimeo.com/190179848 </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err="1">
                <a:solidFill>
                  <a:schemeClr val="tx1"/>
                </a:solidFill>
                <a:effectLst/>
                <a:ea typeface="+mn-ea"/>
                <a:cs typeface="+mn-cs"/>
              </a:rPr>
              <a:t>Dinia</a:t>
            </a:r>
            <a:r>
              <a:rPr lang="en-AU" sz="1200" b="0" i="0" kern="1200" dirty="0">
                <a:solidFill>
                  <a:schemeClr val="tx1"/>
                </a:solidFill>
                <a:effectLst/>
                <a:ea typeface="+mn-ea"/>
                <a:cs typeface="+mn-cs"/>
              </a:rPr>
              <a:t> with her daughter (15) carry a basket of taro chips to sell to a local vendor. </a:t>
            </a:r>
            <a:r>
              <a:rPr lang="en-AU" sz="1200" b="0" i="0" kern="1200" dirty="0" err="1">
                <a:solidFill>
                  <a:schemeClr val="tx1"/>
                </a:solidFill>
                <a:effectLst/>
                <a:ea typeface="+mn-ea"/>
                <a:cs typeface="+mn-cs"/>
              </a:rPr>
              <a:t>Dinia</a:t>
            </a:r>
            <a:r>
              <a:rPr lang="en-AU" sz="1200" b="0" i="0" kern="1200" dirty="0">
                <a:solidFill>
                  <a:schemeClr val="tx1"/>
                </a:solidFill>
                <a:effectLst/>
                <a:ea typeface="+mn-ea"/>
                <a:cs typeface="+mn-cs"/>
              </a:rPr>
              <a:t> makes the chips from taro grown in her home garden then packages them in heat sealed bags to sell to vendors which helps improve her income.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Richard Wainwright Caritas Australia.</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33</a:t>
            </a:fld>
            <a:endParaRPr lang="en-AU" altLang="en-US"/>
          </a:p>
        </p:txBody>
      </p:sp>
    </p:spTree>
    <p:extLst>
      <p:ext uri="{BB962C8B-B14F-4D97-AF65-F5344CB8AC3E}">
        <p14:creationId xmlns:p14="http://schemas.microsoft.com/office/powerpoint/2010/main" val="2215897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Photos from left to right:</a:t>
            </a:r>
          </a:p>
          <a:p>
            <a:r>
              <a:rPr lang="en-AU" dirty="0">
                <a:solidFill>
                  <a:srgbClr val="212124"/>
                </a:solidFill>
              </a:rPr>
              <a:t>Tawonga is the youngest of six children and was born with one weaker leg, so she walks with the aid of crutches. Her siblings also used to push her three kilometres to school in a donated wheelchair. Credit: </a:t>
            </a:r>
            <a:r>
              <a:rPr lang="en-AU" dirty="0" err="1">
                <a:solidFill>
                  <a:srgbClr val="212124"/>
                </a:solidFill>
              </a:rPr>
              <a:t>Pilirani</a:t>
            </a:r>
            <a:r>
              <a:rPr lang="en-AU" dirty="0">
                <a:solidFill>
                  <a:srgbClr val="212124"/>
                </a:solidFill>
              </a:rPr>
              <a:t> </a:t>
            </a:r>
            <a:r>
              <a:rPr lang="en-AU" dirty="0" err="1">
                <a:solidFill>
                  <a:srgbClr val="212124"/>
                </a:solidFill>
              </a:rPr>
              <a:t>Chimombo</a:t>
            </a:r>
            <a:endParaRPr lang="en-AU" dirty="0">
              <a:solidFill>
                <a:srgbClr val="212124"/>
              </a:solidFill>
            </a:endParaRPr>
          </a:p>
          <a:p>
            <a:r>
              <a:rPr lang="en-AU" dirty="0">
                <a:solidFill>
                  <a:srgbClr val="212124"/>
                </a:solidFill>
                <a:hlinkClick r:id="rId3"/>
              </a:rPr>
              <a:t>https://vimeo.com/370783282</a:t>
            </a:r>
            <a:r>
              <a:rPr lang="en-AU" dirty="0">
                <a:solidFill>
                  <a:srgbClr val="212124"/>
                </a:solidFill>
              </a:rPr>
              <a:t> </a:t>
            </a:r>
          </a:p>
          <a:p>
            <a:endParaRPr lang="en-AU" dirty="0">
              <a:solidFill>
                <a:srgbClr val="2121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solidFill>
                  <a:srgbClr val="212124"/>
                </a:solidFill>
              </a:rPr>
              <a:t>Rattanak</a:t>
            </a:r>
            <a:r>
              <a:rPr lang="en-AU" dirty="0">
                <a:solidFill>
                  <a:srgbClr val="212124"/>
                </a:solidFill>
              </a:rPr>
              <a:t> standing in his barber shop. After finishing his training with the Deaf Development Program he is now able to sign in Khmer and has a thriving business styling hair. </a:t>
            </a:r>
            <a:r>
              <a:rPr lang="en-AU" b="1" dirty="0">
                <a:solidFill>
                  <a:srgbClr val="212124"/>
                </a:solidFill>
              </a:rPr>
              <a:t>Credit: </a:t>
            </a:r>
            <a:r>
              <a:rPr lang="en-AU" dirty="0">
                <a:solidFill>
                  <a:srgbClr val="212124"/>
                </a:solidFill>
              </a:rPr>
              <a:t>Richard Wainwright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212124"/>
                </a:solidFill>
              </a:rPr>
              <a:t>https://www.youtube.com/watch?v=q-fVviIPkfw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212124"/>
              </a:solidFill>
            </a:endParaRPr>
          </a:p>
          <a:p>
            <a:r>
              <a:rPr lang="en-AU" dirty="0">
                <a:solidFill>
                  <a:srgbClr val="212124"/>
                </a:solidFill>
              </a:rPr>
              <a:t>Janaki with her students as she teaches them how to sew. Janaki started her business through a loan from the Children and Youth Empowerment Program and now has 11 sewing machines to use for her classes. </a:t>
            </a:r>
            <a:r>
              <a:rPr lang="en-AU" b="1" dirty="0">
                <a:solidFill>
                  <a:srgbClr val="212124"/>
                </a:solidFill>
              </a:rPr>
              <a:t>Credit:</a:t>
            </a:r>
            <a:r>
              <a:rPr lang="en-AU" dirty="0">
                <a:solidFill>
                  <a:srgbClr val="212124"/>
                </a:solidFill>
              </a:rPr>
              <a:t> Richard Wainwright</a:t>
            </a:r>
          </a:p>
          <a:p>
            <a:r>
              <a:rPr lang="en-AU" dirty="0"/>
              <a:t>https://vimeo.com/250208596 </a:t>
            </a:r>
            <a:endParaRPr lang="en-AU" dirty="0">
              <a:solidFill>
                <a:srgbClr val="21212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212124"/>
              </a:solidFill>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F737D-84AB-4399-9DE3-748B081B038D}"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32779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ea typeface="+mn-ea"/>
                <a:cs typeface="+mn-cs"/>
              </a:rPr>
              <a:t>Students participate in the Hearts 4 Climate action. </a:t>
            </a:r>
          </a:p>
          <a:p>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36</a:t>
            </a:fld>
            <a:endParaRPr lang="en-AU"/>
          </a:p>
        </p:txBody>
      </p:sp>
    </p:spTree>
    <p:extLst>
      <p:ext uri="{BB962C8B-B14F-4D97-AF65-F5344CB8AC3E}">
        <p14:creationId xmlns:p14="http://schemas.microsoft.com/office/powerpoint/2010/main" val="605405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37</a:t>
            </a:fld>
            <a:endParaRPr lang="en-AU"/>
          </a:p>
        </p:txBody>
      </p:sp>
    </p:spTree>
    <p:extLst>
      <p:ext uri="{BB962C8B-B14F-4D97-AF65-F5344CB8AC3E}">
        <p14:creationId xmlns:p14="http://schemas.microsoft.com/office/powerpoint/2010/main" val="3862557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0" i="0" kern="1200" dirty="0">
                <a:solidFill>
                  <a:schemeClr val="tx1"/>
                </a:solidFill>
                <a:effectLst/>
                <a:ea typeface="+mn-ea"/>
                <a:cs typeface="+mn-cs"/>
              </a:rPr>
              <a:t>Sharing a meal. </a:t>
            </a:r>
            <a:r>
              <a:rPr lang="en-AU" sz="1200" b="1" i="0" kern="1200" dirty="0">
                <a:solidFill>
                  <a:schemeClr val="tx1"/>
                </a:solidFill>
                <a:effectLst/>
                <a:ea typeface="+mn-ea"/>
                <a:cs typeface="+mn-cs"/>
              </a:rPr>
              <a:t>Credit: </a:t>
            </a:r>
            <a:r>
              <a:rPr lang="en-AU" dirty="0"/>
              <a:t>Caritas Australia</a:t>
            </a:r>
          </a:p>
          <a:p>
            <a:pPr>
              <a:defRPr/>
            </a:pPr>
            <a:endParaRPr lang="en-US" sz="1200" b="0" i="0" kern="1200" dirty="0">
              <a:solidFill>
                <a:schemeClr val="tx1"/>
              </a:solidFill>
              <a:effectLst/>
              <a:cs typeface="Arial" panose="020B0604020202020204" pitchFamily="34" charset="0"/>
            </a:endParaRPr>
          </a:p>
          <a:p>
            <a:pPr>
              <a:defRPr/>
            </a:pPr>
            <a:r>
              <a:rPr lang="en-US" sz="1200" b="0" i="0" kern="1200" dirty="0">
                <a:solidFill>
                  <a:schemeClr val="tx1"/>
                </a:solidFill>
                <a:effectLst/>
                <a:cs typeface="Arial" panose="020B0604020202020204" pitchFamily="34" charset="0"/>
              </a:rPr>
              <a:t>Students participating in a Caritas K’s event. </a:t>
            </a:r>
            <a:endParaRPr lang="en-AU" sz="1200" b="0" i="0" kern="1200" dirty="0">
              <a:solidFill>
                <a:schemeClr val="tx1"/>
              </a:solidFill>
              <a:effectLst/>
              <a:cs typeface="Arial" panose="020B0604020202020204" pitchFamily="34" charset="0"/>
            </a:endParaRP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Janaki chatting with friends in their village. Janaki (27) lives in a remote village in </a:t>
            </a:r>
            <a:r>
              <a:rPr lang="en-AU" sz="1200" b="0" i="0" kern="1200" dirty="0" err="1">
                <a:solidFill>
                  <a:schemeClr val="tx1"/>
                </a:solidFill>
                <a:effectLst/>
                <a:ea typeface="+mn-ea"/>
                <a:cs typeface="+mn-cs"/>
              </a:rPr>
              <a:t>Surkhet</a:t>
            </a:r>
            <a:r>
              <a:rPr lang="en-AU" sz="1200" b="0" i="0" kern="1200" dirty="0">
                <a:solidFill>
                  <a:schemeClr val="tx1"/>
                </a:solidFill>
                <a:effectLst/>
                <a:ea typeface="+mn-ea"/>
                <a:cs typeface="+mn-cs"/>
              </a:rPr>
              <a:t> district in Western Nepal with her parents, three brothers and her younger sister.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endParaRPr lang="en-AU" sz="1200" b="1" i="0" kern="1200" dirty="0">
              <a:solidFill>
                <a:schemeClr val="tx1"/>
              </a:solidFill>
              <a:effectLst/>
              <a:ea typeface="+mn-ea"/>
              <a:cs typeface="+mn-cs"/>
            </a:endParaRP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Student holding a BBQ fundraiser for Caritas Australia.</a:t>
            </a:r>
            <a:endParaRPr lang="en-AU" sz="1200" b="0" i="0" kern="1200" dirty="0">
              <a:solidFill>
                <a:schemeClr val="tx1"/>
              </a:solidFill>
              <a:effectLst/>
              <a:cs typeface="Arial" panose="020B0604020202020204" pitchFamily="34" charset="0"/>
            </a:endParaRPr>
          </a:p>
          <a:p>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40</a:t>
            </a:fld>
            <a:endParaRPr lang="en-AU"/>
          </a:p>
        </p:txBody>
      </p:sp>
    </p:spTree>
    <p:extLst>
      <p:ext uri="{BB962C8B-B14F-4D97-AF65-F5344CB8AC3E}">
        <p14:creationId xmlns:p14="http://schemas.microsoft.com/office/powerpoint/2010/main" val="2610341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0" i="0" kern="1200" dirty="0" err="1">
                <a:solidFill>
                  <a:schemeClr val="tx1"/>
                </a:solidFill>
                <a:effectLst/>
                <a:ea typeface="+mn-ea"/>
                <a:cs typeface="+mn-cs"/>
              </a:rPr>
              <a:t>Sakun</a:t>
            </a:r>
            <a:r>
              <a:rPr lang="en-AU" sz="1200" b="0" i="0" kern="1200" dirty="0">
                <a:solidFill>
                  <a:schemeClr val="tx1"/>
                </a:solidFill>
                <a:effectLst/>
                <a:ea typeface="+mn-ea"/>
                <a:cs typeface="+mn-cs"/>
              </a:rPr>
              <a:t> is part of a Caritas Australia-funded program which includes strengthening traditional village governance, to improve access to government entitlements. </a:t>
            </a:r>
            <a:r>
              <a:rPr lang="en-AU" sz="1200" b="0" i="0" kern="1200" dirty="0" err="1">
                <a:solidFill>
                  <a:schemeClr val="tx1"/>
                </a:solidFill>
                <a:effectLst/>
                <a:ea typeface="+mn-ea"/>
                <a:cs typeface="+mn-cs"/>
              </a:rPr>
              <a:t>Sakun</a:t>
            </a:r>
            <a:r>
              <a:rPr lang="en-AU" sz="1200" b="0" i="0" kern="1200" dirty="0">
                <a:solidFill>
                  <a:schemeClr val="tx1"/>
                </a:solidFill>
                <a:effectLst/>
                <a:ea typeface="+mn-ea"/>
                <a:cs typeface="+mn-cs"/>
              </a:rPr>
              <a:t> is now a vocal participant in village governance meetings, sharing her opinions as an equal. She’s proud of her newfound presence and voice in the village</a:t>
            </a:r>
            <a:r>
              <a:rPr lang="en-AU" dirty="0"/>
              <a:t>.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Patrick </a:t>
            </a:r>
            <a:r>
              <a:rPr lang="en-AU" sz="1200" b="0" i="0" kern="1200" dirty="0" err="1">
                <a:solidFill>
                  <a:schemeClr val="tx1"/>
                </a:solidFill>
                <a:effectLst/>
                <a:ea typeface="+mn-ea"/>
                <a:cs typeface="+mn-cs"/>
              </a:rPr>
              <a:t>Hansda</a:t>
            </a:r>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5</a:t>
            </a:fld>
            <a:endParaRPr lang="en-AU" altLang="en-US"/>
          </a:p>
        </p:txBody>
      </p:sp>
    </p:spTree>
    <p:extLst>
      <p:ext uri="{BB962C8B-B14F-4D97-AF65-F5344CB8AC3E}">
        <p14:creationId xmlns:p14="http://schemas.microsoft.com/office/powerpoint/2010/main" val="352091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ea typeface="+mn-ea"/>
                <a:cs typeface="+mn-cs"/>
              </a:rPr>
              <a:t>Chickens being farmed as part of the food security project in the Solomon Islands.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Neil Nui</a:t>
            </a:r>
          </a:p>
          <a:p>
            <a:endParaRPr lang="en-AU" sz="1200" b="0" i="0" kern="1200" dirty="0">
              <a:solidFill>
                <a:schemeClr val="tx1"/>
              </a:solidFill>
              <a:effectLst/>
              <a:ea typeface="+mn-ea"/>
              <a:cs typeface="+mn-cs"/>
            </a:endParaRPr>
          </a:p>
          <a:p>
            <a:r>
              <a:rPr lang="en-AU" sz="1200" b="0" i="0" kern="1200" dirty="0" err="1">
                <a:solidFill>
                  <a:schemeClr val="tx1"/>
                </a:solidFill>
                <a:effectLst/>
                <a:ea typeface="+mn-ea"/>
                <a:cs typeface="+mn-cs"/>
              </a:rPr>
              <a:t>Afiron</a:t>
            </a:r>
            <a:r>
              <a:rPr lang="en-AU" sz="1200" b="0" i="0" kern="1200" dirty="0">
                <a:solidFill>
                  <a:schemeClr val="tx1"/>
                </a:solidFill>
                <a:effectLst/>
                <a:ea typeface="+mn-ea"/>
                <a:cs typeface="+mn-cs"/>
              </a:rPr>
              <a:t> is 100 years old and live near Bangladesh’s border with India. Her late husband, Kalu, was a day labourer, she has no children and now that he has gone, she lives on her own on a rubber plantation on government forest land. </a:t>
            </a:r>
            <a:r>
              <a:rPr lang="en-AU" b="1" dirty="0"/>
              <a:t>Credit: </a:t>
            </a:r>
            <a:r>
              <a:rPr lang="en-AU" dirty="0"/>
              <a:t>Caritas Australia </a:t>
            </a:r>
          </a:p>
          <a:p>
            <a:endParaRPr lang="en-AU" dirty="0"/>
          </a:p>
          <a:p>
            <a:r>
              <a:rPr lang="en-AU" sz="1200" b="0" i="0" kern="1200" dirty="0">
                <a:solidFill>
                  <a:schemeClr val="tx1"/>
                </a:solidFill>
                <a:effectLst/>
                <a:ea typeface="+mn-ea"/>
                <a:cs typeface="+mn-cs"/>
              </a:rPr>
              <a:t>Nguyet during a literacy class with her teacher Quynh.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p>
          <a:p>
            <a:endParaRPr lang="en-AU" dirty="0"/>
          </a:p>
          <a:p>
            <a:r>
              <a:rPr lang="en-AU" sz="1200" b="0" i="0" kern="1200" dirty="0">
                <a:solidFill>
                  <a:schemeClr val="tx1"/>
                </a:solidFill>
                <a:effectLst/>
                <a:ea typeface="+mn-ea"/>
                <a:cs typeface="+mn-cs"/>
              </a:rPr>
              <a:t>Project beneficiaries are working together in farmers’ groups where they are able to share learning on good agricultural practices including planning their crops, budgeting, livestock rearing, storage and post-harvest processing, marketing, trades and crafts in the DRC.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Lulu </a:t>
            </a:r>
            <a:r>
              <a:rPr lang="en-AU" sz="1200" b="0" i="0" kern="1200" dirty="0" err="1">
                <a:solidFill>
                  <a:schemeClr val="tx1"/>
                </a:solidFill>
                <a:effectLst/>
                <a:ea typeface="+mn-ea"/>
                <a:cs typeface="+mn-cs"/>
              </a:rPr>
              <a:t>Mitshabu</a:t>
            </a:r>
            <a:r>
              <a:rPr lang="en-AU" sz="1200" b="0" i="0" kern="1200" dirty="0">
                <a:solidFill>
                  <a:schemeClr val="tx1"/>
                </a:solidFill>
                <a:effectLst/>
                <a:ea typeface="+mn-ea"/>
                <a:cs typeface="+mn-cs"/>
              </a:rPr>
              <a:t> Caritas Australia &amp; Caritas Goma</a:t>
            </a:r>
          </a:p>
          <a:p>
            <a:endParaRPr lang="en-AU" dirty="0"/>
          </a:p>
          <a:p>
            <a:r>
              <a:rPr lang="en-AU" sz="1200" b="0" i="0" kern="1200" dirty="0" err="1">
                <a:solidFill>
                  <a:schemeClr val="tx1"/>
                </a:solidFill>
                <a:effectLst/>
                <a:ea typeface="+mn-ea"/>
                <a:cs typeface="+mn-cs"/>
              </a:rPr>
              <a:t>Semiti</a:t>
            </a:r>
            <a:r>
              <a:rPr lang="en-AU" sz="1200" b="0" i="0" kern="1200" dirty="0">
                <a:solidFill>
                  <a:schemeClr val="tx1"/>
                </a:solidFill>
                <a:effectLst/>
                <a:ea typeface="+mn-ea"/>
                <a:cs typeface="+mn-cs"/>
              </a:rPr>
              <a:t> </a:t>
            </a:r>
            <a:r>
              <a:rPr lang="en-AU" sz="1200" b="0" i="0" kern="1200" dirty="0" err="1">
                <a:solidFill>
                  <a:schemeClr val="tx1"/>
                </a:solidFill>
                <a:effectLst/>
                <a:ea typeface="+mn-ea"/>
                <a:cs typeface="+mn-cs"/>
              </a:rPr>
              <a:t>Qalowasa</a:t>
            </a:r>
            <a:r>
              <a:rPr lang="en-AU" sz="1200" b="0" i="0" kern="1200" dirty="0">
                <a:solidFill>
                  <a:schemeClr val="tx1"/>
                </a:solidFill>
                <a:effectLst/>
                <a:ea typeface="+mn-ea"/>
                <a:cs typeface="+mn-cs"/>
              </a:rPr>
              <a:t>, the founder and national director of The Peoples Community Network (PCN) at home with some of his children.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p>
          <a:p>
            <a:endParaRPr lang="en-AU"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err="1"/>
              <a:t>Arsad</a:t>
            </a:r>
            <a:r>
              <a:rPr lang="en-AU" sz="1200" dirty="0"/>
              <a:t> with his family outside their home in </a:t>
            </a:r>
            <a:r>
              <a:rPr lang="en-AU" sz="1200" dirty="0" err="1"/>
              <a:t>Pandeglang</a:t>
            </a:r>
            <a:r>
              <a:rPr lang="en-AU" sz="1200" dirty="0"/>
              <a:t> District Indonesia. </a:t>
            </a:r>
            <a:r>
              <a:rPr lang="en-AU" sz="1200" b="1" dirty="0"/>
              <a:t>Credit:</a:t>
            </a:r>
            <a:r>
              <a:rPr lang="en-AU" sz="1200" dirty="0"/>
              <a:t> Laz </a:t>
            </a:r>
            <a:r>
              <a:rPr lang="en-AU" sz="1200" dirty="0" err="1"/>
              <a:t>Harfa</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r>
              <a:rPr lang="en-US" sz="1200" b="0" i="0" kern="1200" dirty="0">
                <a:solidFill>
                  <a:schemeClr val="tx1"/>
                </a:solidFill>
                <a:effectLst/>
                <a:ea typeface="+mn-ea"/>
                <a:cs typeface="+mn-cs"/>
              </a:rPr>
              <a:t>Oliva (left) collects water near her home in Tanzania. </a:t>
            </a:r>
            <a:r>
              <a:rPr lang="en-US" sz="1200" b="1" i="0" kern="1200" dirty="0">
                <a:solidFill>
                  <a:schemeClr val="tx1"/>
                </a:solidFill>
                <a:effectLst/>
                <a:ea typeface="+mn-ea"/>
                <a:cs typeface="+mn-cs"/>
              </a:rPr>
              <a:t>Credit</a:t>
            </a:r>
            <a:r>
              <a:rPr lang="en-US" sz="1200" b="0" i="0" kern="1200" dirty="0">
                <a:solidFill>
                  <a:schemeClr val="tx1"/>
                </a:solidFill>
                <a:effectLst/>
                <a:ea typeface="+mn-ea"/>
                <a:cs typeface="+mn-cs"/>
              </a:rPr>
              <a:t>: August Lucky</a:t>
            </a:r>
          </a:p>
          <a:p>
            <a:endParaRPr lang="en-AU"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ea typeface="+mn-ea"/>
                <a:cs typeface="+mn-cs"/>
              </a:rPr>
              <a:t>Salma spends quality time with her newborn baby boy Samiul and her daughter Maya. They tell stories and play games. </a:t>
            </a:r>
            <a:r>
              <a:rPr lang="en-AU" sz="1200" b="1" i="0" u="none" strike="noStrike" kern="1200" baseline="0" dirty="0">
                <a:solidFill>
                  <a:schemeClr val="tx1"/>
                </a:solidFill>
                <a:ea typeface="+mn-ea"/>
                <a:cs typeface="+mn-cs"/>
              </a:rPr>
              <a:t>C</a:t>
            </a:r>
            <a:r>
              <a:rPr lang="en-AU" b="1" dirty="0"/>
              <a:t>redit: </a:t>
            </a:r>
            <a:r>
              <a:rPr lang="en-AU" sz="1200" b="0" i="0" u="none" strike="noStrike" kern="1200" baseline="0" dirty="0">
                <a:solidFill>
                  <a:schemeClr val="tx1"/>
                </a:solidFill>
                <a:ea typeface="+mn-ea"/>
                <a:cs typeface="+mn-cs"/>
              </a:rPr>
              <a:t>Ashish Peter Gomes </a:t>
            </a:r>
          </a:p>
          <a:p>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41</a:t>
            </a:fld>
            <a:endParaRPr lang="en-AU"/>
          </a:p>
        </p:txBody>
      </p:sp>
    </p:spTree>
    <p:extLst>
      <p:ext uri="{BB962C8B-B14F-4D97-AF65-F5344CB8AC3E}">
        <p14:creationId xmlns:p14="http://schemas.microsoft.com/office/powerpoint/2010/main" val="881141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42</a:t>
            </a:fld>
            <a:endParaRPr lang="en-AU"/>
          </a:p>
        </p:txBody>
      </p:sp>
    </p:spTree>
    <p:extLst>
      <p:ext uri="{BB962C8B-B14F-4D97-AF65-F5344CB8AC3E}">
        <p14:creationId xmlns:p14="http://schemas.microsoft.com/office/powerpoint/2010/main" val="320406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dirty="0" err="1"/>
              <a:t>Dinia’s</a:t>
            </a:r>
            <a:r>
              <a:rPr lang="en-US" dirty="0"/>
              <a:t> Story: https://vimeo.com/190179848 </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err="1">
                <a:solidFill>
                  <a:schemeClr val="tx1"/>
                </a:solidFill>
                <a:effectLst/>
                <a:ea typeface="+mn-ea"/>
                <a:cs typeface="+mn-cs"/>
              </a:rPr>
              <a:t>Dinia</a:t>
            </a:r>
            <a:r>
              <a:rPr lang="en-AU" sz="1200" b="0" i="0" kern="1200" dirty="0">
                <a:solidFill>
                  <a:schemeClr val="tx1"/>
                </a:solidFill>
                <a:effectLst/>
                <a:ea typeface="+mn-ea"/>
                <a:cs typeface="+mn-cs"/>
              </a:rPr>
              <a:t> outside her house holding packs of chips made from taro grown in her home garden. After she cooks the chips she packages them in heat sealed bags to sell to local vendors which helps improve her income. </a:t>
            </a:r>
            <a:r>
              <a:rPr lang="en-AU" b="1" dirty="0"/>
              <a:t>Credit</a:t>
            </a:r>
            <a:r>
              <a:rPr lang="en-AU" sz="1200" b="1" i="0" kern="1200" dirty="0">
                <a:solidFill>
                  <a:schemeClr val="tx1"/>
                </a:solidFill>
                <a:effectLst/>
                <a:ea typeface="+mn-ea"/>
                <a:cs typeface="+mn-cs"/>
              </a:rPr>
              <a:t>: </a:t>
            </a:r>
            <a:r>
              <a:rPr lang="en-AU" sz="1200" b="0" i="0" kern="1200" dirty="0">
                <a:solidFill>
                  <a:schemeClr val="tx1"/>
                </a:solidFill>
                <a:effectLst/>
                <a:ea typeface="+mn-ea"/>
                <a:cs typeface="+mn-cs"/>
              </a:rPr>
              <a:t>Richard Wainwright/Caritas Australia</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6</a:t>
            </a:fld>
            <a:endParaRPr lang="en-AU" altLang="en-US"/>
          </a:p>
        </p:txBody>
      </p:sp>
    </p:spTree>
    <p:extLst>
      <p:ext uri="{BB962C8B-B14F-4D97-AF65-F5344CB8AC3E}">
        <p14:creationId xmlns:p14="http://schemas.microsoft.com/office/powerpoint/2010/main" val="359729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Arial" panose="020B0604020202020204" pitchFamily="34" charset="0"/>
              </a:rPr>
              <a:t>For students</a:t>
            </a:r>
            <a:endParaRPr lang="en-AU" dirty="0">
              <a:cs typeface="Arial" panose="020B0604020202020204" pitchFamily="34" charset="0"/>
            </a:endParaRPr>
          </a:p>
          <a:p>
            <a:r>
              <a:rPr lang="en-AU" dirty="0">
                <a:hlinkClick r:id="rId3"/>
              </a:rPr>
              <a:t>https://kids.kiddle.co/Poverty#:~:text=Poverty%20means%20not%20having%20enough,and%20some%20parts%20of%20Asia</a:t>
            </a:r>
            <a:r>
              <a:rPr lang="en-AU" dirty="0"/>
              <a:t>.</a:t>
            </a:r>
            <a:endParaRPr lang="en-US" dirty="0">
              <a:cs typeface="Arial" panose="020B0604020202020204" pitchFamily="34" charset="0"/>
            </a:endParaRPr>
          </a:p>
          <a:p>
            <a:r>
              <a:rPr lang="en-AU" dirty="0">
                <a:hlinkClick r:id="rId4"/>
              </a:rPr>
              <a:t>https://www.investopedia.com/terms/p/poverty.asp</a:t>
            </a:r>
            <a:endParaRPr lang="en-AU" dirty="0">
              <a:cs typeface="Arial" panose="020B0604020202020204" pitchFamily="34" charset="0"/>
              <a:hlinkClick r:id="rId4"/>
            </a:endParaRPr>
          </a:p>
          <a:p>
            <a:endParaRPr lang="en-AU" dirty="0">
              <a:cs typeface="Arial" panose="020B0604020202020204" pitchFamily="34" charset="0"/>
            </a:endParaRPr>
          </a:p>
          <a:p>
            <a:r>
              <a:rPr lang="en-AU" b="1" dirty="0">
                <a:cs typeface="Arial" panose="020B0604020202020204" pitchFamily="34" charset="0"/>
              </a:rPr>
              <a:t>For Teachers</a:t>
            </a:r>
            <a:endParaRPr lang="en-AU" b="1" dirty="0"/>
          </a:p>
          <a:p>
            <a:r>
              <a:rPr lang="en-AU" dirty="0"/>
              <a:t>Poverty entails more than the lack of income and productive resources to ensure sustainable livelihoods. Its manifestations include hunger and malnutrition, limited access to education and other basic services, social discrimination and exclusion as well as the lack of participation in decision-making. Various social groups bear disproportionate burden of poverty.</a:t>
            </a:r>
            <a:endParaRPr lang="en-AU" dirty="0">
              <a:cs typeface="Arial" panose="020B0604020202020204" pitchFamily="34" charset="0"/>
            </a:endParaRPr>
          </a:p>
          <a:p>
            <a:r>
              <a:rPr lang="en-AU" b="1" dirty="0"/>
              <a:t>Source: </a:t>
            </a:r>
            <a:r>
              <a:rPr lang="en-AU" b="0" dirty="0"/>
              <a:t>United Nations</a:t>
            </a:r>
            <a:r>
              <a:rPr lang="en-AU" dirty="0"/>
              <a:t> </a:t>
            </a:r>
            <a:endParaRPr lang="en-AU" dirty="0">
              <a:cs typeface="Arial" panose="020B0604020202020204" pitchFamily="34" charset="0"/>
            </a:endParaRPr>
          </a:p>
          <a:p>
            <a:r>
              <a:rPr lang="en-AU" b="0" dirty="0">
                <a:hlinkClick r:id="rId5"/>
              </a:rPr>
              <a:t>https://www.un.org/</a:t>
            </a:r>
            <a:r>
              <a:rPr lang="en-AU" dirty="0">
                <a:hlinkClick r:id="rId5"/>
              </a:rPr>
              <a:t>development</a:t>
            </a:r>
            <a:r>
              <a:rPr lang="en-AU" b="0" dirty="0">
                <a:hlinkClick r:id="rId5"/>
              </a:rPr>
              <a:t>/</a:t>
            </a:r>
            <a:r>
              <a:rPr lang="en-AU" dirty="0">
                <a:hlinkClick r:id="rId5"/>
              </a:rPr>
              <a:t>desa</a:t>
            </a:r>
            <a:r>
              <a:rPr lang="en-AU" b="0" dirty="0">
                <a:hlinkClick r:id="rId5"/>
              </a:rPr>
              <a:t>/</a:t>
            </a:r>
            <a:r>
              <a:rPr lang="en-AU" dirty="0">
                <a:hlinkClick r:id="rId5"/>
              </a:rPr>
              <a:t>socialperspectiveondevelopment</a:t>
            </a:r>
            <a:r>
              <a:rPr lang="en-AU" b="0" dirty="0">
                <a:hlinkClick r:id="rId5"/>
              </a:rPr>
              <a:t>/</a:t>
            </a:r>
            <a:r>
              <a:rPr lang="en-AU" dirty="0">
                <a:hlinkClick r:id="rId5"/>
              </a:rPr>
              <a:t>issues</a:t>
            </a:r>
            <a:r>
              <a:rPr lang="en-AU" b="0" dirty="0">
                <a:hlinkClick r:id="rId5"/>
              </a:rPr>
              <a:t>/</a:t>
            </a:r>
            <a:r>
              <a:rPr lang="en-AU" dirty="0">
                <a:hlinkClick r:id="rId5"/>
              </a:rPr>
              <a:t>poverty-eradication.html</a:t>
            </a:r>
            <a:r>
              <a:rPr lang="en-AU" dirty="0"/>
              <a:t> </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7</a:t>
            </a:fld>
            <a:endParaRPr lang="en-AU"/>
          </a:p>
        </p:txBody>
      </p:sp>
    </p:spTree>
    <p:extLst>
      <p:ext uri="{BB962C8B-B14F-4D97-AF65-F5344CB8AC3E}">
        <p14:creationId xmlns:p14="http://schemas.microsoft.com/office/powerpoint/2010/main" val="215253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ACOSS</a:t>
            </a:r>
          </a:p>
          <a:p>
            <a:r>
              <a:rPr lang="en-AU" dirty="0"/>
              <a:t>http://povertyandinequality.acoss.org.au/faq/#poverty-definitions</a:t>
            </a:r>
          </a:p>
          <a:p>
            <a:endParaRPr lang="en-AU" dirty="0"/>
          </a:p>
          <a:p>
            <a:r>
              <a:rPr lang="en-AU" b="0" dirty="0"/>
              <a:t>https://www.worldbank.org/en/topic/poverty/brief/global-poverty-line-faq </a:t>
            </a:r>
          </a:p>
          <a:p>
            <a:r>
              <a:rPr lang="en-AU" b="1" dirty="0"/>
              <a:t>Purchasing Power Parity</a:t>
            </a:r>
          </a:p>
          <a:p>
            <a:r>
              <a:rPr lang="en-AU" sz="1200" b="0" i="0" kern="1200" dirty="0">
                <a:solidFill>
                  <a:schemeClr val="tx1"/>
                </a:solidFill>
                <a:effectLst/>
                <a:ea typeface="+mn-ea"/>
                <a:cs typeface="+mn-cs"/>
              </a:rPr>
              <a:t>In 1990, a group of independent researchers and the World Bank proposed to measure the world’s poor using the standards of the poorest countries in the World.  They examined national poverty lines from some of the poorest countries in the world, and converted the lines to a common currency by using purchasing power parity (PPP) exchange rates. The PPP exchange rates are constructed to ensure that the same quantity of goods and services are priced equivalently across countries. Once converted into a common currency, they found that in six of these very poor countries the value of the national poverty line was about $1 per day per person, and this formed the basis for the first dollar-a-day international poverty line.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After a new round and larger volume of internationally comparable prices were collected in 2005, the international poverty line was revised based on 15 national poverty lines from some of the poorest countries in the World. The average of these 15 lines was $1.25 per person per day (again in PPP terms), and this became the revised international poverty line.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And again this year, we used the poverty lines of those same 15 poorest countries from 2005 (holding steady the yardstick against which we measure) to determine the new global poverty line of $1.90 in 2011 PPP.</a:t>
            </a:r>
          </a:p>
          <a:p>
            <a:r>
              <a:rPr lang="en-AU" sz="1200" b="0" i="0" kern="1200" dirty="0">
                <a:solidFill>
                  <a:schemeClr val="tx1"/>
                </a:solidFill>
                <a:effectLst/>
                <a:ea typeface="+mn-ea"/>
                <a:cs typeface="+mn-cs"/>
              </a:rPr>
              <a:t> </a:t>
            </a:r>
          </a:p>
          <a:p>
            <a:r>
              <a:rPr lang="en-AU" sz="1200" b="1" i="0" u="sng" kern="1200" dirty="0">
                <a:solidFill>
                  <a:schemeClr val="tx1"/>
                </a:solidFill>
                <a:effectLst/>
                <a:ea typeface="+mn-ea"/>
                <a:cs typeface="+mn-cs"/>
              </a:rPr>
              <a:t>What is Purchasing Power Parity (PPP) and how is it determined?</a:t>
            </a:r>
            <a:br>
              <a:rPr lang="en-AU" sz="1200" b="1" i="0" u="sng" kern="1200" dirty="0">
                <a:solidFill>
                  <a:schemeClr val="tx1"/>
                </a:solidFill>
                <a:effectLst/>
                <a:ea typeface="+mn-ea"/>
                <a:cs typeface="+mn-cs"/>
              </a:rPr>
            </a:br>
            <a:br>
              <a:rPr lang="en-AU" sz="1200" b="1" i="0" u="sng" kern="1200" dirty="0">
                <a:solidFill>
                  <a:schemeClr val="tx1"/>
                </a:solidFill>
                <a:effectLst/>
                <a:ea typeface="+mn-ea"/>
                <a:cs typeface="+mn-cs"/>
              </a:rPr>
            </a:br>
            <a:r>
              <a:rPr lang="en-AU" sz="1200" b="0" i="0" kern="1200" dirty="0">
                <a:solidFill>
                  <a:schemeClr val="tx1"/>
                </a:solidFill>
                <a:effectLst/>
                <a:ea typeface="+mn-ea"/>
                <a:cs typeface="+mn-cs"/>
              </a:rPr>
              <a:t>PPP allows us put each country’s income and consumption data in globally-comparable terms. The PPP is computed on the basis of price data from across the world, and the responsibility for determining a particular year’s PPP rests with the </a:t>
            </a:r>
            <a:r>
              <a:rPr lang="en-AU" sz="1200" b="0" i="0" u="none" strike="noStrike" kern="1200" dirty="0">
                <a:solidFill>
                  <a:schemeClr val="tx1"/>
                </a:solidFill>
                <a:effectLst/>
                <a:ea typeface="+mn-ea"/>
                <a:cs typeface="+mn-cs"/>
                <a:hlinkClick r:id="rId3"/>
              </a:rPr>
              <a:t>International Comparison Program</a:t>
            </a:r>
            <a:r>
              <a:rPr lang="en-AU" sz="1200" b="0" i="0" kern="1200" dirty="0">
                <a:solidFill>
                  <a:schemeClr val="tx1"/>
                </a:solidFill>
                <a:effectLst/>
                <a:ea typeface="+mn-ea"/>
                <a:cs typeface="+mn-cs"/>
              </a:rPr>
              <a:t> (ICP), an independent statistical program with a Global Office housed within the World Bank’s Development Data Group.</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8</a:t>
            </a:fld>
            <a:endParaRPr lang="en-AU"/>
          </a:p>
        </p:txBody>
      </p:sp>
    </p:spTree>
    <p:extLst>
      <p:ext uri="{BB962C8B-B14F-4D97-AF65-F5344CB8AC3E}">
        <p14:creationId xmlns:p14="http://schemas.microsoft.com/office/powerpoint/2010/main" val="2370711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World Bank</a:t>
            </a:r>
          </a:p>
          <a:p>
            <a:r>
              <a:rPr lang="en-AU" b="0" dirty="0">
                <a:hlinkClick r:id="rId3"/>
              </a:rPr>
              <a:t>https://www.worldbank.org/en/news/video/2017/04/14/what-are-poverty-lines</a:t>
            </a:r>
            <a:endParaRPr lang="en-AU" dirty="0">
              <a:cs typeface="Arial" panose="020B0604020202020204" pitchFamily="34" charset="0"/>
              <a:hlinkClick r:id="rId3"/>
            </a:endParaRPr>
          </a:p>
          <a:p>
            <a:endParaRPr lang="en-AU"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9</a:t>
            </a:fld>
            <a:endParaRPr lang="en-AU"/>
          </a:p>
        </p:txBody>
      </p:sp>
    </p:spTree>
    <p:extLst>
      <p:ext uri="{BB962C8B-B14F-4D97-AF65-F5344CB8AC3E}">
        <p14:creationId xmlns:p14="http://schemas.microsoft.com/office/powerpoint/2010/main" val="1932303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dirty="0"/>
              <a:t>World Bank</a:t>
            </a:r>
          </a:p>
          <a:p>
            <a:r>
              <a:rPr lang="en-AU" dirty="0"/>
              <a:t>Video on World Bank website: https://www.worldbank.org/en/news/video/2013/09/09/how-is-poverty-measured</a:t>
            </a:r>
          </a:p>
          <a:p>
            <a:r>
              <a:rPr lang="en-AU" dirty="0"/>
              <a:t>Video on YouTube: https://www.youtube.com/watch?v=mFHctW3zQgg</a:t>
            </a:r>
          </a:p>
        </p:txBody>
      </p:sp>
      <p:sp>
        <p:nvSpPr>
          <p:cNvPr id="4" name="Slide Number Placeholder 3"/>
          <p:cNvSpPr>
            <a:spLocks noGrp="1"/>
          </p:cNvSpPr>
          <p:nvPr>
            <p:ph type="sldNum" sz="quarter" idx="5"/>
          </p:nvPr>
        </p:nvSpPr>
        <p:spPr/>
        <p:txBody>
          <a:bodyPr/>
          <a:lstStyle/>
          <a:p>
            <a:fld id="{E11F737D-84AB-4399-9DE3-748B081B038D}" type="slidenum">
              <a:rPr lang="en-AU" smtClean="0"/>
              <a:t>10</a:t>
            </a:fld>
            <a:endParaRPr lang="en-AU"/>
          </a:p>
        </p:txBody>
      </p:sp>
    </p:spTree>
    <p:extLst>
      <p:ext uri="{BB962C8B-B14F-4D97-AF65-F5344CB8AC3E}">
        <p14:creationId xmlns:p14="http://schemas.microsoft.com/office/powerpoint/2010/main" val="295041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Source: </a:t>
            </a:r>
            <a:r>
              <a:rPr lang="en-AU" b="0"/>
              <a:t>ACOSS</a:t>
            </a:r>
          </a:p>
          <a:p>
            <a:r>
              <a:rPr lang="en-AU"/>
              <a:t>http://povertyandinequality.acoss.org.au/poverty/</a:t>
            </a:r>
          </a:p>
        </p:txBody>
      </p:sp>
      <p:sp>
        <p:nvSpPr>
          <p:cNvPr id="4" name="Slide Number Placeholder 3"/>
          <p:cNvSpPr>
            <a:spLocks noGrp="1"/>
          </p:cNvSpPr>
          <p:nvPr>
            <p:ph type="sldNum" sz="quarter" idx="5"/>
          </p:nvPr>
        </p:nvSpPr>
        <p:spPr/>
        <p:txBody>
          <a:bodyPr/>
          <a:lstStyle/>
          <a:p>
            <a:fld id="{E11F737D-84AB-4399-9DE3-748B081B038D}" type="slidenum">
              <a:rPr lang="en-AU" smtClean="0"/>
              <a:t>12</a:t>
            </a:fld>
            <a:endParaRPr lang="en-AU"/>
          </a:p>
        </p:txBody>
      </p:sp>
    </p:spTree>
    <p:extLst>
      <p:ext uri="{BB962C8B-B14F-4D97-AF65-F5344CB8AC3E}">
        <p14:creationId xmlns:p14="http://schemas.microsoft.com/office/powerpoint/2010/main" val="306641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44667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50876" y="3590756"/>
            <a:ext cx="10083404" cy="1394379"/>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9216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Tree>
    <p:extLst>
      <p:ext uri="{BB962C8B-B14F-4D97-AF65-F5344CB8AC3E}">
        <p14:creationId xmlns:p14="http://schemas.microsoft.com/office/powerpoint/2010/main" val="268803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4731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90041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D86075"/>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1839728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C3DDD7"/>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620501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374280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22414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itle Slide">
    <p:bg>
      <p:bgPr>
        <a:solidFill>
          <a:srgbClr val="C3DDD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800D46-9034-4CC3-8147-444A119FDF45}"/>
              </a:ext>
            </a:extLst>
          </p:cNvPr>
          <p:cNvGrpSpPr/>
          <p:nvPr userDrawn="1"/>
        </p:nvGrpSpPr>
        <p:grpSpPr>
          <a:xfrm>
            <a:off x="608030" y="1139157"/>
            <a:ext cx="12213813" cy="5421579"/>
            <a:chOff x="608030" y="1139157"/>
            <a:chExt cx="12213813" cy="5421579"/>
          </a:xfrm>
        </p:grpSpPr>
        <p:sp>
          <p:nvSpPr>
            <p:cNvPr id="2" name="Round Diagonal Corner Rectangle 1">
              <a:extLst>
                <a:ext uri="{FF2B5EF4-FFF2-40B4-BE49-F238E27FC236}">
                  <a16:creationId xmlns:a16="http://schemas.microsoft.com/office/drawing/2014/main" id="{AE55B8AB-F41A-2047-B583-8E30CFA5B4F2}"/>
                </a:ext>
              </a:extLst>
            </p:cNvPr>
            <p:cNvSpPr/>
            <p:nvPr/>
          </p:nvSpPr>
          <p:spPr>
            <a:xfrm>
              <a:off x="608030" y="1139157"/>
              <a:ext cx="12213813" cy="542157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3" name="Rectangle 2">
              <a:extLst>
                <a:ext uri="{FF2B5EF4-FFF2-40B4-BE49-F238E27FC236}">
                  <a16:creationId xmlns:a16="http://schemas.microsoft.com/office/drawing/2014/main" id="{EDC0C559-1293-4CB5-A08A-8BEA4C5DCA13}"/>
                </a:ext>
              </a:extLst>
            </p:cNvPr>
            <p:cNvSpPr/>
            <p:nvPr userDrawn="1"/>
          </p:nvSpPr>
          <p:spPr>
            <a:xfrm>
              <a:off x="4149969" y="1154681"/>
              <a:ext cx="1744645" cy="963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146324" y="1557978"/>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478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8" name="Round Diagonal Corner Rectangle 17">
            <a:extLst>
              <a:ext uri="{FF2B5EF4-FFF2-40B4-BE49-F238E27FC236}">
                <a16:creationId xmlns:a16="http://schemas.microsoft.com/office/drawing/2014/main" id="{4E7F82F3-B891-184C-80DC-B7E4400DB9F6}"/>
              </a:ext>
            </a:extLst>
          </p:cNvPr>
          <p:cNvSpPr/>
          <p:nvPr userDrawn="1"/>
        </p:nvSpPr>
        <p:spPr>
          <a:xfrm rot="16200000">
            <a:off x="3691328" y="-2626977"/>
            <a:ext cx="6025004"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Tree>
    <p:extLst>
      <p:ext uri="{BB962C8B-B14F-4D97-AF65-F5344CB8AC3E}">
        <p14:creationId xmlns:p14="http://schemas.microsoft.com/office/powerpoint/2010/main" val="201812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Tree>
    <p:extLst>
      <p:ext uri="{BB962C8B-B14F-4D97-AF65-F5344CB8AC3E}">
        <p14:creationId xmlns:p14="http://schemas.microsoft.com/office/powerpoint/2010/main" val="1795353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4B1D1E6E-2E81-1346-8B6C-5A87D3B35B44}"/>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153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568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443427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74690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21849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477325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461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1793435"/>
            <a:ext cx="5717208" cy="4767300"/>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4" y="1571625"/>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846247" y="730920"/>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a:t>
            </a:r>
          </a:p>
        </p:txBody>
      </p:sp>
    </p:spTree>
    <p:extLst>
      <p:ext uri="{BB962C8B-B14F-4D97-AF65-F5344CB8AC3E}">
        <p14:creationId xmlns:p14="http://schemas.microsoft.com/office/powerpoint/2010/main" val="3049180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922563" y="763889"/>
            <a:ext cx="5323271"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518541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1943109"/>
            <a:ext cx="5717208" cy="4617626"/>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1817529"/>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6860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rgbClr val="761F00">
              <a:alpha val="8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4048132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500973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722784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63B1A4"/>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571033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2525851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138581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4004549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24881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686349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D86075"/>
                </a:solidFill>
              </a:rPr>
              <a:t>Click to edit Master title style</a:t>
            </a:r>
            <a:endParaRPr lang="en-US" sz="3639">
              <a:solidFill>
                <a:srgbClr val="D86075"/>
              </a:solidFill>
            </a:endParaRPr>
          </a:p>
        </p:txBody>
      </p:sp>
    </p:spTree>
    <p:extLst>
      <p:ext uri="{BB962C8B-B14F-4D97-AF65-F5344CB8AC3E}">
        <p14:creationId xmlns:p14="http://schemas.microsoft.com/office/powerpoint/2010/main" val="3155235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C3DDD7"/>
                </a:solidFill>
              </a:rPr>
              <a:t>Click to edit Master title style</a:t>
            </a:r>
            <a:endParaRPr lang="en-US" sz="3639">
              <a:solidFill>
                <a:srgbClr val="C3DDD7"/>
              </a:solidFill>
            </a:endParaRPr>
          </a:p>
        </p:txBody>
      </p:sp>
    </p:spTree>
    <p:extLst>
      <p:ext uri="{BB962C8B-B14F-4D97-AF65-F5344CB8AC3E}">
        <p14:creationId xmlns:p14="http://schemas.microsoft.com/office/powerpoint/2010/main" val="21072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2801025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Tree>
    <p:extLst>
      <p:ext uri="{BB962C8B-B14F-4D97-AF65-F5344CB8AC3E}">
        <p14:creationId xmlns:p14="http://schemas.microsoft.com/office/powerpoint/2010/main" val="807813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0C244C"/>
                </a:solidFill>
              </a:rPr>
              <a:t>Click to edit Master title style</a:t>
            </a:r>
            <a:endParaRPr lang="en-US" sz="3639">
              <a:solidFill>
                <a:srgbClr val="0C244C"/>
              </a:solidFill>
            </a:endParaRPr>
          </a:p>
        </p:txBody>
      </p:sp>
    </p:spTree>
    <p:extLst>
      <p:ext uri="{BB962C8B-B14F-4D97-AF65-F5344CB8AC3E}">
        <p14:creationId xmlns:p14="http://schemas.microsoft.com/office/powerpoint/2010/main" val="2541637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63B1A4"/>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944778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147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19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871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590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703536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3135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2647551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5891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578659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352253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58716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195267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472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713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628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dirty="0"/>
              <a:t>Click to edit Master title style</a:t>
            </a:r>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076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64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3600400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3444538" cy="6937198"/>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93311" y="456321"/>
            <a:ext cx="8681690" cy="1260475"/>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US"/>
              <a:t>Click to edit Master title style</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16545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30198"/>
            <a:ext cx="13444538" cy="6987976"/>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899185" y="2352066"/>
            <a:ext cx="5452506" cy="38910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322683" y="2669701"/>
            <a:ext cx="4552594" cy="3255762"/>
          </a:xfrm>
          <a:prstGeom prst="rect">
            <a:avLst/>
          </a:prstGeom>
        </p:spPr>
        <p:txBody>
          <a:bodyPr>
            <a:noAutofit/>
          </a:bodyPr>
          <a:lstStyle>
            <a:lvl1pPr marL="0" indent="0" algn="l">
              <a:buFontTx/>
              <a:buNone/>
              <a:defRPr sz="1323" b="0">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4719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
            <a:ext cx="13444538" cy="6976954"/>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581562" y="2272658"/>
            <a:ext cx="5452506" cy="38910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005060" y="2590292"/>
            <a:ext cx="4552594" cy="3335171"/>
          </a:xfrm>
          <a:prstGeom prst="rect">
            <a:avLst/>
          </a:prstGeom>
        </p:spPr>
        <p:txBody>
          <a:bodyPr>
            <a:noAutofit/>
          </a:bodyPr>
          <a:lstStyle>
            <a:lvl1pPr marL="0" indent="0" algn="l">
              <a:buFontTx/>
              <a:buNone/>
              <a:defRPr sz="1323" b="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203900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996017" y="2210561"/>
            <a:ext cx="5452506" cy="2920816"/>
          </a:xfrm>
          <a:prstGeom prst="rect">
            <a:avLst/>
          </a:prstGeom>
        </p:spPr>
        <p:txBody>
          <a:bodyPr>
            <a:noAutofit/>
          </a:bodyPr>
          <a:lstStyle>
            <a:lvl1pPr marL="0" indent="0" algn="l">
              <a:buFontTx/>
              <a:buNone/>
              <a:defRPr sz="1985"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2890379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996016" y="2510886"/>
            <a:ext cx="5452506" cy="770560"/>
          </a:xfrm>
          <a:prstGeom prst="rect">
            <a:avLst/>
          </a:prstGeom>
        </p:spPr>
        <p:txBody>
          <a:bodyPr>
            <a:noAutofit/>
          </a:bodyPr>
          <a:lstStyle>
            <a:lvl1pPr marL="0" indent="0" algn="ctr">
              <a:buFontTx/>
              <a:buNone/>
              <a:defRPr sz="4411"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827960" y="4652148"/>
            <a:ext cx="3788618" cy="397801"/>
          </a:xfrm>
          <a:prstGeom prst="rect">
            <a:avLst/>
          </a:prstGeom>
          <a:noFill/>
        </p:spPr>
        <p:txBody>
          <a:bodyPr wrap="square" rtlCol="0">
            <a:spAutoFit/>
          </a:bodyPr>
          <a:lstStyle/>
          <a:p>
            <a:pPr marL="0" marR="0" lvl="0" indent="0" algn="ctr" defTabSz="378116" rtl="0" eaLnBrk="1" fontAlgn="auto" latinLnBrk="0" hangingPunct="1">
              <a:lnSpc>
                <a:spcPct val="100000"/>
              </a:lnSpc>
              <a:spcBef>
                <a:spcPts val="0"/>
              </a:spcBef>
              <a:spcAft>
                <a:spcPts val="0"/>
              </a:spcAft>
              <a:buClrTx/>
              <a:buSzTx/>
              <a:buFontTx/>
              <a:buNone/>
              <a:tabLst/>
              <a:defRPr/>
            </a:pPr>
            <a:r>
              <a:rPr lang="en-AU" sz="1985" b="0" i="0" kern="1200" spc="248"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961906" y="2289819"/>
            <a:ext cx="304603" cy="30461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985"/>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500" y="3477797"/>
            <a:ext cx="3367539" cy="924056"/>
          </a:xfrm>
          <a:prstGeom prst="rect">
            <a:avLst/>
          </a:prstGeom>
        </p:spPr>
      </p:pic>
    </p:spTree>
    <p:extLst>
      <p:ext uri="{BB962C8B-B14F-4D97-AF65-F5344CB8AC3E}">
        <p14:creationId xmlns:p14="http://schemas.microsoft.com/office/powerpoint/2010/main" val="40560100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object 23">
            <a:extLst>
              <a:ext uri="{FF2B5EF4-FFF2-40B4-BE49-F238E27FC236}">
                <a16:creationId xmlns:a16="http://schemas.microsoft.com/office/drawing/2014/main" id="{C4BCBDD2-5371-5841-B947-6208854B2FD4}"/>
              </a:ext>
            </a:extLst>
          </p:cNvPr>
          <p:cNvSpPr/>
          <p:nvPr userDrawn="1"/>
        </p:nvSpPr>
        <p:spPr>
          <a:xfrm>
            <a:off x="0" y="-1"/>
            <a:ext cx="13442941" cy="1256423"/>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Tree>
    <p:extLst>
      <p:ext uri="{BB962C8B-B14F-4D97-AF65-F5344CB8AC3E}">
        <p14:creationId xmlns:p14="http://schemas.microsoft.com/office/powerpoint/2010/main" val="3768582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object 23">
            <a:extLst>
              <a:ext uri="{FF2B5EF4-FFF2-40B4-BE49-F238E27FC236}">
                <a16:creationId xmlns:a16="http://schemas.microsoft.com/office/drawing/2014/main" id="{C0227278-F170-1346-96D8-6FA9754D6EA7}"/>
              </a:ext>
            </a:extLst>
          </p:cNvPr>
          <p:cNvSpPr/>
          <p:nvPr userDrawn="1"/>
        </p:nvSpPr>
        <p:spPr>
          <a:xfrm>
            <a:off x="-29765" y="0"/>
            <a:ext cx="13504069" cy="885825"/>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
        <p:nvSpPr>
          <p:cNvPr id="11" name="Title 10">
            <a:extLst>
              <a:ext uri="{FF2B5EF4-FFF2-40B4-BE49-F238E27FC236}">
                <a16:creationId xmlns:a16="http://schemas.microsoft.com/office/drawing/2014/main" id="{76F6542A-7238-F34B-9F4D-66CD80A0E468}"/>
              </a:ext>
            </a:extLst>
          </p:cNvPr>
          <p:cNvSpPr>
            <a:spLocks noGrp="1"/>
          </p:cNvSpPr>
          <p:nvPr>
            <p:ph type="title"/>
          </p:nvPr>
        </p:nvSpPr>
        <p:spPr>
          <a:xfrm>
            <a:off x="931069" y="276225"/>
            <a:ext cx="11596688" cy="482600"/>
          </a:xfrm>
          <a:prstGeom prst="rect">
            <a:avLst/>
          </a:prstGeom>
        </p:spPr>
        <p:txBody>
          <a:bodyPr/>
          <a:lstStyle>
            <a:lvl1pPr>
              <a:defRPr sz="2350" b="1" i="0" cap="all" baseline="0">
                <a:solidFill>
                  <a:schemeClr val="tx1">
                    <a:lumMod val="75000"/>
                    <a:lumOff val="25000"/>
                  </a:schemeClr>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2387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3444538" cy="7562850"/>
          </a:xfrm>
          <a:prstGeom prst="rect">
            <a:avLst/>
          </a:prstGeom>
          <a:solidFill>
            <a:schemeClr val="bg1">
              <a:lumMod val="85000"/>
            </a:schemeClr>
          </a:solidFill>
        </p:spPr>
        <p:txBody>
          <a:bodyPr/>
          <a:lstStyle>
            <a:lvl1pPr marL="0" indent="0">
              <a:buNone/>
              <a:defRPr sz="1158">
                <a:latin typeface="Arial"/>
                <a:cs typeface="Arial"/>
              </a:defRPr>
            </a:lvl1pPr>
          </a:lstStyle>
          <a:p>
            <a:endParaRPr lang="en-US"/>
          </a:p>
        </p:txBody>
      </p:sp>
      <p:sp>
        <p:nvSpPr>
          <p:cNvPr id="8" name="Title Placeholder 1"/>
          <p:cNvSpPr>
            <a:spLocks noGrp="1"/>
          </p:cNvSpPr>
          <p:nvPr>
            <p:ph type="title"/>
          </p:nvPr>
        </p:nvSpPr>
        <p:spPr>
          <a:xfrm>
            <a:off x="793311" y="456321"/>
            <a:ext cx="11539895"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7463389" y="7232631"/>
            <a:ext cx="5746173" cy="519237"/>
          </a:xfrm>
          <a:prstGeom prst="rect">
            <a:avLst/>
          </a:prstGeom>
        </p:spPr>
        <p:txBody>
          <a:bodyPr>
            <a:noAutofit/>
          </a:bodyPr>
          <a:lstStyle>
            <a:lvl1pPr marL="0" indent="0" algn="r">
              <a:buFontTx/>
              <a:buNone/>
              <a:defRPr sz="1103">
                <a:solidFill>
                  <a:schemeClr val="tx1"/>
                </a:solidFill>
                <a:latin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Tree>
    <p:extLst>
      <p:ext uri="{BB962C8B-B14F-4D97-AF65-F5344CB8AC3E}">
        <p14:creationId xmlns:p14="http://schemas.microsoft.com/office/powerpoint/2010/main" val="1144399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93311" y="456321"/>
            <a:ext cx="11698906"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93311" y="1942884"/>
            <a:ext cx="5928959" cy="4285660"/>
          </a:xfrm>
          <a:prstGeom prst="rect">
            <a:avLst/>
          </a:prstGeom>
        </p:spPr>
        <p:txBody>
          <a:bodyPr/>
          <a:lstStyle>
            <a:lvl1pPr marL="0" indent="0">
              <a:buFontTx/>
              <a:buNone/>
              <a:defRPr sz="1985" cap="none" baseline="0">
                <a:solidFill>
                  <a:schemeClr val="tx1"/>
                </a:solidFill>
                <a:latin typeface="Arial"/>
                <a:cs typeface="Arial"/>
              </a:defRPr>
            </a:lvl1pPr>
            <a:lvl2pPr marL="0" indent="0">
              <a:spcBef>
                <a:spcPts val="276"/>
              </a:spcBef>
              <a:buFontTx/>
              <a:buNone/>
              <a:defRPr sz="2646" cap="all">
                <a:solidFill>
                  <a:srgbClr val="C1333C"/>
                </a:solidFill>
                <a:latin typeface="Arial"/>
                <a:cs typeface="Arial"/>
              </a:defRPr>
            </a:lvl2pPr>
            <a:lvl3pPr marL="0" indent="-198486">
              <a:spcBef>
                <a:spcPts val="276"/>
              </a:spcBef>
              <a:buFont typeface="Arial"/>
              <a:buChar char="•"/>
              <a:defRPr sz="1985">
                <a:solidFill>
                  <a:schemeClr val="tx1"/>
                </a:solidFill>
                <a:latin typeface="Arial"/>
                <a:cs typeface="Arial"/>
              </a:defRPr>
            </a:lvl3pPr>
            <a:lvl4pPr marL="476366" indent="-252077">
              <a:spcBef>
                <a:spcPts val="276"/>
              </a:spcBef>
              <a:buFont typeface="Arial"/>
              <a:buChar char="•"/>
              <a:defRPr sz="1985">
                <a:solidFill>
                  <a:schemeClr val="tx1"/>
                </a:solidFill>
                <a:latin typeface="Arial"/>
                <a:cs typeface="Arial"/>
              </a:defRPr>
            </a:lvl4pPr>
            <a:lvl5pPr marL="655004" indent="-198486">
              <a:spcBef>
                <a:spcPts val="276"/>
              </a:spcBef>
              <a:buFont typeface="Arial"/>
              <a:buChar char="•"/>
              <a:defRPr sz="1985">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7039709" y="5846056"/>
            <a:ext cx="5452506" cy="382489"/>
          </a:xfrm>
          <a:prstGeom prst="rect">
            <a:avLst/>
          </a:prstGeom>
        </p:spPr>
        <p:txBody>
          <a:bodyPr>
            <a:noAutofit/>
          </a:bodyPr>
          <a:lstStyle>
            <a:lvl1pPr marL="0" indent="0">
              <a:buFontTx/>
              <a:buNone/>
              <a:defRPr sz="1158">
                <a:solidFill>
                  <a:schemeClr val="tx1"/>
                </a:solidFill>
                <a:latin typeface="Arial"/>
                <a:cs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
        <p:nvSpPr>
          <p:cNvPr id="3" name="Picture Placeholder 2"/>
          <p:cNvSpPr>
            <a:spLocks noGrp="1"/>
          </p:cNvSpPr>
          <p:nvPr>
            <p:ph type="pic" sz="quarter" idx="12"/>
          </p:nvPr>
        </p:nvSpPr>
        <p:spPr>
          <a:xfrm>
            <a:off x="7039710" y="1943234"/>
            <a:ext cx="5452507" cy="3744662"/>
          </a:xfrm>
          <a:prstGeom prst="rect">
            <a:avLst/>
          </a:prstGeom>
        </p:spPr>
        <p:txBody>
          <a:bodyPr vert="horz"/>
          <a:lstStyle>
            <a:lvl1pPr>
              <a:defRPr sz="1158">
                <a:latin typeface="Arial"/>
                <a:cs typeface="Arial"/>
              </a:defRPr>
            </a:lvl1pPr>
          </a:lstStyle>
          <a:p>
            <a:endParaRPr lang="en-US"/>
          </a:p>
        </p:txBody>
      </p:sp>
    </p:spTree>
    <p:extLst>
      <p:ext uri="{BB962C8B-B14F-4D97-AF65-F5344CB8AC3E}">
        <p14:creationId xmlns:p14="http://schemas.microsoft.com/office/powerpoint/2010/main" val="406842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50876" y="3590755"/>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70626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74508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Tree>
    <p:extLst>
      <p:ext uri="{BB962C8B-B14F-4D97-AF65-F5344CB8AC3E}">
        <p14:creationId xmlns:p14="http://schemas.microsoft.com/office/powerpoint/2010/main" val="189209962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957781"/>
            <a:ext cx="13444538" cy="605071"/>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985"/>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11963045" y="7073823"/>
            <a:ext cx="1255666" cy="372985"/>
          </a:xfrm>
          <a:prstGeom prst="rect">
            <a:avLst/>
          </a:prstGeom>
        </p:spPr>
      </p:pic>
      <p:sp>
        <p:nvSpPr>
          <p:cNvPr id="4" name="bg object 16">
            <a:extLst>
              <a:ext uri="{FF2B5EF4-FFF2-40B4-BE49-F238E27FC236}">
                <a16:creationId xmlns:a16="http://schemas.microsoft.com/office/drawing/2014/main" id="{4F53450D-9AAD-5B4B-AE82-865782BA85ED}"/>
              </a:ext>
            </a:extLst>
          </p:cNvPr>
          <p:cNvSpPr/>
          <p:nvPr userDrawn="1"/>
        </p:nvSpPr>
        <p:spPr>
          <a:xfrm>
            <a:off x="0" y="7022471"/>
            <a:ext cx="13444539" cy="540385"/>
          </a:xfrm>
          <a:custGeom>
            <a:avLst/>
            <a:gdLst/>
            <a:ahLst/>
            <a:cxnLst/>
            <a:rect l="l" t="t" r="r" b="b"/>
            <a:pathLst>
              <a:path w="10692130" h="540384">
                <a:moveTo>
                  <a:pt x="10692003" y="0"/>
                </a:moveTo>
                <a:lnTo>
                  <a:pt x="0" y="0"/>
                </a:lnTo>
                <a:lnTo>
                  <a:pt x="0" y="540003"/>
                </a:lnTo>
                <a:lnTo>
                  <a:pt x="10692003" y="540003"/>
                </a:lnTo>
                <a:lnTo>
                  <a:pt x="10692003" y="0"/>
                </a:lnTo>
                <a:close/>
              </a:path>
            </a:pathLst>
          </a:custGeom>
          <a:solidFill>
            <a:srgbClr val="761F00"/>
          </a:solidFill>
        </p:spPr>
        <p:txBody>
          <a:bodyPr wrap="square" lIns="0" tIns="0" rIns="0" bIns="0" rtlCol="0"/>
          <a:lstStyle/>
          <a:p>
            <a:endParaRPr sz="1697"/>
          </a:p>
        </p:txBody>
      </p:sp>
      <p:sp>
        <p:nvSpPr>
          <p:cNvPr id="5" name="bg object 17">
            <a:extLst>
              <a:ext uri="{FF2B5EF4-FFF2-40B4-BE49-F238E27FC236}">
                <a16:creationId xmlns:a16="http://schemas.microsoft.com/office/drawing/2014/main" id="{4CA196B6-1463-B148-94D6-DE6807B9A035}"/>
              </a:ext>
            </a:extLst>
          </p:cNvPr>
          <p:cNvSpPr/>
          <p:nvPr userDrawn="1"/>
        </p:nvSpPr>
        <p:spPr>
          <a:xfrm>
            <a:off x="12322946" y="7164004"/>
            <a:ext cx="796920" cy="251460"/>
          </a:xfrm>
          <a:prstGeom prst="rect">
            <a:avLst/>
          </a:prstGeom>
          <a:blipFill>
            <a:blip r:embed="rId71" cstate="screen">
              <a:extLst>
                <a:ext uri="{28A0092B-C50C-407E-A947-70E740481C1C}">
                  <a14:useLocalDpi xmlns:a14="http://schemas.microsoft.com/office/drawing/2010/main" val="0"/>
                </a:ext>
              </a:extLst>
            </a:blip>
            <a:stretch>
              <a:fillRect/>
            </a:stretch>
          </a:blipFill>
        </p:spPr>
        <p:txBody>
          <a:bodyPr wrap="square" lIns="0" tIns="0" rIns="0" bIns="0" rtlCol="0"/>
          <a:lstStyle/>
          <a:p>
            <a:endParaRPr sz="1697"/>
          </a:p>
        </p:txBody>
      </p:sp>
    </p:spTree>
    <p:extLst>
      <p:ext uri="{BB962C8B-B14F-4D97-AF65-F5344CB8AC3E}">
        <p14:creationId xmlns:p14="http://schemas.microsoft.com/office/powerpoint/2010/main" val="32022437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731" r:id="rId27"/>
    <p:sldLayoutId id="2147483695" r:id="rId28"/>
    <p:sldLayoutId id="2147483732" r:id="rId29"/>
    <p:sldLayoutId id="2147483696" r:id="rId30"/>
    <p:sldLayoutId id="2147483697" r:id="rId31"/>
    <p:sldLayoutId id="2147483730" r:id="rId32"/>
    <p:sldLayoutId id="2147483698" r:id="rId33"/>
    <p:sldLayoutId id="2147483699" r:id="rId34"/>
    <p:sldLayoutId id="2147483735"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33" r:id="rId47"/>
    <p:sldLayoutId id="2147483711" r:id="rId48"/>
    <p:sldLayoutId id="2147483712" r:id="rId49"/>
    <p:sldLayoutId id="2147483713" r:id="rId50"/>
    <p:sldLayoutId id="2147483714" r:id="rId51"/>
    <p:sldLayoutId id="2147483734" r:id="rId52"/>
    <p:sldLayoutId id="2147483715" r:id="rId53"/>
    <p:sldLayoutId id="2147483716" r:id="rId54"/>
    <p:sldLayoutId id="2147483717" r:id="rId55"/>
    <p:sldLayoutId id="2147483718" r:id="rId56"/>
    <p:sldLayoutId id="2147483719" r:id="rId57"/>
    <p:sldLayoutId id="2147483736"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Lst>
  <p:txStyles>
    <p:titleStyle>
      <a:lvl1pPr algn="l" defTabSz="756232" rtl="0" eaLnBrk="1" latinLnBrk="0" hangingPunct="1">
        <a:lnSpc>
          <a:spcPct val="90000"/>
        </a:lnSpc>
        <a:spcBef>
          <a:spcPct val="0"/>
        </a:spcBef>
        <a:buNone/>
        <a:defRPr sz="3639" kern="1200">
          <a:solidFill>
            <a:schemeClr val="tx1"/>
          </a:solidFill>
          <a:latin typeface="+mj-lt"/>
          <a:ea typeface="+mj-ea"/>
          <a:cs typeface="+mj-cs"/>
        </a:defRPr>
      </a:lvl1pPr>
    </p:titleStyle>
    <p:body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6232" rtl="0" eaLnBrk="1" latinLnBrk="0" hangingPunct="1">
        <a:defRPr sz="1489" kern="1200">
          <a:solidFill>
            <a:schemeClr val="tx1"/>
          </a:solidFill>
          <a:latin typeface="+mn-lt"/>
          <a:ea typeface="+mn-ea"/>
          <a:cs typeface="+mn-cs"/>
        </a:defRPr>
      </a:lvl1pPr>
      <a:lvl2pPr marL="378116" algn="l" defTabSz="756232" rtl="0" eaLnBrk="1" latinLnBrk="0" hangingPunct="1">
        <a:defRPr sz="1489" kern="1200">
          <a:solidFill>
            <a:schemeClr val="tx1"/>
          </a:solidFill>
          <a:latin typeface="+mn-lt"/>
          <a:ea typeface="+mn-ea"/>
          <a:cs typeface="+mn-cs"/>
        </a:defRPr>
      </a:lvl2pPr>
      <a:lvl3pPr marL="756232" algn="l" defTabSz="756232" rtl="0" eaLnBrk="1" latinLnBrk="0" hangingPunct="1">
        <a:defRPr sz="1489" kern="1200">
          <a:solidFill>
            <a:schemeClr val="tx1"/>
          </a:solidFill>
          <a:latin typeface="+mn-lt"/>
          <a:ea typeface="+mn-ea"/>
          <a:cs typeface="+mn-cs"/>
        </a:defRPr>
      </a:lvl3pPr>
      <a:lvl4pPr marL="1134347" algn="l" defTabSz="756232" rtl="0" eaLnBrk="1" latinLnBrk="0" hangingPunct="1">
        <a:defRPr sz="1489" kern="1200">
          <a:solidFill>
            <a:schemeClr val="tx1"/>
          </a:solidFill>
          <a:latin typeface="+mn-lt"/>
          <a:ea typeface="+mn-ea"/>
          <a:cs typeface="+mn-cs"/>
        </a:defRPr>
      </a:lvl4pPr>
      <a:lvl5pPr marL="1512463" algn="l" defTabSz="756232" rtl="0" eaLnBrk="1" latinLnBrk="0" hangingPunct="1">
        <a:defRPr sz="1489" kern="1200">
          <a:solidFill>
            <a:schemeClr val="tx1"/>
          </a:solidFill>
          <a:latin typeface="+mn-lt"/>
          <a:ea typeface="+mn-ea"/>
          <a:cs typeface="+mn-cs"/>
        </a:defRPr>
      </a:lvl5pPr>
      <a:lvl6pPr marL="1890579" algn="l" defTabSz="756232" rtl="0" eaLnBrk="1" latinLnBrk="0" hangingPunct="1">
        <a:defRPr sz="1489" kern="1200">
          <a:solidFill>
            <a:schemeClr val="tx1"/>
          </a:solidFill>
          <a:latin typeface="+mn-lt"/>
          <a:ea typeface="+mn-ea"/>
          <a:cs typeface="+mn-cs"/>
        </a:defRPr>
      </a:lvl6pPr>
      <a:lvl7pPr marL="2268695" algn="l" defTabSz="756232" rtl="0" eaLnBrk="1" latinLnBrk="0" hangingPunct="1">
        <a:defRPr sz="1489" kern="1200">
          <a:solidFill>
            <a:schemeClr val="tx1"/>
          </a:solidFill>
          <a:latin typeface="+mn-lt"/>
          <a:ea typeface="+mn-ea"/>
          <a:cs typeface="+mn-cs"/>
        </a:defRPr>
      </a:lvl7pPr>
      <a:lvl8pPr marL="2646811" algn="l" defTabSz="756232" rtl="0" eaLnBrk="1" latinLnBrk="0" hangingPunct="1">
        <a:defRPr sz="1489" kern="1200">
          <a:solidFill>
            <a:schemeClr val="tx1"/>
          </a:solidFill>
          <a:latin typeface="+mn-lt"/>
          <a:ea typeface="+mn-ea"/>
          <a:cs typeface="+mn-cs"/>
        </a:defRPr>
      </a:lvl8pPr>
      <a:lvl9pPr marL="3024927" algn="l" defTabSz="756232" rtl="0" eaLnBrk="1" latinLnBrk="0" hangingPunct="1">
        <a:defRPr sz="14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ideo" Target="https://www.youtube.com/embed/mFHctW3zQgg" TargetMode="External"/><Relationship Id="rId6" Type="http://schemas.openxmlformats.org/officeDocument/2006/relationships/image" Target="../media/image4.png"/><Relationship Id="rId5" Type="http://schemas.openxmlformats.org/officeDocument/2006/relationships/hyperlink" Target="https://www.youtube.com/watch?v=mFHctW3zQgg"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5.xml"/><Relationship Id="rId6" Type="http://schemas.openxmlformats.org/officeDocument/2006/relationships/image" Target="../media/image17.pn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58.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vatican.va/content/francesco/en/encyclicals/documents/papa-francesco_20150524_enciclica-laudato-si.html" TargetMode="External"/><Relationship Id="rId1" Type="http://schemas.openxmlformats.org/officeDocument/2006/relationships/slideLayout" Target="../slideLayouts/slideLayout5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http://www.vatican.va/content/francesco/en/encyclicals/documents/papa-francesco_20150524_enciclica-laudato-si.html" TargetMode="External"/><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4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vatican.va/content/francesco/en/encyclicals/documents/papa-francesco_20201003_enciclica-fratelli-tutti.html" TargetMode="External"/><Relationship Id="rId1" Type="http://schemas.openxmlformats.org/officeDocument/2006/relationships/slideLayout" Target="../slideLayouts/slideLayout49.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5.xml"/><Relationship Id="rId5" Type="http://schemas.openxmlformats.org/officeDocument/2006/relationships/image" Target="../media/image46.emf"/><Relationship Id="rId4" Type="http://schemas.openxmlformats.org/officeDocument/2006/relationships/image" Target="../media/image45.em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5.xml"/><Relationship Id="rId5" Type="http://schemas.openxmlformats.org/officeDocument/2006/relationships/image" Target="../media/image48.emf"/><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8" Type="http://schemas.openxmlformats.org/officeDocument/2006/relationships/hyperlink" Target="https://www.caritas.org.au/media/e33ia0k2/pc21-secondary-teacher-handbook.pdf" TargetMode="External"/><Relationship Id="rId13" Type="http://schemas.openxmlformats.org/officeDocument/2006/relationships/hyperlink" Target="https://vimeo.com/299132518" TargetMode="External"/><Relationship Id="rId3" Type="http://schemas.openxmlformats.org/officeDocument/2006/relationships/image" Target="../media/image49.jpeg"/><Relationship Id="rId7" Type="http://schemas.openxmlformats.org/officeDocument/2006/relationships/hyperlink" Target="https://vimeo.com/491932001" TargetMode="External"/><Relationship Id="rId12" Type="http://schemas.openxmlformats.org/officeDocument/2006/relationships/hyperlink" Target="https://www.caritas.org.au/resource/download/?key=0255326f-52d6-42b7-b8ae-420c9d11f711" TargetMode="External"/><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4.png"/><Relationship Id="rId11" Type="http://schemas.openxmlformats.org/officeDocument/2006/relationships/hyperlink" Target="https://www.youtube.com/watch?v=HB3UDl3J5t0" TargetMode="External"/><Relationship Id="rId5" Type="http://schemas.openxmlformats.org/officeDocument/2006/relationships/image" Target="../media/image51.jpeg"/><Relationship Id="rId15" Type="http://schemas.openxmlformats.org/officeDocument/2006/relationships/image" Target="../media/image52.jpeg"/><Relationship Id="rId10" Type="http://schemas.openxmlformats.org/officeDocument/2006/relationships/hyperlink" Target="https://www.caritas.org.au/resource/download/?key=9c3aa946-9745-48d1-92fc-824a8698d3f3" TargetMode="External"/><Relationship Id="rId4" Type="http://schemas.openxmlformats.org/officeDocument/2006/relationships/image" Target="../media/image50.jpeg"/><Relationship Id="rId9" Type="http://schemas.openxmlformats.org/officeDocument/2006/relationships/hyperlink" Target="https://vimeo.com/299133022" TargetMode="External"/><Relationship Id="rId14" Type="http://schemas.openxmlformats.org/officeDocument/2006/relationships/hyperlink" Target="https://www.caritas.org.au/resource/download/?key=d4ed19c4-48fb-401e-9cb7-100221ae500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vimeo.com/19017984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s://vimeo.com/370783282" TargetMode="External"/><Relationship Id="rId7" Type="http://schemas.openxmlformats.org/officeDocument/2006/relationships/hyperlink" Target="https://vimeo.com/238701784" TargetMode="External"/><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58.jpeg"/><Relationship Id="rId5" Type="http://schemas.openxmlformats.org/officeDocument/2006/relationships/hyperlink" Target="https://www.youtube.com/watch?v=q-fVviIPkfw" TargetMode="External"/><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caritas.org.au/news/latest-news/" TargetMode="External"/><Relationship Id="rId7" Type="http://schemas.openxmlformats.org/officeDocument/2006/relationships/hyperlink" Target="https://www.youtube.com/user/caritasaustralia/"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hyperlink" Target="http://twitter.com/caritasaust/" TargetMode="External"/><Relationship Id="rId5" Type="http://schemas.openxmlformats.org/officeDocument/2006/relationships/image" Target="../media/image3.emf"/><Relationship Id="rId4" Type="http://schemas.openxmlformats.org/officeDocument/2006/relationships/hyperlink" Target="https://www.facebook.com/CaritasAU/"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caritas.org.au/resources/school-resources/prayer-service-poverty-secondary/" TargetMode="Externa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8" Type="http://schemas.openxmlformats.org/officeDocument/2006/relationships/hyperlink" Target="https://lent.caritas.org.au/page/caritas-ks" TargetMode="External"/><Relationship Id="rId3" Type="http://schemas.openxmlformats.org/officeDocument/2006/relationships/image" Target="../media/image61.jpeg"/><Relationship Id="rId7" Type="http://schemas.openxmlformats.org/officeDocument/2006/relationships/hyperlink" Target="https://lent.caritas.org.au/hold-your-own" TargetMode="External"/><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hyperlink" Target="https://lent.caritas.org.au/kitchen" TargetMode="External"/><Relationship Id="rId11" Type="http://schemas.openxmlformats.org/officeDocument/2006/relationships/image" Target="../media/image64.jpeg"/><Relationship Id="rId5" Type="http://schemas.openxmlformats.org/officeDocument/2006/relationships/image" Target="../media/image63.jpeg"/><Relationship Id="rId10" Type="http://schemas.openxmlformats.org/officeDocument/2006/relationships/image" Target="../media/image4.png"/><Relationship Id="rId4" Type="http://schemas.openxmlformats.org/officeDocument/2006/relationships/image" Target="../media/image62.jpeg"/><Relationship Id="rId9" Type="http://schemas.openxmlformats.org/officeDocument/2006/relationships/hyperlink" Target="https://www.womenfortheworld.org.au/"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4.png"/><Relationship Id="rId9"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7"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hyperlink" Target="http://www.caritas.org.au/sign-up/education/" TargetMode="External"/><Relationship Id="rId4" Type="http://schemas.openxmlformats.org/officeDocument/2006/relationships/hyperlink" Target="mailto:education@caritas.org.a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hyperlink" Target="https://vimeo.com/19017984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hyperlink" Target="https://www.worldbank.org/en/topic/poverty/brief/global-poverty-line-faq" TargetMode="External"/><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4D5378-3633-6C46-B8B0-B67E7E1B8D37}"/>
              </a:ext>
            </a:extLst>
          </p:cNvPr>
          <p:cNvSpPr>
            <a:spLocks noGrp="1"/>
          </p:cNvSpPr>
          <p:nvPr>
            <p:ph type="title"/>
          </p:nvPr>
        </p:nvSpPr>
        <p:spPr>
          <a:xfrm>
            <a:off x="1019638" y="437141"/>
            <a:ext cx="11792361" cy="516368"/>
          </a:xfrm>
        </p:spPr>
        <p:txBody>
          <a:bodyPr/>
          <a:lstStyle/>
          <a:p>
            <a:r>
              <a:rPr lang="en-US">
                <a:solidFill>
                  <a:srgbClr val="0C244C"/>
                </a:solidFill>
              </a:rPr>
              <a:t>How to use this resource</a:t>
            </a:r>
          </a:p>
        </p:txBody>
      </p:sp>
      <p:sp>
        <p:nvSpPr>
          <p:cNvPr id="2" name="Text Placeholder 1">
            <a:extLst>
              <a:ext uri="{FF2B5EF4-FFF2-40B4-BE49-F238E27FC236}">
                <a16:creationId xmlns:a16="http://schemas.microsoft.com/office/drawing/2014/main" id="{C1B38D87-85FB-834F-9EB4-6C17892AAF41}"/>
              </a:ext>
            </a:extLst>
          </p:cNvPr>
          <p:cNvSpPr>
            <a:spLocks noGrp="1"/>
          </p:cNvSpPr>
          <p:nvPr>
            <p:ph type="body" sz="quarter" idx="10"/>
          </p:nvPr>
        </p:nvSpPr>
        <p:spPr>
          <a:xfrm>
            <a:off x="1146324" y="1557978"/>
            <a:ext cx="11187281" cy="3595047"/>
          </a:xfrm>
        </p:spPr>
        <p:txBody>
          <a:bodyPr lIns="91440" tIns="45720" rIns="91440" bIns="45720" anchor="t"/>
          <a:lstStyle/>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This resource is intended as a source of information</a:t>
            </a:r>
            <a:r>
              <a:rPr lang="en-AU" sz="1800" dirty="0">
                <a:latin typeface="Arial" panose="020B0604020202020204" pitchFamily="34" charset="0"/>
                <a:ea typeface="Roboto Light" panose="02000000000000000000" pitchFamily="2" charset="0"/>
              </a:rPr>
              <a:t> and </a:t>
            </a:r>
            <a:r>
              <a:rPr lang="en-AU" sz="1800" dirty="0">
                <a:solidFill>
                  <a:srgbClr val="0C244C"/>
                </a:solidFill>
                <a:latin typeface="Arial" panose="020B0604020202020204" pitchFamily="34" charset="0"/>
                <a:ea typeface="Roboto Light" panose="02000000000000000000" pitchFamily="2" charset="0"/>
              </a:rPr>
              <a:t>case studies for teaching and learning about issues surrounding poverty across several curriculum areas and units. The points raised will be explored further in the teaching resources found at the end of these slides.</a:t>
            </a:r>
          </a:p>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Please refer to the ‘Notes’ section of this presentation for additional information and source references. </a:t>
            </a:r>
          </a:p>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If you do edit this presentation, please ensure content and photos from this resources remain with the appropriate credit to Caritas Australia and the photographers.</a:t>
            </a:r>
            <a:r>
              <a:rPr lang="en-AU" sz="1600" dirty="0">
                <a:solidFill>
                  <a:srgbClr val="0C244C"/>
                </a:solidFill>
                <a:latin typeface="Arial" panose="020B0604020202020204" pitchFamily="34" charset="0"/>
                <a:ea typeface="Roboto Light" panose="02000000000000000000" pitchFamily="2" charset="0"/>
              </a:rPr>
              <a:t> </a:t>
            </a:r>
          </a:p>
          <a:p>
            <a:pPr>
              <a:lnSpc>
                <a:spcPct val="100000"/>
              </a:lnSpc>
            </a:pPr>
            <a:endParaRPr lang="en-AU" dirty="0">
              <a:solidFill>
                <a:srgbClr val="0C244C"/>
              </a:solidFill>
            </a:endParaRPr>
          </a:p>
          <a:p>
            <a:pPr>
              <a:lnSpc>
                <a:spcPct val="100000"/>
              </a:lnSpc>
            </a:pPr>
            <a:endParaRPr lang="en-US" dirty="0">
              <a:solidFill>
                <a:srgbClr val="0C244C"/>
              </a:solidFill>
            </a:endParaRPr>
          </a:p>
        </p:txBody>
      </p:sp>
      <p:sp>
        <p:nvSpPr>
          <p:cNvPr id="3" name="Text Placeholder 2">
            <a:extLst>
              <a:ext uri="{FF2B5EF4-FFF2-40B4-BE49-F238E27FC236}">
                <a16:creationId xmlns:a16="http://schemas.microsoft.com/office/drawing/2014/main" id="{CDD627EB-665E-CD40-8091-68D3A99F0919}"/>
              </a:ext>
            </a:extLst>
          </p:cNvPr>
          <p:cNvSpPr>
            <a:spLocks noGrp="1"/>
          </p:cNvSpPr>
          <p:nvPr>
            <p:ph type="body" sz="quarter" idx="4294967295"/>
          </p:nvPr>
        </p:nvSpPr>
        <p:spPr>
          <a:xfrm>
            <a:off x="1150635" y="5360663"/>
            <a:ext cx="11182969" cy="903288"/>
          </a:xfrm>
          <a:prstGeom prst="rect">
            <a:avLst/>
          </a:prstGeom>
        </p:spPr>
        <p:txBody>
          <a:bodyPr lIns="91440" tIns="45720" rIns="91440" bIns="45720" anchor="t"/>
          <a:lstStyle/>
          <a:p>
            <a:pPr marL="0" marR="218440" indent="0">
              <a:lnSpc>
                <a:spcPct val="115700"/>
              </a:lnSpc>
              <a:spcBef>
                <a:spcPts val="94"/>
              </a:spcBef>
              <a:buNone/>
            </a:pPr>
            <a:r>
              <a:rPr lang="en-AU" sz="1100" b="1" spc="-5" dirty="0">
                <a:solidFill>
                  <a:srgbClr val="414042"/>
                </a:solidFill>
                <a:latin typeface="Arial" panose="020B0604020202020204" pitchFamily="34" charset="0"/>
                <a:ea typeface="Roboto Light" panose="02000000000000000000" pitchFamily="2" charset="0"/>
              </a:rPr>
              <a:t>Note: </a:t>
            </a:r>
            <a:r>
              <a:rPr lang="en-AU" sz="1100" dirty="0">
                <a:solidFill>
                  <a:srgbClr val="414042"/>
                </a:solidFill>
                <a:latin typeface="Arial" panose="020B0604020202020204" pitchFamily="34" charset="0"/>
                <a:ea typeface="Roboto Light" panose="02000000000000000000" pitchFamily="2" charset="0"/>
              </a:rPr>
              <a:t>This PowerPoint is </a:t>
            </a:r>
            <a:r>
              <a:rPr lang="en-AU" sz="1100" spc="-5" dirty="0">
                <a:solidFill>
                  <a:srgbClr val="414042"/>
                </a:solidFill>
                <a:latin typeface="Arial" panose="020B0604020202020204" pitchFamily="34" charset="0"/>
                <a:ea typeface="Roboto Light" panose="02000000000000000000" pitchFamily="2" charset="0"/>
              </a:rPr>
              <a:t>editable </a:t>
            </a:r>
            <a:r>
              <a:rPr lang="en-AU" sz="1100" dirty="0">
                <a:solidFill>
                  <a:srgbClr val="414042"/>
                </a:solidFill>
                <a:latin typeface="Arial" panose="020B0604020202020204" pitchFamily="34" charset="0"/>
                <a:ea typeface="Roboto Light" panose="02000000000000000000" pitchFamily="2" charset="0"/>
              </a:rPr>
              <a:t>so you can </a:t>
            </a:r>
            <a:r>
              <a:rPr lang="en-AU" sz="1100" spc="-5" dirty="0">
                <a:solidFill>
                  <a:srgbClr val="414042"/>
                </a:solidFill>
                <a:latin typeface="Arial" panose="020B0604020202020204" pitchFamily="34" charset="0"/>
                <a:ea typeface="Roboto Light" panose="02000000000000000000" pitchFamily="2" charset="0"/>
              </a:rPr>
              <a:t>adapt it </a:t>
            </a:r>
            <a:r>
              <a:rPr lang="en-AU" sz="1100" dirty="0">
                <a:solidFill>
                  <a:srgbClr val="414042"/>
                </a:solidFill>
                <a:latin typeface="Arial" panose="020B0604020202020204" pitchFamily="34" charset="0"/>
                <a:ea typeface="Roboto Light" panose="02000000000000000000" pitchFamily="2" charset="0"/>
              </a:rPr>
              <a:t>to your </a:t>
            </a:r>
            <a:r>
              <a:rPr lang="en-AU" sz="1100" spc="-5" dirty="0">
                <a:solidFill>
                  <a:srgbClr val="414042"/>
                </a:solidFill>
                <a:latin typeface="Arial" panose="020B0604020202020204" pitchFamily="34" charset="0"/>
                <a:ea typeface="Roboto Light" panose="02000000000000000000" pitchFamily="2" charset="0"/>
              </a:rPr>
              <a:t>needs. </a:t>
            </a:r>
            <a:r>
              <a:rPr lang="en-AU" sz="1100" dirty="0">
                <a:solidFill>
                  <a:srgbClr val="414042"/>
                </a:solidFill>
                <a:latin typeface="Arial" panose="020B0604020202020204" pitchFamily="34" charset="0"/>
                <a:ea typeface="Roboto Light" panose="02000000000000000000" pitchFamily="2" charset="0"/>
              </a:rPr>
              <a:t>If you </a:t>
            </a:r>
            <a:r>
              <a:rPr lang="en-AU" sz="1100" spc="-5" dirty="0">
                <a:solidFill>
                  <a:srgbClr val="414042"/>
                </a:solidFill>
                <a:latin typeface="Arial" panose="020B0604020202020204" pitchFamily="34" charset="0"/>
                <a:ea typeface="Roboto Light" panose="02000000000000000000" pitchFamily="2" charset="0"/>
              </a:rPr>
              <a:t>do edit </a:t>
            </a:r>
            <a:r>
              <a:rPr lang="en-AU" sz="1100" dirty="0">
                <a:solidFill>
                  <a:srgbClr val="414042"/>
                </a:solidFill>
                <a:latin typeface="Arial" panose="020B0604020202020204" pitchFamily="34" charset="0"/>
                <a:ea typeface="Roboto Light" panose="02000000000000000000" pitchFamily="2" charset="0"/>
              </a:rPr>
              <a:t>this resource, </a:t>
            </a:r>
            <a:r>
              <a:rPr lang="en-AU" sz="1100" spc="-5" dirty="0">
                <a:solidFill>
                  <a:srgbClr val="414042"/>
                </a:solidFill>
                <a:latin typeface="Arial" panose="020B0604020202020204" pitchFamily="34" charset="0"/>
                <a:ea typeface="Roboto Light" panose="02000000000000000000" pitchFamily="2" charset="0"/>
              </a:rPr>
              <a:t>please ensure </a:t>
            </a:r>
            <a:r>
              <a:rPr lang="en-AU" sz="1100" dirty="0">
                <a:solidFill>
                  <a:srgbClr val="414042"/>
                </a:solidFill>
                <a:latin typeface="Arial" panose="020B0604020202020204" pitchFamily="34" charset="0"/>
                <a:ea typeface="Roboto Light" panose="02000000000000000000" pitchFamily="2" charset="0"/>
              </a:rPr>
              <a:t>content </a:t>
            </a:r>
            <a:r>
              <a:rPr lang="en-AU" sz="1100" spc="-5" dirty="0">
                <a:solidFill>
                  <a:srgbClr val="414042"/>
                </a:solidFill>
                <a:latin typeface="Arial" panose="020B0604020202020204" pitchFamily="34" charset="0"/>
                <a:ea typeface="Roboto Light" panose="02000000000000000000" pitchFamily="2" charset="0"/>
              </a:rPr>
              <a:t>and photos </a:t>
            </a:r>
            <a:r>
              <a:rPr lang="en-AU" sz="1100" dirty="0">
                <a:solidFill>
                  <a:srgbClr val="414042"/>
                </a:solidFill>
                <a:latin typeface="Arial" panose="020B0604020202020204" pitchFamily="34" charset="0"/>
                <a:ea typeface="Roboto Light" panose="02000000000000000000" pitchFamily="2" charset="0"/>
              </a:rPr>
              <a:t>remain </a:t>
            </a:r>
            <a:r>
              <a:rPr lang="en-AU" sz="1100" spc="-5" dirty="0">
                <a:solidFill>
                  <a:srgbClr val="414042"/>
                </a:solidFill>
                <a:latin typeface="Arial" panose="020B0604020202020204" pitchFamily="34" charset="0"/>
                <a:ea typeface="Roboto Light" panose="02000000000000000000" pitchFamily="2" charset="0"/>
              </a:rPr>
              <a:t>with </a:t>
            </a:r>
            <a:r>
              <a:rPr lang="en-AU" sz="1100" dirty="0">
                <a:solidFill>
                  <a:srgbClr val="414042"/>
                </a:solidFill>
                <a:latin typeface="Arial" panose="020B0604020202020204" pitchFamily="34" charset="0"/>
                <a:ea typeface="Roboto Light" panose="02000000000000000000" pitchFamily="2" charset="0"/>
              </a:rPr>
              <a:t>the </a:t>
            </a:r>
            <a:r>
              <a:rPr lang="en-AU" sz="1100" spc="-5" dirty="0">
                <a:solidFill>
                  <a:srgbClr val="414042"/>
                </a:solidFill>
                <a:latin typeface="Arial" panose="020B0604020202020204" pitchFamily="34" charset="0"/>
                <a:ea typeface="Roboto Light" panose="02000000000000000000" pitchFamily="2" charset="0"/>
              </a:rPr>
              <a:t>appropriate </a:t>
            </a:r>
            <a:r>
              <a:rPr lang="en-AU" sz="1100" dirty="0">
                <a:solidFill>
                  <a:srgbClr val="414042"/>
                </a:solidFill>
                <a:latin typeface="Arial" panose="020B0604020202020204" pitchFamily="34" charset="0"/>
                <a:ea typeface="Roboto Light" panose="02000000000000000000" pitchFamily="2" charset="0"/>
              </a:rPr>
              <a:t>credit to </a:t>
            </a:r>
            <a:r>
              <a:rPr lang="en-AU" sz="1100" spc="-5" dirty="0">
                <a:solidFill>
                  <a:srgbClr val="414042"/>
                </a:solidFill>
                <a:latin typeface="Arial" panose="020B0604020202020204" pitchFamily="34" charset="0"/>
                <a:ea typeface="Roboto Light" panose="02000000000000000000" pitchFamily="2" charset="0"/>
              </a:rPr>
              <a:t>Caritas </a:t>
            </a:r>
            <a:r>
              <a:rPr lang="en-AU" sz="1100" dirty="0">
                <a:solidFill>
                  <a:srgbClr val="414042"/>
                </a:solidFill>
                <a:latin typeface="Arial" panose="020B0604020202020204" pitchFamily="34" charset="0"/>
                <a:ea typeface="Roboto Light" panose="02000000000000000000" pitchFamily="2" charset="0"/>
              </a:rPr>
              <a:t>Australia </a:t>
            </a:r>
            <a:r>
              <a:rPr lang="en-AU" sz="1100" spc="-5" dirty="0">
                <a:solidFill>
                  <a:srgbClr val="414042"/>
                </a:solidFill>
                <a:latin typeface="Arial" panose="020B0604020202020204" pitchFamily="34" charset="0"/>
                <a:ea typeface="Roboto Light" panose="02000000000000000000" pitchFamily="2" charset="0"/>
              </a:rPr>
              <a:t>and </a:t>
            </a:r>
            <a:r>
              <a:rPr lang="en-AU" sz="1100" dirty="0">
                <a:solidFill>
                  <a:srgbClr val="414042"/>
                </a:solidFill>
                <a:latin typeface="Arial" panose="020B0604020202020204" pitchFamily="34" charset="0"/>
                <a:ea typeface="Roboto Light" panose="02000000000000000000" pitchFamily="2" charset="0"/>
              </a:rPr>
              <a:t>the</a:t>
            </a:r>
            <a:r>
              <a:rPr lang="en-AU" sz="1100" spc="-94" dirty="0">
                <a:solidFill>
                  <a:srgbClr val="414042"/>
                </a:solidFill>
                <a:latin typeface="Arial" panose="020B0604020202020204" pitchFamily="34" charset="0"/>
                <a:ea typeface="Roboto Light" panose="02000000000000000000" pitchFamily="2" charset="0"/>
              </a:rPr>
              <a:t> </a:t>
            </a:r>
            <a:r>
              <a:rPr lang="en-AU" sz="1100" spc="-5" dirty="0">
                <a:solidFill>
                  <a:srgbClr val="414042"/>
                </a:solidFill>
                <a:latin typeface="Arial" panose="020B0604020202020204" pitchFamily="34" charset="0"/>
                <a:ea typeface="Roboto Light" panose="02000000000000000000" pitchFamily="2" charset="0"/>
              </a:rPr>
              <a:t>photographers.</a:t>
            </a:r>
            <a:endParaRPr lang="en-AU" sz="1100" dirty="0">
              <a:latin typeface="Arial" panose="020B0604020202020204" pitchFamily="34" charset="0"/>
              <a:ea typeface="Roboto Light" panose="02000000000000000000" pitchFamily="2" charset="0"/>
            </a:endParaRPr>
          </a:p>
          <a:p>
            <a:pPr marL="0" marR="4445" indent="0">
              <a:lnSpc>
                <a:spcPct val="115700"/>
              </a:lnSpc>
              <a:spcBef>
                <a:spcPts val="533"/>
              </a:spcBef>
              <a:buNone/>
            </a:pPr>
            <a:r>
              <a:rPr lang="en-AU" sz="1100" b="1" spc="-5" dirty="0">
                <a:solidFill>
                  <a:srgbClr val="414042"/>
                </a:solidFill>
                <a:latin typeface="Arial" panose="020B0604020202020204" pitchFamily="34" charset="0"/>
                <a:ea typeface="Roboto Light" panose="02000000000000000000" pitchFamily="2" charset="0"/>
              </a:rPr>
              <a:t>Copyright </a:t>
            </a:r>
            <a:r>
              <a:rPr lang="en-AU" sz="1100" b="1" dirty="0">
                <a:solidFill>
                  <a:srgbClr val="414042"/>
                </a:solidFill>
                <a:latin typeface="Arial" panose="020B0604020202020204" pitchFamily="34" charset="0"/>
                <a:ea typeface="Roboto Light" panose="02000000000000000000" pitchFamily="2" charset="0"/>
              </a:rPr>
              <a:t>Policy: </a:t>
            </a:r>
            <a:r>
              <a:rPr lang="en-AU" sz="1100" dirty="0">
                <a:solidFill>
                  <a:srgbClr val="414042"/>
                </a:solidFill>
                <a:latin typeface="Arial" panose="020B0604020202020204" pitchFamily="34" charset="0"/>
                <a:ea typeface="Roboto Light" panose="02000000000000000000" pitchFamily="2" charset="0"/>
              </a:rPr>
              <a:t>Material </a:t>
            </a:r>
            <a:r>
              <a:rPr lang="en-AU" sz="1100" spc="-5" dirty="0">
                <a:solidFill>
                  <a:srgbClr val="414042"/>
                </a:solidFill>
                <a:latin typeface="Arial" panose="020B0604020202020204" pitchFamily="34" charset="0"/>
                <a:ea typeface="Roboto Light" panose="02000000000000000000" pitchFamily="2" charset="0"/>
              </a:rPr>
              <a:t>within our</a:t>
            </a:r>
            <a:r>
              <a:rPr lang="en-AU" sz="1100" dirty="0">
                <a:solidFill>
                  <a:srgbClr val="414042"/>
                </a:solidFill>
                <a:latin typeface="Arial" panose="020B0604020202020204" pitchFamily="34" charset="0"/>
                <a:ea typeface="Roboto Light" panose="02000000000000000000" pitchFamily="2" charset="0"/>
              </a:rPr>
              <a:t> resources</a:t>
            </a:r>
            <a:r>
              <a:rPr lang="en-AU" sz="1100" spc="-5" dirty="0">
                <a:solidFill>
                  <a:srgbClr val="414042"/>
                </a:solidFill>
                <a:latin typeface="Arial" panose="020B0604020202020204" pitchFamily="34" charset="0"/>
                <a:ea typeface="Roboto Light" panose="02000000000000000000" pitchFamily="2" charset="0"/>
              </a:rPr>
              <a:t> </a:t>
            </a:r>
            <a:r>
              <a:rPr lang="en-AU" sz="1100" dirty="0">
                <a:solidFill>
                  <a:srgbClr val="414042"/>
                </a:solidFill>
                <a:latin typeface="Arial" panose="020B0604020202020204" pitchFamily="34" charset="0"/>
                <a:ea typeface="Roboto Light" panose="02000000000000000000" pitchFamily="2" charset="0"/>
              </a:rPr>
              <a:t>come from a variety </a:t>
            </a:r>
            <a:r>
              <a:rPr lang="en-AU" sz="1100" spc="-5" dirty="0">
                <a:solidFill>
                  <a:srgbClr val="414042"/>
                </a:solidFill>
                <a:latin typeface="Arial" panose="020B0604020202020204" pitchFamily="34" charset="0"/>
                <a:ea typeface="Roboto Light" panose="02000000000000000000" pitchFamily="2" charset="0"/>
              </a:rPr>
              <a:t>of </a:t>
            </a:r>
            <a:r>
              <a:rPr lang="en-AU" sz="1100" dirty="0">
                <a:solidFill>
                  <a:srgbClr val="414042"/>
                </a:solidFill>
                <a:latin typeface="Arial" panose="020B0604020202020204" pitchFamily="34" charset="0"/>
                <a:ea typeface="Roboto Light" panose="02000000000000000000" pitchFamily="2" charset="0"/>
              </a:rPr>
              <a:t>sources </a:t>
            </a:r>
            <a:r>
              <a:rPr lang="en-AU" sz="1100" spc="-5" dirty="0">
                <a:solidFill>
                  <a:srgbClr val="414042"/>
                </a:solidFill>
                <a:latin typeface="Arial" panose="020B0604020202020204" pitchFamily="34" charset="0"/>
                <a:ea typeface="Roboto Light" panose="02000000000000000000" pitchFamily="2" charset="0"/>
              </a:rPr>
              <a:t>and authors, including Caritas Australia staff </a:t>
            </a:r>
            <a:r>
              <a:rPr lang="en-AU" sz="1100" dirty="0">
                <a:solidFill>
                  <a:srgbClr val="414042"/>
                </a:solidFill>
                <a:latin typeface="Arial" panose="020B0604020202020204" pitchFamily="34" charset="0"/>
                <a:ea typeface="Roboto Light" panose="02000000000000000000" pitchFamily="2" charset="0"/>
              </a:rPr>
              <a:t>volunteers, </a:t>
            </a:r>
            <a:r>
              <a:rPr lang="en-AU" sz="1100" spc="-5" dirty="0">
                <a:solidFill>
                  <a:srgbClr val="414042"/>
                </a:solidFill>
                <a:latin typeface="Arial" panose="020B0604020202020204" pitchFamily="34" charset="0"/>
                <a:ea typeface="Roboto Light" panose="02000000000000000000" pitchFamily="2" charset="0"/>
              </a:rPr>
              <a:t>overseas partners and news organisations. </a:t>
            </a:r>
            <a:r>
              <a:rPr lang="en-AU" sz="1100" dirty="0">
                <a:solidFill>
                  <a:srgbClr val="414042"/>
                </a:solidFill>
                <a:latin typeface="Arial" panose="020B0604020202020204" pitchFamily="34" charset="0"/>
                <a:ea typeface="Roboto Light" panose="02000000000000000000" pitchFamily="2" charset="0"/>
              </a:rPr>
              <a:t>These resources </a:t>
            </a:r>
            <a:r>
              <a:rPr lang="en-AU" sz="1100" spc="-5" dirty="0">
                <a:solidFill>
                  <a:srgbClr val="414042"/>
                </a:solidFill>
                <a:latin typeface="Arial" panose="020B0604020202020204" pitchFamily="34" charset="0"/>
                <a:ea typeface="Roboto Light" panose="02000000000000000000" pitchFamily="2" charset="0"/>
              </a:rPr>
              <a:t>and </a:t>
            </a:r>
            <a:r>
              <a:rPr lang="en-AU" sz="1100" dirty="0">
                <a:solidFill>
                  <a:srgbClr val="414042"/>
                </a:solidFill>
                <a:latin typeface="Arial" panose="020B0604020202020204" pitchFamily="34" charset="0"/>
                <a:ea typeface="Roboto Light" panose="02000000000000000000" pitchFamily="2" charset="0"/>
              </a:rPr>
              <a:t>the </a:t>
            </a:r>
            <a:r>
              <a:rPr lang="en-AU" sz="1100" spc="-5" dirty="0">
                <a:solidFill>
                  <a:srgbClr val="414042"/>
                </a:solidFill>
                <a:latin typeface="Arial" panose="020B0604020202020204" pitchFamily="34" charset="0"/>
                <a:ea typeface="Roboto Light" panose="02000000000000000000" pitchFamily="2" charset="0"/>
              </a:rPr>
              <a:t>information, names, images, pictures, logos are provided </a:t>
            </a:r>
            <a:r>
              <a:rPr lang="en-AU" sz="1100" dirty="0">
                <a:solidFill>
                  <a:srgbClr val="414042"/>
                </a:solidFill>
                <a:latin typeface="Arial" panose="020B0604020202020204" pitchFamily="34" charset="0"/>
                <a:ea typeface="Roboto Light" panose="02000000000000000000" pitchFamily="2" charset="0"/>
              </a:rPr>
              <a:t>“as </a:t>
            </a:r>
            <a:r>
              <a:rPr lang="en-AU" sz="1100" spc="-5" dirty="0">
                <a:solidFill>
                  <a:srgbClr val="414042"/>
                </a:solidFill>
                <a:latin typeface="Arial" panose="020B0604020202020204" pitchFamily="34" charset="0"/>
                <a:ea typeface="Roboto Light" panose="02000000000000000000" pitchFamily="2" charset="0"/>
              </a:rPr>
              <a:t>is”, without </a:t>
            </a:r>
            <a:r>
              <a:rPr lang="en-AU" sz="1100" spc="-14" dirty="0">
                <a:solidFill>
                  <a:srgbClr val="414042"/>
                </a:solidFill>
                <a:latin typeface="Arial" panose="020B0604020202020204" pitchFamily="34" charset="0"/>
                <a:ea typeface="Roboto Light" panose="02000000000000000000" pitchFamily="2" charset="0"/>
              </a:rPr>
              <a:t>warranty. </a:t>
            </a:r>
            <a:r>
              <a:rPr lang="en-AU" sz="1100" dirty="0">
                <a:solidFill>
                  <a:srgbClr val="414042"/>
                </a:solidFill>
                <a:latin typeface="Arial" panose="020B0604020202020204" pitchFamily="34" charset="0"/>
                <a:ea typeface="Roboto Light" panose="02000000000000000000" pitchFamily="2" charset="0"/>
              </a:rPr>
              <a:t>Any mistakes </a:t>
            </a:r>
            <a:r>
              <a:rPr lang="en-AU" sz="1100" spc="-5" dirty="0">
                <a:solidFill>
                  <a:srgbClr val="414042"/>
                </a:solidFill>
                <a:latin typeface="Arial" panose="020B0604020202020204" pitchFamily="34" charset="0"/>
                <a:ea typeface="Roboto Light" panose="02000000000000000000" pitchFamily="2" charset="0"/>
              </a:rPr>
              <a:t>brought </a:t>
            </a:r>
            <a:r>
              <a:rPr lang="en-AU" sz="1100" dirty="0">
                <a:solidFill>
                  <a:srgbClr val="414042"/>
                </a:solidFill>
                <a:latin typeface="Arial" panose="020B0604020202020204" pitchFamily="34" charset="0"/>
                <a:ea typeface="Roboto Light" panose="02000000000000000000" pitchFamily="2" charset="0"/>
              </a:rPr>
              <a:t>to the </a:t>
            </a:r>
            <a:r>
              <a:rPr lang="en-AU" sz="1100" spc="-5" dirty="0">
                <a:solidFill>
                  <a:srgbClr val="414042"/>
                </a:solidFill>
                <a:latin typeface="Arial" panose="020B0604020202020204" pitchFamily="34" charset="0"/>
                <a:ea typeface="Roboto Light" panose="02000000000000000000" pitchFamily="2" charset="0"/>
              </a:rPr>
              <a:t>attention of Caritas </a:t>
            </a:r>
            <a:r>
              <a:rPr lang="en-AU" sz="1100" dirty="0">
                <a:solidFill>
                  <a:srgbClr val="414042"/>
                </a:solidFill>
                <a:latin typeface="Arial" panose="020B0604020202020204" pitchFamily="34" charset="0"/>
                <a:ea typeface="Roboto Light" panose="02000000000000000000" pitchFamily="2" charset="0"/>
              </a:rPr>
              <a:t>Australia</a:t>
            </a:r>
            <a:r>
              <a:rPr lang="en-AU" sz="1100" spc="-85" dirty="0">
                <a:solidFill>
                  <a:srgbClr val="414042"/>
                </a:solidFill>
                <a:latin typeface="Arial" panose="020B0604020202020204" pitchFamily="34" charset="0"/>
                <a:ea typeface="Roboto Light" panose="02000000000000000000" pitchFamily="2" charset="0"/>
              </a:rPr>
              <a:t> </a:t>
            </a:r>
            <a:r>
              <a:rPr lang="en-AU" sz="1100" spc="-5" dirty="0">
                <a:solidFill>
                  <a:srgbClr val="414042"/>
                </a:solidFill>
                <a:latin typeface="Arial" panose="020B0604020202020204" pitchFamily="34" charset="0"/>
                <a:ea typeface="Roboto Light" panose="02000000000000000000" pitchFamily="2" charset="0"/>
              </a:rPr>
              <a:t>will</a:t>
            </a:r>
            <a:r>
              <a:rPr lang="en-AU" sz="1100" dirty="0">
                <a:latin typeface="Arial" panose="020B0604020202020204" pitchFamily="34" charset="0"/>
                <a:ea typeface="Roboto Light" panose="02000000000000000000" pitchFamily="2" charset="0"/>
              </a:rPr>
              <a:t> </a:t>
            </a:r>
            <a:r>
              <a:rPr lang="en-AU" sz="1100" spc="-5" dirty="0">
                <a:solidFill>
                  <a:srgbClr val="414042"/>
                </a:solidFill>
                <a:latin typeface="Arial" panose="020B0604020202020204" pitchFamily="34" charset="0"/>
                <a:ea typeface="Roboto Light" panose="02000000000000000000" pitchFamily="2" charset="0"/>
              </a:rPr>
              <a:t>be </a:t>
            </a:r>
            <a:r>
              <a:rPr lang="en-AU" sz="1100" dirty="0">
                <a:solidFill>
                  <a:srgbClr val="414042"/>
                </a:solidFill>
                <a:latin typeface="Arial" panose="020B0604020202020204" pitchFamily="34" charset="0"/>
                <a:ea typeface="Roboto Light" panose="02000000000000000000" pitchFamily="2" charset="0"/>
              </a:rPr>
              <a:t>corrected </a:t>
            </a:r>
            <a:r>
              <a:rPr lang="en-AU" sz="1100" spc="-5" dirty="0">
                <a:solidFill>
                  <a:srgbClr val="414042"/>
                </a:solidFill>
                <a:latin typeface="Arial" panose="020B0604020202020204" pitchFamily="34" charset="0"/>
                <a:ea typeface="Roboto Light" panose="02000000000000000000" pitchFamily="2" charset="0"/>
              </a:rPr>
              <a:t>as </a:t>
            </a:r>
            <a:r>
              <a:rPr lang="en-AU" sz="1100" dirty="0">
                <a:solidFill>
                  <a:srgbClr val="414042"/>
                </a:solidFill>
                <a:latin typeface="Arial" panose="020B0604020202020204" pitchFamily="34" charset="0"/>
                <a:ea typeface="Roboto Light" panose="02000000000000000000" pitchFamily="2" charset="0"/>
              </a:rPr>
              <a:t>soon </a:t>
            </a:r>
            <a:r>
              <a:rPr lang="en-AU" sz="1100" spc="-5" dirty="0">
                <a:solidFill>
                  <a:srgbClr val="414042"/>
                </a:solidFill>
                <a:latin typeface="Arial" panose="020B0604020202020204" pitchFamily="34" charset="0"/>
                <a:ea typeface="Roboto Light" panose="02000000000000000000" pitchFamily="2" charset="0"/>
              </a:rPr>
              <a:t>as possible. </a:t>
            </a:r>
            <a:r>
              <a:rPr lang="en-AU" sz="1100" spc="-47" dirty="0">
                <a:solidFill>
                  <a:srgbClr val="414042"/>
                </a:solidFill>
                <a:latin typeface="Arial" panose="020B0604020202020204" pitchFamily="34" charset="0"/>
                <a:ea typeface="Roboto Light" panose="02000000000000000000" pitchFamily="2" charset="0"/>
              </a:rPr>
              <a:t>To </a:t>
            </a:r>
            <a:r>
              <a:rPr lang="en-AU" sz="1100" dirty="0">
                <a:solidFill>
                  <a:srgbClr val="414042"/>
                </a:solidFill>
                <a:latin typeface="Arial" panose="020B0604020202020204" pitchFamily="34" charset="0"/>
                <a:ea typeface="Roboto Light" panose="02000000000000000000" pitchFamily="2" charset="0"/>
              </a:rPr>
              <a:t>review the full </a:t>
            </a:r>
            <a:r>
              <a:rPr lang="en-AU" sz="1100" spc="-5" dirty="0">
                <a:solidFill>
                  <a:srgbClr val="414042"/>
                </a:solidFill>
                <a:latin typeface="Arial" panose="020B0604020202020204" pitchFamily="34" charset="0"/>
                <a:ea typeface="Roboto Light" panose="02000000000000000000" pitchFamily="2" charset="0"/>
              </a:rPr>
              <a:t>Caritas Copyright </a:t>
            </a:r>
            <a:r>
              <a:rPr lang="en-AU" sz="1100" spc="-9" dirty="0">
                <a:solidFill>
                  <a:srgbClr val="414042"/>
                </a:solidFill>
                <a:latin typeface="Arial" panose="020B0604020202020204" pitchFamily="34" charset="0"/>
                <a:ea typeface="Roboto Light" panose="02000000000000000000" pitchFamily="2" charset="0"/>
              </a:rPr>
              <a:t>Policy, </a:t>
            </a:r>
            <a:r>
              <a:rPr lang="en-AU" sz="1100" spc="-5" dirty="0">
                <a:solidFill>
                  <a:srgbClr val="414042"/>
                </a:solidFill>
                <a:latin typeface="Arial" panose="020B0604020202020204" pitchFamily="34" charset="0"/>
                <a:ea typeface="Roboto Light" panose="02000000000000000000" pitchFamily="2" charset="0"/>
              </a:rPr>
              <a:t>please </a:t>
            </a:r>
            <a:r>
              <a:rPr lang="en-AU" sz="1100" dirty="0">
                <a:solidFill>
                  <a:srgbClr val="414042"/>
                </a:solidFill>
                <a:latin typeface="Arial" panose="020B0604020202020204" pitchFamily="34" charset="0"/>
                <a:ea typeface="Roboto Light" panose="02000000000000000000" pitchFamily="2" charset="0"/>
              </a:rPr>
              <a:t>visit: </a:t>
            </a:r>
            <a:r>
              <a:rPr lang="en-AU" sz="1100" u="sng" dirty="0">
                <a:solidFill>
                  <a:srgbClr val="004751"/>
                </a:solidFill>
                <a:latin typeface="Arial" panose="020B0604020202020204" pitchFamily="34" charset="0"/>
                <a:ea typeface="Roboto Light" panose="02000000000000000000" pitchFamily="2" charset="0"/>
                <a:hlinkClick r:id="rId3"/>
              </a:rPr>
              <a:t>Caritas Australia</a:t>
            </a:r>
            <a:r>
              <a:rPr lang="en-AU" sz="1100" dirty="0">
                <a:solidFill>
                  <a:srgbClr val="004751"/>
                </a:solidFill>
                <a:latin typeface="Arial" panose="020B0604020202020204" pitchFamily="34" charset="0"/>
                <a:ea typeface="Roboto Light" panose="02000000000000000000" pitchFamily="2" charset="0"/>
              </a:rPr>
              <a:t>​</a:t>
            </a:r>
          </a:p>
        </p:txBody>
      </p:sp>
      <p:sp>
        <p:nvSpPr>
          <p:cNvPr id="17" name="bg object 21">
            <a:extLst>
              <a:ext uri="{FF2B5EF4-FFF2-40B4-BE49-F238E27FC236}">
                <a16:creationId xmlns:a16="http://schemas.microsoft.com/office/drawing/2014/main" id="{7FABDA24-8B7D-5B4B-A717-C9408C980F02}"/>
              </a:ext>
            </a:extLst>
          </p:cNvPr>
          <p:cNvSpPr>
            <a:spLocks noChangeAspect="1"/>
          </p:cNvSpPr>
          <p:nvPr/>
        </p:nvSpPr>
        <p:spPr>
          <a:xfrm>
            <a:off x="528625" y="504825"/>
            <a:ext cx="381520" cy="38100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5654DA-060B-4C77-BEB9-8CEBC9190B26}"/>
              </a:ext>
            </a:extLst>
          </p:cNvPr>
          <p:cNvSpPr>
            <a:spLocks noGrp="1"/>
          </p:cNvSpPr>
          <p:nvPr>
            <p:ph type="title"/>
          </p:nvPr>
        </p:nvSpPr>
        <p:spPr>
          <a:xfrm>
            <a:off x="1142955" y="405831"/>
            <a:ext cx="12191599" cy="863431"/>
          </a:xfrm>
        </p:spPr>
        <p:txBody>
          <a:bodyPr/>
          <a:lstStyle/>
          <a:p>
            <a:r>
              <a:rPr lang="en-AU" sz="3600" dirty="0">
                <a:solidFill>
                  <a:srgbClr val="0C244C"/>
                </a:solidFill>
              </a:rPr>
              <a:t>How do we measure poverty? </a:t>
            </a:r>
            <a:endParaRPr lang="en-AU" dirty="0"/>
          </a:p>
        </p:txBody>
      </p:sp>
      <p:pic>
        <p:nvPicPr>
          <p:cNvPr id="10" name="Online Media 9" title="How is poverty measured?">
            <a:hlinkClick r:id="" action="ppaction://media"/>
            <a:extLst>
              <a:ext uri="{FF2B5EF4-FFF2-40B4-BE49-F238E27FC236}">
                <a16:creationId xmlns:a16="http://schemas.microsoft.com/office/drawing/2014/main" id="{C0D7345C-F664-4857-8C47-AC0533B68AE8}"/>
              </a:ext>
            </a:extLst>
          </p:cNvPr>
          <p:cNvPicPr>
            <a:picLocks noRot="1" noChangeAspect="1"/>
          </p:cNvPicPr>
          <p:nvPr>
            <a:videoFile r:link="rId1"/>
          </p:nvPr>
        </p:nvPicPr>
        <p:blipFill>
          <a:blip r:embed="rId4"/>
          <a:stretch>
            <a:fillRect/>
          </a:stretch>
        </p:blipFill>
        <p:spPr>
          <a:xfrm>
            <a:off x="3041453" y="1499051"/>
            <a:ext cx="8394601" cy="4721963"/>
          </a:xfrm>
          <a:prstGeom prst="rect">
            <a:avLst/>
          </a:prstGeom>
        </p:spPr>
      </p:pic>
      <p:grpSp>
        <p:nvGrpSpPr>
          <p:cNvPr id="6" name="Group 5">
            <a:extLst>
              <a:ext uri="{FF2B5EF4-FFF2-40B4-BE49-F238E27FC236}">
                <a16:creationId xmlns:a16="http://schemas.microsoft.com/office/drawing/2014/main" id="{380F2888-901C-4532-9972-B43BABFCE0B0}"/>
              </a:ext>
            </a:extLst>
          </p:cNvPr>
          <p:cNvGrpSpPr/>
          <p:nvPr/>
        </p:nvGrpSpPr>
        <p:grpSpPr>
          <a:xfrm>
            <a:off x="6762097" y="3304769"/>
            <a:ext cx="953312" cy="953312"/>
            <a:chOff x="10882691" y="682213"/>
            <a:chExt cx="953312" cy="953312"/>
          </a:xfrm>
        </p:grpSpPr>
        <p:sp>
          <p:nvSpPr>
            <p:cNvPr id="7" name="Oval 6">
              <a:extLst>
                <a:ext uri="{FF2B5EF4-FFF2-40B4-BE49-F238E27FC236}">
                  <a16:creationId xmlns:a16="http://schemas.microsoft.com/office/drawing/2014/main" id="{B10F1D10-48B1-452B-94B1-9FC51F1F178B}"/>
                </a:ext>
              </a:extLst>
            </p:cNvPr>
            <p:cNvSpPr/>
            <p:nvPr/>
          </p:nvSpPr>
          <p:spPr>
            <a:xfrm>
              <a:off x="10882691" y="682213"/>
              <a:ext cx="953312" cy="953312"/>
            </a:xfrm>
            <a:prstGeom prst="ellipse">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9">
              <a:hlinkClick r:id="rId5"/>
              <a:extLst>
                <a:ext uri="{FF2B5EF4-FFF2-40B4-BE49-F238E27FC236}">
                  <a16:creationId xmlns:a16="http://schemas.microsoft.com/office/drawing/2014/main" id="{8271E2CA-DB10-4ED9-9EBC-29F954DD4B75}"/>
                </a:ext>
              </a:extLst>
            </p:cNvPr>
            <p:cNvSpPr/>
            <p:nvPr/>
          </p:nvSpPr>
          <p:spPr>
            <a:xfrm rot="5400000">
              <a:off x="11173400" y="965468"/>
              <a:ext cx="457200" cy="394138"/>
            </a:xfrm>
            <a:prstGeom prst="triangle">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bg object 21">
            <a:extLst>
              <a:ext uri="{FF2B5EF4-FFF2-40B4-BE49-F238E27FC236}">
                <a16:creationId xmlns:a16="http://schemas.microsoft.com/office/drawing/2014/main" id="{D622BA6F-BACC-4D7A-B035-D98DC8FDB16C}"/>
              </a:ext>
            </a:extLst>
          </p:cNvPr>
          <p:cNvSpPr>
            <a:spLocks noChangeAspect="1"/>
          </p:cNvSpPr>
          <p:nvPr/>
        </p:nvSpPr>
        <p:spPr>
          <a:xfrm>
            <a:off x="386835" y="363228"/>
            <a:ext cx="523310" cy="522597"/>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13" name="TextBox 12">
            <a:hlinkClick r:id="rId5"/>
            <a:extLst>
              <a:ext uri="{FF2B5EF4-FFF2-40B4-BE49-F238E27FC236}">
                <a16:creationId xmlns:a16="http://schemas.microsoft.com/office/drawing/2014/main" id="{D545F726-4F95-475E-BFD8-1B2B31736DD2}"/>
              </a:ext>
            </a:extLst>
          </p:cNvPr>
          <p:cNvSpPr txBox="1"/>
          <p:nvPr/>
        </p:nvSpPr>
        <p:spPr>
          <a:xfrm>
            <a:off x="3051422" y="1499051"/>
            <a:ext cx="8455378" cy="4730045"/>
          </a:xfrm>
          <a:prstGeom prst="rect">
            <a:avLst/>
          </a:prstGeom>
          <a:noFill/>
        </p:spPr>
        <p:txBody>
          <a:bodyPr wrap="square" rtlCol="0">
            <a:spAutoFit/>
          </a:bodyPr>
          <a:lstStyle/>
          <a:p>
            <a:endParaRPr lang="en-AU" dirty="0"/>
          </a:p>
        </p:txBody>
      </p:sp>
    </p:spTree>
    <p:extLst>
      <p:ext uri="{BB962C8B-B14F-4D97-AF65-F5344CB8AC3E}">
        <p14:creationId xmlns:p14="http://schemas.microsoft.com/office/powerpoint/2010/main" val="1978679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6636-099D-44D1-A694-39E7417313B7}"/>
              </a:ext>
            </a:extLst>
          </p:cNvPr>
          <p:cNvSpPr>
            <a:spLocks noGrp="1"/>
          </p:cNvSpPr>
          <p:nvPr>
            <p:ph type="title"/>
          </p:nvPr>
        </p:nvSpPr>
        <p:spPr>
          <a:xfrm>
            <a:off x="1053563" y="379893"/>
            <a:ext cx="12237893" cy="555862"/>
          </a:xfrm>
        </p:spPr>
        <p:txBody>
          <a:bodyPr/>
          <a:lstStyle/>
          <a:p>
            <a:r>
              <a:rPr lang="en-US" sz="3600" dirty="0"/>
              <a:t>Who is at Risk of Poverty in Australia? </a:t>
            </a:r>
            <a:endParaRPr lang="en-AU" sz="3600" dirty="0"/>
          </a:p>
        </p:txBody>
      </p:sp>
      <p:pic>
        <p:nvPicPr>
          <p:cNvPr id="10" name="Picture Placeholder 11" descr="Books">
            <a:extLst>
              <a:ext uri="{FF2B5EF4-FFF2-40B4-BE49-F238E27FC236}">
                <a16:creationId xmlns:a16="http://schemas.microsoft.com/office/drawing/2014/main" id="{5BF355FE-3B13-430F-9A6C-8D7CDDB409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06" r="6106"/>
          <a:stretch>
            <a:fillRect/>
          </a:stretch>
        </p:blipFill>
        <p:spPr>
          <a:xfrm>
            <a:off x="1267687" y="1743369"/>
            <a:ext cx="1234281" cy="1405980"/>
          </a:xfrm>
          <a:prstGeom prst="rect">
            <a:avLst/>
          </a:prstGeom>
        </p:spPr>
      </p:pic>
      <p:sp>
        <p:nvSpPr>
          <p:cNvPr id="11" name="Text Placeholder 5">
            <a:extLst>
              <a:ext uri="{FF2B5EF4-FFF2-40B4-BE49-F238E27FC236}">
                <a16:creationId xmlns:a16="http://schemas.microsoft.com/office/drawing/2014/main" id="{8EB77A7A-F2A0-4767-8C57-7ADB1ED36609}"/>
              </a:ext>
            </a:extLst>
          </p:cNvPr>
          <p:cNvSpPr>
            <a:spLocks noGrp="1"/>
          </p:cNvSpPr>
          <p:nvPr>
            <p:ph type="body" sz="quarter" idx="11"/>
          </p:nvPr>
        </p:nvSpPr>
        <p:spPr>
          <a:xfrm>
            <a:off x="715458" y="3474628"/>
            <a:ext cx="3111212" cy="306797"/>
          </a:xfrm>
        </p:spPr>
        <p:txBody>
          <a:bodyPr/>
          <a:lstStyle/>
          <a:p>
            <a:pPr algn="ctr"/>
            <a:r>
              <a:rPr lang="en-AU" sz="1800" dirty="0">
                <a:solidFill>
                  <a:srgbClr val="0C244C"/>
                </a:solidFill>
                <a:latin typeface="Arial" panose="020B0604020202020204" pitchFamily="34" charset="0"/>
                <a:ea typeface="Roboto Light" panose="02000000000000000000" pitchFamily="2" charset="0"/>
              </a:rPr>
              <a:t>Those with low education attainment</a:t>
            </a:r>
          </a:p>
        </p:txBody>
      </p:sp>
      <p:grpSp>
        <p:nvGrpSpPr>
          <p:cNvPr id="12" name="Group 11">
            <a:extLst>
              <a:ext uri="{FF2B5EF4-FFF2-40B4-BE49-F238E27FC236}">
                <a16:creationId xmlns:a16="http://schemas.microsoft.com/office/drawing/2014/main" id="{9F879771-7CB4-4113-B3E9-ECB7C1E95CD6}"/>
              </a:ext>
            </a:extLst>
          </p:cNvPr>
          <p:cNvGrpSpPr/>
          <p:nvPr/>
        </p:nvGrpSpPr>
        <p:grpSpPr>
          <a:xfrm>
            <a:off x="5464969" y="2043872"/>
            <a:ext cx="2514600" cy="804974"/>
            <a:chOff x="4873307" y="2103892"/>
            <a:chExt cx="1309684" cy="389933"/>
          </a:xfrm>
        </p:grpSpPr>
        <p:pic>
          <p:nvPicPr>
            <p:cNvPr id="13" name="Picture 2">
              <a:extLst>
                <a:ext uri="{FF2B5EF4-FFF2-40B4-BE49-F238E27FC236}">
                  <a16:creationId xmlns:a16="http://schemas.microsoft.com/office/drawing/2014/main" id="{CE2F786B-D00A-407A-8C96-58E285851E8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73307" y="2103892"/>
              <a:ext cx="648072" cy="38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https://upload.wikimedia.org/wikipedia/en/thumb/1/1d/Flag_of_the_Torres_Strait_Islanders.svg/100px-Flag_of_the_Torres_Strait_Islanders.svg.png">
              <a:extLst>
                <a:ext uri="{FF2B5EF4-FFF2-40B4-BE49-F238E27FC236}">
                  <a16:creationId xmlns:a16="http://schemas.microsoft.com/office/drawing/2014/main" id="{F9DBF0ED-9DC2-4E46-B435-0AD36EDD29B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02692" y="2105025"/>
              <a:ext cx="580299" cy="388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Graphic 14" descr="Australia">
            <a:extLst>
              <a:ext uri="{FF2B5EF4-FFF2-40B4-BE49-F238E27FC236}">
                <a16:creationId xmlns:a16="http://schemas.microsoft.com/office/drawing/2014/main" id="{D935069D-41BC-4174-977C-FA8043EED2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32269" y="4208980"/>
            <a:ext cx="1524000" cy="1524000"/>
          </a:xfrm>
          <a:prstGeom prst="rect">
            <a:avLst/>
          </a:prstGeom>
        </p:spPr>
      </p:pic>
      <p:sp>
        <p:nvSpPr>
          <p:cNvPr id="16" name="TextBox 15">
            <a:extLst>
              <a:ext uri="{FF2B5EF4-FFF2-40B4-BE49-F238E27FC236}">
                <a16:creationId xmlns:a16="http://schemas.microsoft.com/office/drawing/2014/main" id="{8C68815D-BA0A-48AA-B6CE-6AC4ED233637}"/>
              </a:ext>
            </a:extLst>
          </p:cNvPr>
          <p:cNvSpPr txBox="1"/>
          <p:nvPr/>
        </p:nvSpPr>
        <p:spPr>
          <a:xfrm>
            <a:off x="1257665" y="4577010"/>
            <a:ext cx="1244303" cy="830997"/>
          </a:xfrm>
          <a:prstGeom prst="rect">
            <a:avLst/>
          </a:prstGeom>
          <a:noFill/>
        </p:spPr>
        <p:txBody>
          <a:bodyPr wrap="square" rtlCol="0">
            <a:spAutoFit/>
          </a:bodyPr>
          <a:lstStyle/>
          <a:p>
            <a:r>
              <a:rPr lang="en-AU" sz="4800" b="1" dirty="0">
                <a:solidFill>
                  <a:srgbClr val="0C244C"/>
                </a:solidFill>
                <a:latin typeface="Arial" panose="020B0604020202020204" pitchFamily="34" charset="0"/>
                <a:ea typeface="Roboto Light" panose="02000000000000000000" pitchFamily="2" charset="0"/>
              </a:rPr>
              <a:t>&gt;65</a:t>
            </a:r>
          </a:p>
        </p:txBody>
      </p:sp>
      <p:pic>
        <p:nvPicPr>
          <p:cNvPr id="17" name="Picture 6">
            <a:extLst>
              <a:ext uri="{FF2B5EF4-FFF2-40B4-BE49-F238E27FC236}">
                <a16:creationId xmlns:a16="http://schemas.microsoft.com/office/drawing/2014/main" id="{5AB62EE5-F30A-4AAE-B29F-F7139BD15B5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94450" y="4480158"/>
            <a:ext cx="1229641" cy="102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5">
            <a:extLst>
              <a:ext uri="{FF2B5EF4-FFF2-40B4-BE49-F238E27FC236}">
                <a16:creationId xmlns:a16="http://schemas.microsoft.com/office/drawing/2014/main" id="{55CC95AC-1A91-4A55-823F-2D2B3813F8A2}"/>
              </a:ext>
            </a:extLst>
          </p:cNvPr>
          <p:cNvSpPr txBox="1">
            <a:spLocks/>
          </p:cNvSpPr>
          <p:nvPr/>
        </p:nvSpPr>
        <p:spPr>
          <a:xfrm>
            <a:off x="5153665" y="3505990"/>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Aboriginal and Torres Strait Islanders</a:t>
            </a:r>
          </a:p>
        </p:txBody>
      </p:sp>
      <p:sp>
        <p:nvSpPr>
          <p:cNvPr id="19" name="Text Placeholder 5">
            <a:extLst>
              <a:ext uri="{FF2B5EF4-FFF2-40B4-BE49-F238E27FC236}">
                <a16:creationId xmlns:a16="http://schemas.microsoft.com/office/drawing/2014/main" id="{ECF94531-509F-48F7-BBD6-217B84B96C50}"/>
              </a:ext>
            </a:extLst>
          </p:cNvPr>
          <p:cNvSpPr txBox="1">
            <a:spLocks/>
          </p:cNvSpPr>
          <p:nvPr/>
        </p:nvSpPr>
        <p:spPr>
          <a:xfrm>
            <a:off x="9286331" y="3450574"/>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Sole parent families</a:t>
            </a:r>
          </a:p>
        </p:txBody>
      </p:sp>
      <p:sp>
        <p:nvSpPr>
          <p:cNvPr id="20" name="Text Placeholder 5">
            <a:extLst>
              <a:ext uri="{FF2B5EF4-FFF2-40B4-BE49-F238E27FC236}">
                <a16:creationId xmlns:a16="http://schemas.microsoft.com/office/drawing/2014/main" id="{29D2D8AF-6DAB-4A6D-A40A-803CFB3DF758}"/>
              </a:ext>
            </a:extLst>
          </p:cNvPr>
          <p:cNvSpPr txBox="1">
            <a:spLocks/>
          </p:cNvSpPr>
          <p:nvPr/>
        </p:nvSpPr>
        <p:spPr>
          <a:xfrm>
            <a:off x="715458" y="5973607"/>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Those aged 65 and over</a:t>
            </a:r>
          </a:p>
        </p:txBody>
      </p:sp>
      <p:sp>
        <p:nvSpPr>
          <p:cNvPr id="21" name="Text Placeholder 5">
            <a:extLst>
              <a:ext uri="{FF2B5EF4-FFF2-40B4-BE49-F238E27FC236}">
                <a16:creationId xmlns:a16="http://schemas.microsoft.com/office/drawing/2014/main" id="{3FB20E13-AF5F-4DB6-BBE6-2A5C5C03DF3A}"/>
              </a:ext>
            </a:extLst>
          </p:cNvPr>
          <p:cNvSpPr txBox="1">
            <a:spLocks/>
          </p:cNvSpPr>
          <p:nvPr/>
        </p:nvSpPr>
        <p:spPr>
          <a:xfrm>
            <a:off x="5014263"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Unemployed</a:t>
            </a:r>
          </a:p>
        </p:txBody>
      </p:sp>
      <p:sp>
        <p:nvSpPr>
          <p:cNvPr id="22" name="Text Placeholder 5">
            <a:extLst>
              <a:ext uri="{FF2B5EF4-FFF2-40B4-BE49-F238E27FC236}">
                <a16:creationId xmlns:a16="http://schemas.microsoft.com/office/drawing/2014/main" id="{B6C0AE4A-3F51-478F-9565-7F04B6729B07}"/>
              </a:ext>
            </a:extLst>
          </p:cNvPr>
          <p:cNvSpPr txBox="1">
            <a:spLocks/>
          </p:cNvSpPr>
          <p:nvPr/>
        </p:nvSpPr>
        <p:spPr>
          <a:xfrm>
            <a:off x="9520894"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Those living in disadvantaged areas</a:t>
            </a:r>
          </a:p>
        </p:txBody>
      </p:sp>
      <p:pic>
        <p:nvPicPr>
          <p:cNvPr id="23" name="Graphic 22" descr="Woman with kid">
            <a:extLst>
              <a:ext uri="{FF2B5EF4-FFF2-40B4-BE49-F238E27FC236}">
                <a16:creationId xmlns:a16="http://schemas.microsoft.com/office/drawing/2014/main" id="{80605064-8012-4B4E-BF0E-E666E054E5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01541" y="1807474"/>
            <a:ext cx="1349919" cy="1349919"/>
          </a:xfrm>
          <a:prstGeom prst="rect">
            <a:avLst/>
          </a:prstGeom>
        </p:spPr>
      </p:pic>
      <p:sp>
        <p:nvSpPr>
          <p:cNvPr id="24" name="bg object 21">
            <a:extLst>
              <a:ext uri="{FF2B5EF4-FFF2-40B4-BE49-F238E27FC236}">
                <a16:creationId xmlns:a16="http://schemas.microsoft.com/office/drawing/2014/main" id="{5D693398-AAEE-431C-B427-442AB2C70E0B}"/>
              </a:ext>
            </a:extLst>
          </p:cNvPr>
          <p:cNvSpPr>
            <a:spLocks noChangeAspect="1"/>
          </p:cNvSpPr>
          <p:nvPr/>
        </p:nvSpPr>
        <p:spPr>
          <a:xfrm>
            <a:off x="386835" y="363228"/>
            <a:ext cx="523310" cy="522597"/>
          </a:xfrm>
          <a:prstGeom prst="rect">
            <a:avLst/>
          </a:prstGeom>
          <a:blipFill>
            <a:blip r:embed="rId11"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756828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23AE8A-0B20-4E83-A3FF-C714D685E9E6}"/>
              </a:ext>
            </a:extLst>
          </p:cNvPr>
          <p:cNvPicPr>
            <a:picLocks noGrp="1" noChangeAspect="1"/>
          </p:cNvPicPr>
          <p:nvPr>
            <p:ph type="pic" sz="quarter" idx="12"/>
          </p:nvPr>
        </p:nvPicPr>
        <p:blipFill rotWithShape="1">
          <a:blip r:embed="rId3" cstate="screen">
            <a:clrChange>
              <a:clrFrom>
                <a:srgbClr val="FEFEFE"/>
              </a:clrFrom>
              <a:clrTo>
                <a:srgbClr val="FEFEFE">
                  <a:alpha val="0"/>
                </a:srgbClr>
              </a:clrTo>
            </a:clrChange>
            <a:duotone>
              <a:prstClr val="black"/>
              <a:srgbClr val="C3DDD7">
                <a:tint val="45000"/>
                <a:satMod val="400000"/>
              </a:srgbClr>
            </a:duotone>
            <a:extLst>
              <a:ext uri="{28A0092B-C50C-407E-A947-70E740481C1C}">
                <a14:useLocalDpi xmlns:a14="http://schemas.microsoft.com/office/drawing/2010/main" val="0"/>
              </a:ext>
            </a:extLst>
          </a:blip>
          <a:srcRect l="995" r="995"/>
          <a:stretch/>
        </p:blipFill>
        <p:spPr>
          <a:prstGeom prst="rect">
            <a:avLst/>
          </a:prstGeom>
        </p:spPr>
      </p:pic>
      <p:sp>
        <p:nvSpPr>
          <p:cNvPr id="2" name="Text Placeholder 1">
            <a:extLst>
              <a:ext uri="{FF2B5EF4-FFF2-40B4-BE49-F238E27FC236}">
                <a16:creationId xmlns:a16="http://schemas.microsoft.com/office/drawing/2014/main" id="{18E768E2-68B6-44F4-9D6E-A05B62F22794}"/>
              </a:ext>
            </a:extLst>
          </p:cNvPr>
          <p:cNvSpPr>
            <a:spLocks noGrp="1"/>
          </p:cNvSpPr>
          <p:nvPr>
            <p:ph type="body" sz="quarter" idx="11"/>
          </p:nvPr>
        </p:nvSpPr>
        <p:spPr>
          <a:xfrm>
            <a:off x="386834" y="2233996"/>
            <a:ext cx="5469326" cy="247108"/>
          </a:xfrm>
        </p:spPr>
        <p:txBody>
          <a:bodyPr lIns="91440" tIns="45720" rIns="91440" bIns="45720" anchor="t"/>
          <a:lstStyle/>
          <a:p>
            <a:pPr marL="285750" indent="-285750">
              <a:lnSpc>
                <a:spcPct val="100000"/>
              </a:lnSpc>
              <a:spcBef>
                <a:spcPts val="0"/>
              </a:spcBef>
              <a:spcAft>
                <a:spcPts val="1800"/>
              </a:spcAft>
              <a:buFont typeface="Arial" panose="020B0604020202020204" pitchFamily="34" charset="0"/>
              <a:buChar char="•"/>
            </a:pPr>
            <a:r>
              <a:rPr lang="en-AU" sz="2400" dirty="0">
                <a:solidFill>
                  <a:srgbClr val="0C244C"/>
                </a:solidFill>
                <a:latin typeface="Arial" panose="020B0604020202020204" pitchFamily="34" charset="0"/>
                <a:ea typeface="Roboto Light" panose="02000000000000000000" pitchFamily="2" charset="0"/>
              </a:rPr>
              <a:t>3.24 million (13.6%) Australians living in poverty*</a:t>
            </a:r>
          </a:p>
          <a:p>
            <a:pPr marL="285750" indent="-285750">
              <a:lnSpc>
                <a:spcPct val="100000"/>
              </a:lnSpc>
              <a:spcBef>
                <a:spcPts val="0"/>
              </a:spcBef>
              <a:spcAft>
                <a:spcPts val="1800"/>
              </a:spcAft>
              <a:buFont typeface="Arial" panose="020B0604020202020204" pitchFamily="34" charset="0"/>
              <a:buChar char="•"/>
            </a:pPr>
            <a:r>
              <a:rPr lang="en-AU" sz="2400" dirty="0">
                <a:solidFill>
                  <a:srgbClr val="0C244C"/>
                </a:solidFill>
                <a:latin typeface="Arial" panose="020B0604020202020204" pitchFamily="34" charset="0"/>
                <a:ea typeface="Roboto Light" panose="02000000000000000000" pitchFamily="2" charset="0"/>
              </a:rPr>
              <a:t>774 000 (17.7%) are children</a:t>
            </a:r>
          </a:p>
          <a:p>
            <a:pPr marL="285750" indent="-285750">
              <a:lnSpc>
                <a:spcPct val="100000"/>
              </a:lnSpc>
              <a:spcBef>
                <a:spcPts val="0"/>
              </a:spcBef>
              <a:spcAft>
                <a:spcPts val="1800"/>
              </a:spcAft>
              <a:buFont typeface="Arial" panose="020B0604020202020204" pitchFamily="34" charset="0"/>
              <a:buChar char="•"/>
            </a:pPr>
            <a:r>
              <a:rPr lang="en-AU" sz="2400" dirty="0">
                <a:solidFill>
                  <a:srgbClr val="0C244C"/>
                </a:solidFill>
                <a:latin typeface="Arial" panose="020B0604020202020204" pitchFamily="34" charset="0"/>
                <a:ea typeface="Roboto Light" panose="02000000000000000000" pitchFamily="2" charset="0"/>
              </a:rPr>
              <a:t>The poverty line in Australia in dollar value is $457 per week for a single person and $960 per week for a couple with two children.</a:t>
            </a:r>
          </a:p>
        </p:txBody>
      </p:sp>
      <p:sp>
        <p:nvSpPr>
          <p:cNvPr id="3" name="Text Placeholder 2">
            <a:extLst>
              <a:ext uri="{FF2B5EF4-FFF2-40B4-BE49-F238E27FC236}">
                <a16:creationId xmlns:a16="http://schemas.microsoft.com/office/drawing/2014/main" id="{AA35AC37-E74F-4FAB-9448-FE3E71C06D85}"/>
              </a:ext>
            </a:extLst>
          </p:cNvPr>
          <p:cNvSpPr>
            <a:spLocks noGrp="1"/>
          </p:cNvSpPr>
          <p:nvPr>
            <p:ph type="body" sz="quarter" idx="13"/>
          </p:nvPr>
        </p:nvSpPr>
        <p:spPr>
          <a:xfrm>
            <a:off x="528628" y="6543146"/>
            <a:ext cx="5717208" cy="511627"/>
          </a:xfrm>
        </p:spPr>
        <p:txBody>
          <a:bodyPr lIns="91440" tIns="45720" rIns="91440" bIns="45720" anchor="t">
            <a:noAutofit/>
          </a:bodyPr>
          <a:lstStyle/>
          <a:p>
            <a:r>
              <a:rPr lang="en-AU" sz="1400" dirty="0">
                <a:latin typeface="Arial" panose="020B0604020202020204" pitchFamily="34" charset="0"/>
              </a:rPr>
              <a:t>* Using Australia's national poverty line</a:t>
            </a:r>
          </a:p>
        </p:txBody>
      </p:sp>
      <p:sp>
        <p:nvSpPr>
          <p:cNvPr id="5" name="Title 4">
            <a:extLst>
              <a:ext uri="{FF2B5EF4-FFF2-40B4-BE49-F238E27FC236}">
                <a16:creationId xmlns:a16="http://schemas.microsoft.com/office/drawing/2014/main" id="{EB9DC546-2106-4F3C-973D-81C0235E7521}"/>
              </a:ext>
            </a:extLst>
          </p:cNvPr>
          <p:cNvSpPr>
            <a:spLocks noGrp="1"/>
          </p:cNvSpPr>
          <p:nvPr>
            <p:ph type="title"/>
          </p:nvPr>
        </p:nvSpPr>
        <p:spPr>
          <a:xfrm>
            <a:off x="391538" y="763890"/>
            <a:ext cx="5991388" cy="1062514"/>
          </a:xfrm>
        </p:spPr>
        <p:txBody>
          <a:bodyPr/>
          <a:lstStyle/>
          <a:p>
            <a:r>
              <a:rPr lang="en-AU" sz="3600" dirty="0">
                <a:solidFill>
                  <a:srgbClr val="0C244C"/>
                </a:solidFill>
              </a:rPr>
              <a:t>Australia   2017-18</a:t>
            </a:r>
          </a:p>
        </p:txBody>
      </p:sp>
    </p:spTree>
    <p:extLst>
      <p:ext uri="{BB962C8B-B14F-4D97-AF65-F5344CB8AC3E}">
        <p14:creationId xmlns:p14="http://schemas.microsoft.com/office/powerpoint/2010/main" val="1972764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B04E2-3F6B-4D9D-BFA3-CA4C56F15A92}"/>
              </a:ext>
            </a:extLst>
          </p:cNvPr>
          <p:cNvPicPr>
            <a:picLocks noGrp="1" noChangeAspect="1"/>
          </p:cNvPicPr>
          <p:nvPr/>
        </p:nvPicPr>
        <p:blipFill rotWithShape="1">
          <a:blip r:embed="rId3" cstate="screen">
            <a:extLst>
              <a:ext uri="{28A0092B-C50C-407E-A947-70E740481C1C}">
                <a14:useLocalDpi xmlns:a14="http://schemas.microsoft.com/office/drawing/2010/main" val="0"/>
              </a:ext>
            </a:extLst>
          </a:blip>
          <a:srcRect l="5" r="-5" b="30780"/>
          <a:stretch/>
        </p:blipFill>
        <p:spPr>
          <a:xfrm>
            <a:off x="629" y="0"/>
            <a:ext cx="13443909" cy="6975232"/>
          </a:xfrm>
          <a:prstGeom prst="rect">
            <a:avLst/>
          </a:prstGeom>
          <a:solidFill>
            <a:schemeClr val="bg1">
              <a:lumMod val="85000"/>
            </a:schemeClr>
          </a:solidFill>
        </p:spPr>
      </p:pic>
      <p:sp>
        <p:nvSpPr>
          <p:cNvPr id="5" name="Round Diagonal Corner Rectangle 4">
            <a:extLst>
              <a:ext uri="{FF2B5EF4-FFF2-40B4-BE49-F238E27FC236}">
                <a16:creationId xmlns:a16="http://schemas.microsoft.com/office/drawing/2014/main" id="{1E5CDD1D-9A49-7D4F-9F81-424647EF3969}"/>
              </a:ext>
            </a:extLst>
          </p:cNvPr>
          <p:cNvSpPr/>
          <p:nvPr/>
        </p:nvSpPr>
        <p:spPr>
          <a:xfrm rot="16200000">
            <a:off x="4526831" y="-4115269"/>
            <a:ext cx="2104876" cy="10684040"/>
          </a:xfrm>
          <a:prstGeom prst="round2DiagRect">
            <a:avLst>
              <a:gd name="adj1" fmla="val 16667"/>
              <a:gd name="adj2" fmla="val 0"/>
            </a:avLst>
          </a:prstGeom>
          <a:solidFill>
            <a:srgbClr val="E4DBCA"/>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3868" y="332050"/>
            <a:ext cx="10210800" cy="1789401"/>
          </a:xfrm>
          <a:prstGeom prst="rect">
            <a:avLst/>
          </a:prstGeom>
        </p:spPr>
        <p:txBody>
          <a:bodyPr wrap="square">
            <a:spAutoFit/>
          </a:bodyPr>
          <a:lstStyle/>
          <a:p>
            <a:r>
              <a:rPr lang="en-AU" sz="3088" b="1" dirty="0">
                <a:solidFill>
                  <a:srgbClr val="0C244C"/>
                </a:solidFill>
                <a:latin typeface="Garamond" panose="02020404030301010803" pitchFamily="18" charset="0"/>
                <a:ea typeface="Roboto Light" panose="02000000000000000000" pitchFamily="2" charset="0"/>
              </a:rPr>
              <a:t>For the first time in two decades global poverty is set to rise due to the COVID-19 pandemic, conflict and climate change.</a:t>
            </a:r>
          </a:p>
          <a:p>
            <a:pPr algn="r"/>
            <a:r>
              <a:rPr lang="en-AU" sz="1600" dirty="0">
                <a:solidFill>
                  <a:srgbClr val="0C244C"/>
                </a:solidFill>
                <a:latin typeface="Arial" panose="020B0604020202020204" pitchFamily="34" charset="0"/>
                <a:ea typeface="Roboto Light" panose="02000000000000000000" pitchFamily="2" charset="0"/>
                <a:cs typeface="Arial" panose="020B0604020202020204" pitchFamily="34" charset="0"/>
              </a:rPr>
              <a:t>  </a:t>
            </a:r>
            <a:r>
              <a:rPr lang="en-AU" sz="1764" dirty="0">
                <a:solidFill>
                  <a:srgbClr val="0C244C"/>
                </a:solidFill>
                <a:latin typeface="Arial" panose="020B0604020202020204" pitchFamily="34" charset="0"/>
                <a:ea typeface="Roboto Light" panose="02000000000000000000" pitchFamily="2" charset="0"/>
                <a:cs typeface="Arial" panose="020B0604020202020204" pitchFamily="34" charset="0"/>
              </a:rPr>
              <a:t>Source: World Bank</a:t>
            </a:r>
            <a:endParaRPr lang="en-AU" sz="3088" dirty="0">
              <a:solidFill>
                <a:srgbClr val="0C244C"/>
              </a:solidFill>
            </a:endParaRPr>
          </a:p>
        </p:txBody>
      </p:sp>
      <p:sp>
        <p:nvSpPr>
          <p:cNvPr id="7" name="TextBox 6">
            <a:extLst>
              <a:ext uri="{FF2B5EF4-FFF2-40B4-BE49-F238E27FC236}">
                <a16:creationId xmlns:a16="http://schemas.microsoft.com/office/drawing/2014/main" id="{77182960-366F-4135-B262-B8D655DCFEB5}"/>
              </a:ext>
            </a:extLst>
          </p:cNvPr>
          <p:cNvSpPr txBox="1"/>
          <p:nvPr/>
        </p:nvSpPr>
        <p:spPr>
          <a:xfrm>
            <a:off x="8153982" y="6545739"/>
            <a:ext cx="5227974" cy="553998"/>
          </a:xfrm>
          <a:prstGeom prst="rect">
            <a:avLst/>
          </a:prstGeom>
          <a:noFill/>
        </p:spPr>
        <p:txBody>
          <a:bodyPr wrap="square" lIns="91440" tIns="45720" rIns="91440" bIns="45720" rtlCol="0" anchor="t">
            <a:spAutoFit/>
          </a:bodyPr>
          <a:lstStyle/>
          <a:p>
            <a:pPr algn="r"/>
            <a:endParaRPr lang="en-AU" sz="1000" dirty="0">
              <a:solidFill>
                <a:srgbClr val="FFFFFF"/>
              </a:solidFill>
              <a:latin typeface="Arial"/>
              <a:cs typeface="Arial"/>
            </a:endParaRPr>
          </a:p>
          <a:p>
            <a:pPr algn="r"/>
            <a:r>
              <a:rPr lang="en-AU" sz="1000" dirty="0">
                <a:solidFill>
                  <a:srgbClr val="FFFFFF"/>
                </a:solidFill>
                <a:latin typeface="Arial"/>
                <a:cs typeface="Arial"/>
              </a:rPr>
              <a:t>Nepal Livelihood and Resilience Program. Photo: Eleanor </a:t>
            </a:r>
            <a:r>
              <a:rPr lang="en-AU" sz="1000" dirty="0" err="1">
                <a:solidFill>
                  <a:srgbClr val="FFFFFF"/>
                </a:solidFill>
                <a:latin typeface="Arial"/>
                <a:cs typeface="Arial"/>
              </a:rPr>
              <a:t>Trinchera</a:t>
            </a:r>
            <a:r>
              <a:rPr lang="en-AU" sz="1000" dirty="0">
                <a:solidFill>
                  <a:srgbClr val="FFFFFF"/>
                </a:solidFill>
                <a:latin typeface="Arial"/>
                <a:cs typeface="Arial"/>
              </a:rPr>
              <a:t> / Caritas Australia</a:t>
            </a:r>
            <a:endParaRPr lang="en-AU" sz="1000" dirty="0">
              <a:ea typeface="+mn-lt"/>
              <a:cs typeface="+mn-lt"/>
            </a:endParaRPr>
          </a:p>
          <a:p>
            <a:pPr algn="r"/>
            <a:endParaRPr lang="en-AU" sz="1000" dirty="0">
              <a:solidFill>
                <a:srgbClr val="FFFFFF"/>
              </a:solidFill>
              <a:latin typeface="Arial"/>
              <a:ea typeface="Roboto Light"/>
              <a:cs typeface="Arial"/>
            </a:endParaRPr>
          </a:p>
        </p:txBody>
      </p:sp>
    </p:spTree>
    <p:extLst>
      <p:ext uri="{BB962C8B-B14F-4D97-AF65-F5344CB8AC3E}">
        <p14:creationId xmlns:p14="http://schemas.microsoft.com/office/powerpoint/2010/main" val="2263884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BC374B-9421-2745-BF25-5CB640595D58}"/>
              </a:ext>
            </a:extLst>
          </p:cNvPr>
          <p:cNvSpPr>
            <a:spLocks noGrp="1"/>
          </p:cNvSpPr>
          <p:nvPr>
            <p:ph type="title"/>
          </p:nvPr>
        </p:nvSpPr>
        <p:spPr>
          <a:xfrm>
            <a:off x="989593" y="350357"/>
            <a:ext cx="11910855" cy="548338"/>
          </a:xfrm>
        </p:spPr>
        <p:txBody>
          <a:bodyPr/>
          <a:lstStyle/>
          <a:p>
            <a:r>
              <a:rPr lang="en-US" sz="3600" dirty="0"/>
              <a:t>Poverty in our world today</a:t>
            </a:r>
          </a:p>
        </p:txBody>
      </p:sp>
      <p:sp>
        <p:nvSpPr>
          <p:cNvPr id="14" name="Rectangle 13">
            <a:extLst>
              <a:ext uri="{FF2B5EF4-FFF2-40B4-BE49-F238E27FC236}">
                <a16:creationId xmlns:a16="http://schemas.microsoft.com/office/drawing/2014/main" id="{75CD2057-CCBC-4B92-8710-441AD11A0EC8}"/>
              </a:ext>
            </a:extLst>
          </p:cNvPr>
          <p:cNvSpPr/>
          <p:nvPr/>
        </p:nvSpPr>
        <p:spPr>
          <a:xfrm>
            <a:off x="4936492" y="4098616"/>
            <a:ext cx="3571555" cy="2103140"/>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200" b="1" dirty="0">
                <a:solidFill>
                  <a:srgbClr val="63B1A4"/>
                </a:solidFill>
                <a:latin typeface="Arial" panose="020B0604020202020204" pitchFamily="34" charset="0"/>
                <a:ea typeface="Roboto Light" panose="02000000000000000000" pitchFamily="2" charset="0"/>
                <a:cs typeface="Arial"/>
              </a:rPr>
              <a:t>2.2 billion</a:t>
            </a:r>
          </a:p>
          <a:p>
            <a:pPr defTabSz="457200" eaLnBrk="1" fontAlgn="auto" hangingPunct="1">
              <a:spcBef>
                <a:spcPts val="800"/>
              </a:spcBef>
              <a:spcAft>
                <a:spcPts val="0"/>
              </a:spcAft>
            </a:pPr>
            <a:r>
              <a:rPr lang="en-AU" sz="2400" dirty="0">
                <a:solidFill>
                  <a:srgbClr val="0C244C"/>
                </a:solidFill>
                <a:latin typeface="Arial" panose="020B0604020202020204" pitchFamily="34" charset="0"/>
                <a:ea typeface="Roboto Light" panose="02000000000000000000" pitchFamily="2" charset="0"/>
                <a:cs typeface="Arial"/>
              </a:rPr>
              <a:t>people do not have access to clean water.</a:t>
            </a: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pic>
        <p:nvPicPr>
          <p:cNvPr id="21" name="Picture 20" descr="Earth globe Americas">
            <a:extLst>
              <a:ext uri="{FF2B5EF4-FFF2-40B4-BE49-F238E27FC236}">
                <a16:creationId xmlns:a16="http://schemas.microsoft.com/office/drawing/2014/main" id="{8E13CD5A-B667-4284-8C5D-03520A31EF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9669" y="1796839"/>
            <a:ext cx="2193129" cy="2193129"/>
          </a:xfrm>
          <a:prstGeom prst="rect">
            <a:avLst/>
          </a:prstGeom>
          <a:solidFill>
            <a:schemeClr val="bg1"/>
          </a:solidFill>
        </p:spPr>
      </p:pic>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2" y="4098616"/>
            <a:ext cx="3571554"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821 million</a:t>
            </a:r>
          </a:p>
          <a:p>
            <a:pPr marL="0" indent="0" defTabSz="45720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rPr>
              <a:t>people do not have enough food to eat.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3" y="4098616"/>
            <a:ext cx="3571555"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689 million</a:t>
            </a:r>
          </a:p>
          <a:p>
            <a:pPr marL="0" indent="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cs typeface="Arial"/>
              </a:rPr>
              <a:t>or 1 in 10 people around the world live in extreme poverty on less than $1.90 per day</a:t>
            </a:r>
            <a:r>
              <a:rPr lang="en-AU" sz="2400" dirty="0">
                <a:solidFill>
                  <a:srgbClr val="0C244C"/>
                </a:solidFill>
                <a:latin typeface="Arial" panose="020B0604020202020204" pitchFamily="34" charset="0"/>
                <a:ea typeface="Roboto Light" panose="02000000000000000000" pitchFamily="2" charset="0"/>
              </a:rPr>
              <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pic>
        <p:nvPicPr>
          <p:cNvPr id="3" name="Graphic 2" descr="Water">
            <a:extLst>
              <a:ext uri="{FF2B5EF4-FFF2-40B4-BE49-F238E27FC236}">
                <a16:creationId xmlns:a16="http://schemas.microsoft.com/office/drawing/2014/main" id="{BE3C5B74-A948-45AB-81D6-BA36F7B2EC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9213" y="1977076"/>
            <a:ext cx="1832656" cy="1832656"/>
          </a:xfrm>
          <a:prstGeom prst="rect">
            <a:avLst/>
          </a:prstGeom>
        </p:spPr>
      </p:pic>
      <p:grpSp>
        <p:nvGrpSpPr>
          <p:cNvPr id="11" name="Group 10">
            <a:extLst>
              <a:ext uri="{FF2B5EF4-FFF2-40B4-BE49-F238E27FC236}">
                <a16:creationId xmlns:a16="http://schemas.microsoft.com/office/drawing/2014/main" id="{EB5085C3-232F-41BB-A0E7-236B6BF632DE}"/>
              </a:ext>
            </a:extLst>
          </p:cNvPr>
          <p:cNvGrpSpPr/>
          <p:nvPr/>
        </p:nvGrpSpPr>
        <p:grpSpPr>
          <a:xfrm>
            <a:off x="9272057" y="2212691"/>
            <a:ext cx="2096494" cy="1302170"/>
            <a:chOff x="9272057" y="2212691"/>
            <a:chExt cx="2096494" cy="1302170"/>
          </a:xfrm>
        </p:grpSpPr>
        <p:sp>
          <p:nvSpPr>
            <p:cNvPr id="5" name="Freeform: Shape 4">
              <a:extLst>
                <a:ext uri="{FF2B5EF4-FFF2-40B4-BE49-F238E27FC236}">
                  <a16:creationId xmlns:a16="http://schemas.microsoft.com/office/drawing/2014/main" id="{2218447D-606B-4F09-98C5-21C635CDE427}"/>
                </a:ext>
              </a:extLst>
            </p:cNvPr>
            <p:cNvSpPr/>
            <p:nvPr/>
          </p:nvSpPr>
          <p:spPr>
            <a:xfrm>
              <a:off x="11048720" y="2434745"/>
              <a:ext cx="319831" cy="1005184"/>
            </a:xfrm>
            <a:custGeom>
              <a:avLst/>
              <a:gdLst>
                <a:gd name="connsiteX0" fmla="*/ 164413 w 319831"/>
                <a:gd name="connsiteY0" fmla="*/ 41050 h 1005184"/>
                <a:gd name="connsiteX1" fmla="*/ 41050 w 319831"/>
                <a:gd name="connsiteY1" fmla="*/ 269501 h 1005184"/>
                <a:gd name="connsiteX2" fmla="*/ 92908 w 319831"/>
                <a:gd name="connsiteY2" fmla="*/ 396976 h 1005184"/>
                <a:gd name="connsiteX3" fmla="*/ 126490 w 319831"/>
                <a:gd name="connsiteY3" fmla="*/ 442667 h 1005184"/>
                <a:gd name="connsiteX4" fmla="*/ 112098 w 319831"/>
                <a:gd name="connsiteY4" fmla="*/ 931323 h 1005184"/>
                <a:gd name="connsiteX5" fmla="*/ 168461 w 319831"/>
                <a:gd name="connsiteY5" fmla="*/ 980732 h 1005184"/>
                <a:gd name="connsiteX6" fmla="*/ 217871 w 319831"/>
                <a:gd name="connsiteY6" fmla="*/ 931323 h 1005184"/>
                <a:gd name="connsiteX7" fmla="*/ 203478 w 319831"/>
                <a:gd name="connsiteY7" fmla="*/ 442667 h 1005184"/>
                <a:gd name="connsiteX8" fmla="*/ 237289 w 319831"/>
                <a:gd name="connsiteY8" fmla="*/ 396976 h 1005184"/>
                <a:gd name="connsiteX9" fmla="*/ 288919 w 319831"/>
                <a:gd name="connsiteY9" fmla="*/ 269501 h 1005184"/>
                <a:gd name="connsiteX10" fmla="*/ 164413 w 319831"/>
                <a:gd name="connsiteY10"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831" h="1005184">
                  <a:moveTo>
                    <a:pt x="164413" y="41050"/>
                  </a:moveTo>
                  <a:cubicBezTo>
                    <a:pt x="95878" y="41050"/>
                    <a:pt x="41050" y="165556"/>
                    <a:pt x="41050" y="269501"/>
                  </a:cubicBezTo>
                  <a:cubicBezTo>
                    <a:pt x="41050" y="332782"/>
                    <a:pt x="61610" y="374588"/>
                    <a:pt x="92908" y="396976"/>
                  </a:cubicBezTo>
                  <a:cubicBezTo>
                    <a:pt x="109491" y="407396"/>
                    <a:pt x="121497" y="423728"/>
                    <a:pt x="126490" y="442667"/>
                  </a:cubicBezTo>
                  <a:lnTo>
                    <a:pt x="112098" y="931323"/>
                  </a:lnTo>
                  <a:cubicBezTo>
                    <a:pt x="114019" y="960531"/>
                    <a:pt x="139254" y="982651"/>
                    <a:pt x="168461" y="980732"/>
                  </a:cubicBezTo>
                  <a:cubicBezTo>
                    <a:pt x="194994" y="978987"/>
                    <a:pt x="216125" y="957855"/>
                    <a:pt x="217871" y="931323"/>
                  </a:cubicBezTo>
                  <a:lnTo>
                    <a:pt x="203478" y="442667"/>
                  </a:lnTo>
                  <a:cubicBezTo>
                    <a:pt x="208529" y="423691"/>
                    <a:pt x="220619" y="407353"/>
                    <a:pt x="237289" y="396976"/>
                  </a:cubicBezTo>
                  <a:cubicBezTo>
                    <a:pt x="268358" y="374131"/>
                    <a:pt x="288919" y="332782"/>
                    <a:pt x="288919" y="269501"/>
                  </a:cubicBezTo>
                  <a:cubicBezTo>
                    <a:pt x="287548" y="165556"/>
                    <a:pt x="232720" y="41050"/>
                    <a:pt x="164413" y="410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C2ACB2C6-2858-4575-8A1A-F5198F727D64}"/>
                </a:ext>
              </a:extLst>
            </p:cNvPr>
            <p:cNvSpPr/>
            <p:nvPr/>
          </p:nvSpPr>
          <p:spPr>
            <a:xfrm>
              <a:off x="9272057" y="2434745"/>
              <a:ext cx="319831" cy="1005184"/>
            </a:xfrm>
            <a:custGeom>
              <a:avLst/>
              <a:gdLst>
                <a:gd name="connsiteX0" fmla="*/ 262419 w 319831"/>
                <a:gd name="connsiteY0" fmla="*/ 41050 h 1005184"/>
                <a:gd name="connsiteX1" fmla="*/ 239574 w 319831"/>
                <a:gd name="connsiteY1" fmla="*/ 41050 h 1005184"/>
                <a:gd name="connsiteX2" fmla="*/ 239574 w 319831"/>
                <a:gd name="connsiteY2" fmla="*/ 292346 h 1005184"/>
                <a:gd name="connsiteX3" fmla="*/ 226323 w 319831"/>
                <a:gd name="connsiteY3" fmla="*/ 305596 h 1005184"/>
                <a:gd name="connsiteX4" fmla="*/ 213073 w 319831"/>
                <a:gd name="connsiteY4" fmla="*/ 292346 h 1005184"/>
                <a:gd name="connsiteX5" fmla="*/ 213073 w 319831"/>
                <a:gd name="connsiteY5" fmla="*/ 41050 h 1005184"/>
                <a:gd name="connsiteX6" fmla="*/ 178577 w 319831"/>
                <a:gd name="connsiteY6" fmla="*/ 41050 h 1005184"/>
                <a:gd name="connsiteX7" fmla="*/ 178577 w 319831"/>
                <a:gd name="connsiteY7" fmla="*/ 292346 h 1005184"/>
                <a:gd name="connsiteX8" fmla="*/ 165327 w 319831"/>
                <a:gd name="connsiteY8" fmla="*/ 305596 h 1005184"/>
                <a:gd name="connsiteX9" fmla="*/ 152077 w 319831"/>
                <a:gd name="connsiteY9" fmla="*/ 292346 h 1005184"/>
                <a:gd name="connsiteX10" fmla="*/ 152077 w 319831"/>
                <a:gd name="connsiteY10" fmla="*/ 41050 h 1005184"/>
                <a:gd name="connsiteX11" fmla="*/ 116895 w 319831"/>
                <a:gd name="connsiteY11" fmla="*/ 41050 h 1005184"/>
                <a:gd name="connsiteX12" fmla="*/ 116895 w 319831"/>
                <a:gd name="connsiteY12" fmla="*/ 292346 h 1005184"/>
                <a:gd name="connsiteX13" fmla="*/ 103645 w 319831"/>
                <a:gd name="connsiteY13" fmla="*/ 305596 h 1005184"/>
                <a:gd name="connsiteX14" fmla="*/ 90395 w 319831"/>
                <a:gd name="connsiteY14" fmla="*/ 292346 h 1005184"/>
                <a:gd name="connsiteX15" fmla="*/ 90395 w 319831"/>
                <a:gd name="connsiteY15" fmla="*/ 41050 h 1005184"/>
                <a:gd name="connsiteX16" fmla="*/ 67550 w 319831"/>
                <a:gd name="connsiteY16" fmla="*/ 41050 h 1005184"/>
                <a:gd name="connsiteX17" fmla="*/ 41050 w 319831"/>
                <a:gd name="connsiteY17" fmla="*/ 269501 h 1005184"/>
                <a:gd name="connsiteX18" fmla="*/ 92680 w 319831"/>
                <a:gd name="connsiteY18" fmla="*/ 397205 h 1005184"/>
                <a:gd name="connsiteX19" fmla="*/ 126490 w 319831"/>
                <a:gd name="connsiteY19" fmla="*/ 442895 h 1005184"/>
                <a:gd name="connsiteX20" fmla="*/ 113012 w 319831"/>
                <a:gd name="connsiteY20" fmla="*/ 931095 h 1005184"/>
                <a:gd name="connsiteX21" fmla="*/ 166012 w 319831"/>
                <a:gd name="connsiteY21" fmla="*/ 984095 h 1005184"/>
                <a:gd name="connsiteX22" fmla="*/ 219013 w 319831"/>
                <a:gd name="connsiteY22" fmla="*/ 931095 h 1005184"/>
                <a:gd name="connsiteX23" fmla="*/ 204621 w 319831"/>
                <a:gd name="connsiteY23" fmla="*/ 441981 h 1005184"/>
                <a:gd name="connsiteX24" fmla="*/ 238203 w 319831"/>
                <a:gd name="connsiteY24" fmla="*/ 396291 h 1005184"/>
                <a:gd name="connsiteX25" fmla="*/ 290061 w 319831"/>
                <a:gd name="connsiteY25" fmla="*/ 268587 h 1005184"/>
                <a:gd name="connsiteX26" fmla="*/ 262419 w 319831"/>
                <a:gd name="connsiteY26"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9831" h="1005184">
                  <a:moveTo>
                    <a:pt x="262419" y="41050"/>
                  </a:moveTo>
                  <a:lnTo>
                    <a:pt x="239574" y="41050"/>
                  </a:lnTo>
                  <a:lnTo>
                    <a:pt x="239574" y="292346"/>
                  </a:lnTo>
                  <a:cubicBezTo>
                    <a:pt x="239574" y="299663"/>
                    <a:pt x="233641" y="305596"/>
                    <a:pt x="226323" y="305596"/>
                  </a:cubicBezTo>
                  <a:cubicBezTo>
                    <a:pt x="219006" y="305596"/>
                    <a:pt x="213073" y="299663"/>
                    <a:pt x="213073" y="292346"/>
                  </a:cubicBezTo>
                  <a:lnTo>
                    <a:pt x="213073" y="41050"/>
                  </a:lnTo>
                  <a:lnTo>
                    <a:pt x="178577" y="41050"/>
                  </a:lnTo>
                  <a:lnTo>
                    <a:pt x="178577" y="292346"/>
                  </a:lnTo>
                  <a:cubicBezTo>
                    <a:pt x="178577" y="299663"/>
                    <a:pt x="172644" y="305596"/>
                    <a:pt x="165327" y="305596"/>
                  </a:cubicBezTo>
                  <a:cubicBezTo>
                    <a:pt x="158009" y="305596"/>
                    <a:pt x="152077" y="299663"/>
                    <a:pt x="152077" y="292346"/>
                  </a:cubicBezTo>
                  <a:lnTo>
                    <a:pt x="152077" y="41050"/>
                  </a:lnTo>
                  <a:lnTo>
                    <a:pt x="116895" y="41050"/>
                  </a:lnTo>
                  <a:lnTo>
                    <a:pt x="116895" y="292346"/>
                  </a:lnTo>
                  <a:cubicBezTo>
                    <a:pt x="116895" y="299663"/>
                    <a:pt x="110963" y="305596"/>
                    <a:pt x="103645" y="305596"/>
                  </a:cubicBezTo>
                  <a:cubicBezTo>
                    <a:pt x="96327" y="305596"/>
                    <a:pt x="90395" y="299663"/>
                    <a:pt x="90395" y="292346"/>
                  </a:cubicBezTo>
                  <a:lnTo>
                    <a:pt x="90395" y="41050"/>
                  </a:lnTo>
                  <a:lnTo>
                    <a:pt x="67550" y="41050"/>
                  </a:lnTo>
                  <a:cubicBezTo>
                    <a:pt x="51948" y="116263"/>
                    <a:pt x="43080" y="192714"/>
                    <a:pt x="41050" y="269501"/>
                  </a:cubicBezTo>
                  <a:cubicBezTo>
                    <a:pt x="41050" y="333010"/>
                    <a:pt x="61610" y="374817"/>
                    <a:pt x="92680" y="397205"/>
                  </a:cubicBezTo>
                  <a:cubicBezTo>
                    <a:pt x="109302" y="407634"/>
                    <a:pt x="121377" y="423950"/>
                    <a:pt x="126490" y="442895"/>
                  </a:cubicBezTo>
                  <a:lnTo>
                    <a:pt x="113012" y="931095"/>
                  </a:lnTo>
                  <a:cubicBezTo>
                    <a:pt x="113012" y="960366"/>
                    <a:pt x="136741" y="984095"/>
                    <a:pt x="166012" y="984095"/>
                  </a:cubicBezTo>
                  <a:cubicBezTo>
                    <a:pt x="195284" y="984095"/>
                    <a:pt x="219013" y="960366"/>
                    <a:pt x="219013" y="931095"/>
                  </a:cubicBezTo>
                  <a:lnTo>
                    <a:pt x="204621" y="441981"/>
                  </a:lnTo>
                  <a:cubicBezTo>
                    <a:pt x="209679" y="423072"/>
                    <a:pt x="221668" y="406761"/>
                    <a:pt x="238203" y="396291"/>
                  </a:cubicBezTo>
                  <a:cubicBezTo>
                    <a:pt x="269501" y="373446"/>
                    <a:pt x="290061" y="332096"/>
                    <a:pt x="290061" y="268587"/>
                  </a:cubicBezTo>
                  <a:cubicBezTo>
                    <a:pt x="286507" y="192161"/>
                    <a:pt x="277268" y="116105"/>
                    <a:pt x="262419" y="410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474F8EB8-570B-4ACC-BDED-3C09EBACBFDA}"/>
                </a:ext>
              </a:extLst>
            </p:cNvPr>
            <p:cNvSpPr/>
            <p:nvPr/>
          </p:nvSpPr>
          <p:spPr>
            <a:xfrm>
              <a:off x="10847227" y="2304071"/>
              <a:ext cx="228451" cy="1142255"/>
            </a:xfrm>
            <a:custGeom>
              <a:avLst/>
              <a:gdLst>
                <a:gd name="connsiteX0" fmla="*/ 180176 w 228450"/>
                <a:gd name="connsiteY0" fmla="*/ 610122 h 1142254"/>
                <a:gd name="connsiteX1" fmla="*/ 180176 w 228450"/>
                <a:gd name="connsiteY1" fmla="*/ 81258 h 1142254"/>
                <a:gd name="connsiteX2" fmla="*/ 141347 w 228450"/>
                <a:gd name="connsiteY2" fmla="*/ 41055 h 1142254"/>
                <a:gd name="connsiteX3" fmla="*/ 140426 w 228450"/>
                <a:gd name="connsiteY3" fmla="*/ 41051 h 1142254"/>
                <a:gd name="connsiteX4" fmla="*/ 60697 w 228450"/>
                <a:gd name="connsiteY4" fmla="*/ 236148 h 1142254"/>
                <a:gd name="connsiteX5" fmla="*/ 41050 w 228450"/>
                <a:gd name="connsiteY5" fmla="*/ 578139 h 1142254"/>
                <a:gd name="connsiteX6" fmla="*/ 97020 w 228450"/>
                <a:gd name="connsiteY6" fmla="*/ 615148 h 1142254"/>
                <a:gd name="connsiteX7" fmla="*/ 76917 w 228450"/>
                <a:gd name="connsiteY7" fmla="*/ 1055373 h 1142254"/>
                <a:gd name="connsiteX8" fmla="*/ 139882 w 228450"/>
                <a:gd name="connsiteY8" fmla="*/ 1110973 h 1142254"/>
                <a:gd name="connsiteX9" fmla="*/ 195483 w 228450"/>
                <a:gd name="connsiteY9" fmla="*/ 1055373 h 114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450" h="1142254">
                  <a:moveTo>
                    <a:pt x="180176" y="610122"/>
                  </a:moveTo>
                  <a:lnTo>
                    <a:pt x="180176" y="81258"/>
                  </a:lnTo>
                  <a:cubicBezTo>
                    <a:pt x="180556" y="59434"/>
                    <a:pt x="163170" y="41434"/>
                    <a:pt x="141347" y="41055"/>
                  </a:cubicBezTo>
                  <a:cubicBezTo>
                    <a:pt x="141040" y="41051"/>
                    <a:pt x="140732" y="41048"/>
                    <a:pt x="140426" y="41051"/>
                  </a:cubicBezTo>
                  <a:cubicBezTo>
                    <a:pt x="140426" y="41051"/>
                    <a:pt x="71891" y="43564"/>
                    <a:pt x="60697" y="236148"/>
                  </a:cubicBezTo>
                  <a:lnTo>
                    <a:pt x="41050" y="578139"/>
                  </a:lnTo>
                  <a:cubicBezTo>
                    <a:pt x="41050" y="595501"/>
                    <a:pt x="81714" y="609437"/>
                    <a:pt x="97020" y="615148"/>
                  </a:cubicBezTo>
                  <a:lnTo>
                    <a:pt x="76917" y="1055373"/>
                  </a:lnTo>
                  <a:cubicBezTo>
                    <a:pt x="78950" y="1088114"/>
                    <a:pt x="107141" y="1113006"/>
                    <a:pt x="139882" y="1110973"/>
                  </a:cubicBezTo>
                  <a:cubicBezTo>
                    <a:pt x="169786" y="1109116"/>
                    <a:pt x="193625" y="1085277"/>
                    <a:pt x="195483" y="1055373"/>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96FF4856-B9F1-41BC-A8EE-6E83411B94C5}"/>
                </a:ext>
              </a:extLst>
            </p:cNvPr>
            <p:cNvSpPr/>
            <p:nvPr/>
          </p:nvSpPr>
          <p:spPr>
            <a:xfrm>
              <a:off x="9556479" y="2212691"/>
              <a:ext cx="1302170" cy="1302170"/>
            </a:xfrm>
            <a:custGeom>
              <a:avLst/>
              <a:gdLst>
                <a:gd name="connsiteX0" fmla="*/ 657867 w 1302170"/>
                <a:gd name="connsiteY0" fmla="*/ 41050 h 1302170"/>
                <a:gd name="connsiteX1" fmla="*/ 41050 w 1302170"/>
                <a:gd name="connsiteY1" fmla="*/ 657867 h 1302170"/>
                <a:gd name="connsiteX2" fmla="*/ 657867 w 1302170"/>
                <a:gd name="connsiteY2" fmla="*/ 1274685 h 1302170"/>
                <a:gd name="connsiteX3" fmla="*/ 1274685 w 1302170"/>
                <a:gd name="connsiteY3" fmla="*/ 657867 h 1302170"/>
                <a:gd name="connsiteX4" fmla="*/ 657867 w 1302170"/>
                <a:gd name="connsiteY4" fmla="*/ 41050 h 1302170"/>
                <a:gd name="connsiteX5" fmla="*/ 657867 w 1302170"/>
                <a:gd name="connsiteY5" fmla="*/ 1137614 h 1302170"/>
                <a:gd name="connsiteX6" fmla="*/ 178120 w 1302170"/>
                <a:gd name="connsiteY6" fmla="*/ 657867 h 1302170"/>
                <a:gd name="connsiteX7" fmla="*/ 657867 w 1302170"/>
                <a:gd name="connsiteY7" fmla="*/ 178120 h 1302170"/>
                <a:gd name="connsiteX8" fmla="*/ 1137614 w 1302170"/>
                <a:gd name="connsiteY8" fmla="*/ 657867 h 1302170"/>
                <a:gd name="connsiteX9" fmla="*/ 657867 w 1302170"/>
                <a:gd name="connsiteY9" fmla="*/ 1137614 h 130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170" h="1302170">
                  <a:moveTo>
                    <a:pt x="657867" y="41050"/>
                  </a:moveTo>
                  <a:cubicBezTo>
                    <a:pt x="317208" y="41050"/>
                    <a:pt x="41050" y="317208"/>
                    <a:pt x="41050" y="657867"/>
                  </a:cubicBezTo>
                  <a:cubicBezTo>
                    <a:pt x="41050" y="998527"/>
                    <a:pt x="317208" y="1274685"/>
                    <a:pt x="657867" y="1274685"/>
                  </a:cubicBezTo>
                  <a:cubicBezTo>
                    <a:pt x="998527" y="1274685"/>
                    <a:pt x="1274685" y="998527"/>
                    <a:pt x="1274685" y="657867"/>
                  </a:cubicBezTo>
                  <a:cubicBezTo>
                    <a:pt x="1274685" y="317208"/>
                    <a:pt x="998527" y="41050"/>
                    <a:pt x="657867" y="41050"/>
                  </a:cubicBezTo>
                  <a:close/>
                  <a:moveTo>
                    <a:pt x="657867" y="1137614"/>
                  </a:moveTo>
                  <a:cubicBezTo>
                    <a:pt x="392910" y="1137614"/>
                    <a:pt x="178120" y="922825"/>
                    <a:pt x="178120" y="657867"/>
                  </a:cubicBezTo>
                  <a:cubicBezTo>
                    <a:pt x="178120" y="392910"/>
                    <a:pt x="392910" y="178120"/>
                    <a:pt x="657867" y="178120"/>
                  </a:cubicBezTo>
                  <a:cubicBezTo>
                    <a:pt x="922825" y="178120"/>
                    <a:pt x="1137614" y="392910"/>
                    <a:pt x="1137614" y="657867"/>
                  </a:cubicBezTo>
                  <a:cubicBezTo>
                    <a:pt x="1137614" y="922825"/>
                    <a:pt x="922825" y="1137614"/>
                    <a:pt x="657867" y="1137614"/>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11787F59-AEAE-4034-9794-E5B614100B33}"/>
                </a:ext>
              </a:extLst>
            </p:cNvPr>
            <p:cNvSpPr/>
            <p:nvPr/>
          </p:nvSpPr>
          <p:spPr>
            <a:xfrm>
              <a:off x="9762085" y="2418297"/>
              <a:ext cx="890959" cy="890959"/>
            </a:xfrm>
            <a:custGeom>
              <a:avLst/>
              <a:gdLst>
                <a:gd name="connsiteX0" fmla="*/ 863473 w 890958"/>
                <a:gd name="connsiteY0" fmla="*/ 452261 h 890958"/>
                <a:gd name="connsiteX1" fmla="*/ 452261 w 890958"/>
                <a:gd name="connsiteY1" fmla="*/ 863473 h 890958"/>
                <a:gd name="connsiteX2" fmla="*/ 41050 w 890958"/>
                <a:gd name="connsiteY2" fmla="*/ 452261 h 890958"/>
                <a:gd name="connsiteX3" fmla="*/ 452261 w 890958"/>
                <a:gd name="connsiteY3" fmla="*/ 41050 h 890958"/>
                <a:gd name="connsiteX4" fmla="*/ 863473 w 890958"/>
                <a:gd name="connsiteY4" fmla="*/ 452261 h 89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958" h="890958">
                  <a:moveTo>
                    <a:pt x="863473" y="452261"/>
                  </a:moveTo>
                  <a:cubicBezTo>
                    <a:pt x="863473" y="679367"/>
                    <a:pt x="679367" y="863473"/>
                    <a:pt x="452261" y="863473"/>
                  </a:cubicBezTo>
                  <a:cubicBezTo>
                    <a:pt x="225156" y="863473"/>
                    <a:pt x="41050" y="679367"/>
                    <a:pt x="41050" y="452261"/>
                  </a:cubicBezTo>
                  <a:cubicBezTo>
                    <a:pt x="41050" y="225156"/>
                    <a:pt x="225156" y="41050"/>
                    <a:pt x="452261" y="41050"/>
                  </a:cubicBezTo>
                  <a:cubicBezTo>
                    <a:pt x="679367" y="41050"/>
                    <a:pt x="863473" y="225156"/>
                    <a:pt x="863473" y="452261"/>
                  </a:cubicBezTo>
                  <a:close/>
                </a:path>
              </a:pathLst>
            </a:custGeom>
            <a:solidFill>
              <a:srgbClr val="0C244C"/>
            </a:solidFill>
            <a:ln w="22820" cap="flat">
              <a:solidFill>
                <a:srgbClr val="0C244C"/>
              </a:solidFill>
              <a:prstDash val="solid"/>
              <a:miter/>
            </a:ln>
          </p:spPr>
          <p:txBody>
            <a:bodyPr rtlCol="0" anchor="ctr"/>
            <a:lstStyle/>
            <a:p>
              <a:endParaRPr lang="en-AU"/>
            </a:p>
          </p:txBody>
        </p:sp>
      </p:grpSp>
      <p:sp>
        <p:nvSpPr>
          <p:cNvPr id="17" name="bg object 21">
            <a:extLst>
              <a:ext uri="{FF2B5EF4-FFF2-40B4-BE49-F238E27FC236}">
                <a16:creationId xmlns:a16="http://schemas.microsoft.com/office/drawing/2014/main" id="{9426E14D-8D4B-466E-B438-4B1501FB3D11}"/>
              </a:ext>
            </a:extLst>
          </p:cNvPr>
          <p:cNvSpPr>
            <a:spLocks noChangeAspect="1"/>
          </p:cNvSpPr>
          <p:nvPr/>
        </p:nvSpPr>
        <p:spPr>
          <a:xfrm>
            <a:off x="386835" y="363228"/>
            <a:ext cx="523310" cy="522597"/>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289389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CD2057-CCBC-4B92-8710-441AD11A0EC8}"/>
              </a:ext>
            </a:extLst>
          </p:cNvPr>
          <p:cNvSpPr/>
          <p:nvPr/>
        </p:nvSpPr>
        <p:spPr>
          <a:xfrm>
            <a:off x="4936492" y="4098616"/>
            <a:ext cx="3571555" cy="2103140"/>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200" b="1" dirty="0">
                <a:solidFill>
                  <a:srgbClr val="63B1A4"/>
                </a:solidFill>
                <a:latin typeface="Arial" panose="020B0604020202020204" pitchFamily="34" charset="0"/>
                <a:ea typeface="Roboto Light" panose="02000000000000000000" pitchFamily="2" charset="0"/>
                <a:cs typeface="Arial"/>
              </a:rPr>
              <a:t>2 billion</a:t>
            </a:r>
          </a:p>
          <a:p>
            <a:pPr defTabSz="457200" eaLnBrk="1" fontAlgn="auto" hangingPunct="1">
              <a:spcBef>
                <a:spcPts val="800"/>
              </a:spcBef>
              <a:spcAft>
                <a:spcPts val="0"/>
              </a:spcAft>
            </a:pPr>
            <a:r>
              <a:rPr lang="en-AU" sz="2400" dirty="0">
                <a:solidFill>
                  <a:srgbClr val="0C244C"/>
                </a:solidFill>
                <a:latin typeface="Arial" panose="020B0604020202020204" pitchFamily="34" charset="0"/>
                <a:ea typeface="Roboto Light" panose="02000000000000000000" pitchFamily="2" charset="0"/>
                <a:cs typeface="Arial"/>
              </a:rPr>
              <a:t>people do not have access to a decent toilet.</a:t>
            </a: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2" y="4098616"/>
            <a:ext cx="3571554"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59 million</a:t>
            </a:r>
          </a:p>
          <a:p>
            <a:pPr marL="0" indent="0" defTabSz="45720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rPr>
              <a:t>primary-school-aged children do not go to school.</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3" y="4098616"/>
            <a:ext cx="3571555"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One half</a:t>
            </a:r>
          </a:p>
          <a:p>
            <a:pPr marL="0" indent="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cs typeface="Arial"/>
              </a:rPr>
              <a:t>of the world’s poor are children</a:t>
            </a:r>
            <a:r>
              <a:rPr lang="en-AU" sz="2400" dirty="0">
                <a:solidFill>
                  <a:srgbClr val="0C244C"/>
                </a:solidFill>
                <a:latin typeface="Arial" panose="020B0604020202020204" pitchFamily="34" charset="0"/>
                <a:ea typeface="Roboto Light" panose="02000000000000000000" pitchFamily="2" charset="0"/>
              </a:rPr>
              <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grpSp>
        <p:nvGrpSpPr>
          <p:cNvPr id="10" name="Group 9">
            <a:extLst>
              <a:ext uri="{FF2B5EF4-FFF2-40B4-BE49-F238E27FC236}">
                <a16:creationId xmlns:a16="http://schemas.microsoft.com/office/drawing/2014/main" id="{B7B566AE-4F46-4DDA-B01C-D213A0AE3ABF}"/>
              </a:ext>
            </a:extLst>
          </p:cNvPr>
          <p:cNvGrpSpPr/>
          <p:nvPr/>
        </p:nvGrpSpPr>
        <p:grpSpPr>
          <a:xfrm>
            <a:off x="1259445" y="2258381"/>
            <a:ext cx="2010368" cy="1187946"/>
            <a:chOff x="1259445" y="2258381"/>
            <a:chExt cx="2010368" cy="1187946"/>
          </a:xfrm>
        </p:grpSpPr>
        <p:sp>
          <p:nvSpPr>
            <p:cNvPr id="5" name="Freeform: Shape 4">
              <a:extLst>
                <a:ext uri="{FF2B5EF4-FFF2-40B4-BE49-F238E27FC236}">
                  <a16:creationId xmlns:a16="http://schemas.microsoft.com/office/drawing/2014/main" id="{8D2B0403-3DB5-4AEC-A914-9EF0A8E1E85F}"/>
                </a:ext>
              </a:extLst>
            </p:cNvPr>
            <p:cNvSpPr/>
            <p:nvPr/>
          </p:nvSpPr>
          <p:spPr>
            <a:xfrm>
              <a:off x="2774889"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246EC593-14EA-421E-8A55-84D6F37BA25C}"/>
                </a:ext>
              </a:extLst>
            </p:cNvPr>
            <p:cNvSpPr/>
            <p:nvPr/>
          </p:nvSpPr>
          <p:spPr>
            <a:xfrm>
              <a:off x="1259445" y="2578213"/>
              <a:ext cx="2010368" cy="868114"/>
            </a:xfrm>
            <a:custGeom>
              <a:avLst/>
              <a:gdLst>
                <a:gd name="connsiteX0" fmla="*/ 1976843 w 2010368"/>
                <a:gd name="connsiteY0" fmla="*/ 408856 h 868113"/>
                <a:gd name="connsiteX1" fmla="*/ 1908308 w 2010368"/>
                <a:gd name="connsiteY1" fmla="*/ 200965 h 868113"/>
                <a:gd name="connsiteX2" fmla="*/ 1885463 w 2010368"/>
                <a:gd name="connsiteY2" fmla="*/ 134715 h 868113"/>
                <a:gd name="connsiteX3" fmla="*/ 1876324 w 2010368"/>
                <a:gd name="connsiteY3" fmla="*/ 116439 h 868113"/>
                <a:gd name="connsiteX4" fmla="*/ 1736969 w 2010368"/>
                <a:gd name="connsiteY4" fmla="*/ 43334 h 868113"/>
                <a:gd name="connsiteX5" fmla="*/ 1693564 w 2010368"/>
                <a:gd name="connsiteY5" fmla="*/ 41050 h 868113"/>
                <a:gd name="connsiteX6" fmla="*/ 1654727 w 2010368"/>
                <a:gd name="connsiteY6" fmla="*/ 43334 h 868113"/>
                <a:gd name="connsiteX7" fmla="*/ 1515372 w 2010368"/>
                <a:gd name="connsiteY7" fmla="*/ 116439 h 868113"/>
                <a:gd name="connsiteX8" fmla="*/ 1506234 w 2010368"/>
                <a:gd name="connsiteY8" fmla="*/ 134715 h 868113"/>
                <a:gd name="connsiteX9" fmla="*/ 1483389 w 2010368"/>
                <a:gd name="connsiteY9" fmla="*/ 200965 h 868113"/>
                <a:gd name="connsiteX10" fmla="*/ 1467397 w 2010368"/>
                <a:gd name="connsiteY10" fmla="*/ 248940 h 868113"/>
                <a:gd name="connsiteX11" fmla="*/ 1449121 w 2010368"/>
                <a:gd name="connsiteY11" fmla="*/ 200965 h 868113"/>
                <a:gd name="connsiteX12" fmla="*/ 1426276 w 2010368"/>
                <a:gd name="connsiteY12" fmla="*/ 134715 h 868113"/>
                <a:gd name="connsiteX13" fmla="*/ 1417138 w 2010368"/>
                <a:gd name="connsiteY13" fmla="*/ 116439 h 868113"/>
                <a:gd name="connsiteX14" fmla="*/ 1277783 w 2010368"/>
                <a:gd name="connsiteY14" fmla="*/ 43334 h 868113"/>
                <a:gd name="connsiteX15" fmla="*/ 1236662 w 2010368"/>
                <a:gd name="connsiteY15" fmla="*/ 41050 h 868113"/>
                <a:gd name="connsiteX16" fmla="*/ 1197825 w 2010368"/>
                <a:gd name="connsiteY16" fmla="*/ 43334 h 868113"/>
                <a:gd name="connsiteX17" fmla="*/ 1058470 w 2010368"/>
                <a:gd name="connsiteY17" fmla="*/ 116439 h 868113"/>
                <a:gd name="connsiteX18" fmla="*/ 1049332 w 2010368"/>
                <a:gd name="connsiteY18" fmla="*/ 134715 h 868113"/>
                <a:gd name="connsiteX19" fmla="*/ 1026487 w 2010368"/>
                <a:gd name="connsiteY19" fmla="*/ 200965 h 868113"/>
                <a:gd name="connsiteX20" fmla="*/ 1010495 w 2010368"/>
                <a:gd name="connsiteY20" fmla="*/ 248940 h 868113"/>
                <a:gd name="connsiteX21" fmla="*/ 992219 w 2010368"/>
                <a:gd name="connsiteY21" fmla="*/ 200965 h 868113"/>
                <a:gd name="connsiteX22" fmla="*/ 969374 w 2010368"/>
                <a:gd name="connsiteY22" fmla="*/ 134715 h 868113"/>
                <a:gd name="connsiteX23" fmla="*/ 960236 w 2010368"/>
                <a:gd name="connsiteY23" fmla="*/ 116439 h 868113"/>
                <a:gd name="connsiteX24" fmla="*/ 820881 w 2010368"/>
                <a:gd name="connsiteY24" fmla="*/ 43334 h 868113"/>
                <a:gd name="connsiteX25" fmla="*/ 779760 w 2010368"/>
                <a:gd name="connsiteY25" fmla="*/ 41050 h 868113"/>
                <a:gd name="connsiteX26" fmla="*/ 740923 w 2010368"/>
                <a:gd name="connsiteY26" fmla="*/ 43334 h 868113"/>
                <a:gd name="connsiteX27" fmla="*/ 601568 w 2010368"/>
                <a:gd name="connsiteY27" fmla="*/ 116439 h 868113"/>
                <a:gd name="connsiteX28" fmla="*/ 592430 w 2010368"/>
                <a:gd name="connsiteY28" fmla="*/ 134715 h 868113"/>
                <a:gd name="connsiteX29" fmla="*/ 569585 w 2010368"/>
                <a:gd name="connsiteY29" fmla="*/ 200965 h 868113"/>
                <a:gd name="connsiteX30" fmla="*/ 553594 w 2010368"/>
                <a:gd name="connsiteY30" fmla="*/ 248940 h 868113"/>
                <a:gd name="connsiteX31" fmla="*/ 535317 w 2010368"/>
                <a:gd name="connsiteY31" fmla="*/ 200965 h 868113"/>
                <a:gd name="connsiteX32" fmla="*/ 512472 w 2010368"/>
                <a:gd name="connsiteY32" fmla="*/ 134715 h 868113"/>
                <a:gd name="connsiteX33" fmla="*/ 503334 w 2010368"/>
                <a:gd name="connsiteY33" fmla="*/ 116439 h 868113"/>
                <a:gd name="connsiteX34" fmla="*/ 363979 w 2010368"/>
                <a:gd name="connsiteY34" fmla="*/ 43334 h 868113"/>
                <a:gd name="connsiteX35" fmla="*/ 322858 w 2010368"/>
                <a:gd name="connsiteY35" fmla="*/ 41050 h 868113"/>
                <a:gd name="connsiteX36" fmla="*/ 284021 w 2010368"/>
                <a:gd name="connsiteY36" fmla="*/ 43334 h 868113"/>
                <a:gd name="connsiteX37" fmla="*/ 144666 w 2010368"/>
                <a:gd name="connsiteY37" fmla="*/ 116439 h 868113"/>
                <a:gd name="connsiteX38" fmla="*/ 135528 w 2010368"/>
                <a:gd name="connsiteY38" fmla="*/ 134715 h 868113"/>
                <a:gd name="connsiteX39" fmla="*/ 112683 w 2010368"/>
                <a:gd name="connsiteY39" fmla="*/ 200965 h 868113"/>
                <a:gd name="connsiteX40" fmla="*/ 44148 w 2010368"/>
                <a:gd name="connsiteY40" fmla="*/ 408856 h 868113"/>
                <a:gd name="connsiteX41" fmla="*/ 73847 w 2010368"/>
                <a:gd name="connsiteY41" fmla="*/ 481960 h 868113"/>
                <a:gd name="connsiteX42" fmla="*/ 98976 w 2010368"/>
                <a:gd name="connsiteY42" fmla="*/ 486529 h 868113"/>
                <a:gd name="connsiteX43" fmla="*/ 153804 w 2010368"/>
                <a:gd name="connsiteY43" fmla="*/ 447692 h 868113"/>
                <a:gd name="connsiteX44" fmla="*/ 190356 w 2010368"/>
                <a:gd name="connsiteY44" fmla="*/ 335752 h 868113"/>
                <a:gd name="connsiteX45" fmla="*/ 190356 w 2010368"/>
                <a:gd name="connsiteY45" fmla="*/ 449977 h 868113"/>
                <a:gd name="connsiteX46" fmla="*/ 121821 w 2010368"/>
                <a:gd name="connsiteY46" fmla="*/ 632738 h 868113"/>
                <a:gd name="connsiteX47" fmla="*/ 190356 w 2010368"/>
                <a:gd name="connsiteY47" fmla="*/ 632738 h 868113"/>
                <a:gd name="connsiteX48" fmla="*/ 190356 w 2010368"/>
                <a:gd name="connsiteY48" fmla="*/ 838344 h 868113"/>
                <a:gd name="connsiteX49" fmla="*/ 304582 w 2010368"/>
                <a:gd name="connsiteY49" fmla="*/ 838344 h 868113"/>
                <a:gd name="connsiteX50" fmla="*/ 304582 w 2010368"/>
                <a:gd name="connsiteY50" fmla="*/ 632738 h 868113"/>
                <a:gd name="connsiteX51" fmla="*/ 350272 w 2010368"/>
                <a:gd name="connsiteY51" fmla="*/ 632738 h 868113"/>
                <a:gd name="connsiteX52" fmla="*/ 350272 w 2010368"/>
                <a:gd name="connsiteY52" fmla="*/ 838344 h 868113"/>
                <a:gd name="connsiteX53" fmla="*/ 464498 w 2010368"/>
                <a:gd name="connsiteY53" fmla="*/ 838344 h 868113"/>
                <a:gd name="connsiteX54" fmla="*/ 464498 w 2010368"/>
                <a:gd name="connsiteY54" fmla="*/ 632738 h 868113"/>
                <a:gd name="connsiteX55" fmla="*/ 533033 w 2010368"/>
                <a:gd name="connsiteY55" fmla="*/ 632738 h 868113"/>
                <a:gd name="connsiteX56" fmla="*/ 464498 w 2010368"/>
                <a:gd name="connsiteY56" fmla="*/ 445408 h 868113"/>
                <a:gd name="connsiteX57" fmla="*/ 464498 w 2010368"/>
                <a:gd name="connsiteY57" fmla="*/ 333467 h 868113"/>
                <a:gd name="connsiteX58" fmla="*/ 501050 w 2010368"/>
                <a:gd name="connsiteY58" fmla="*/ 445408 h 868113"/>
                <a:gd name="connsiteX59" fmla="*/ 555878 w 2010368"/>
                <a:gd name="connsiteY59" fmla="*/ 484245 h 868113"/>
                <a:gd name="connsiteX60" fmla="*/ 555878 w 2010368"/>
                <a:gd name="connsiteY60" fmla="*/ 484245 h 868113"/>
                <a:gd name="connsiteX61" fmla="*/ 555878 w 2010368"/>
                <a:gd name="connsiteY61" fmla="*/ 484245 h 868113"/>
                <a:gd name="connsiteX62" fmla="*/ 555878 w 2010368"/>
                <a:gd name="connsiteY62" fmla="*/ 484245 h 868113"/>
                <a:gd name="connsiteX63" fmla="*/ 555878 w 2010368"/>
                <a:gd name="connsiteY63" fmla="*/ 484245 h 868113"/>
                <a:gd name="connsiteX64" fmla="*/ 610706 w 2010368"/>
                <a:gd name="connsiteY64" fmla="*/ 445408 h 868113"/>
                <a:gd name="connsiteX65" fmla="*/ 647258 w 2010368"/>
                <a:gd name="connsiteY65" fmla="*/ 333467 h 868113"/>
                <a:gd name="connsiteX66" fmla="*/ 647258 w 2010368"/>
                <a:gd name="connsiteY66" fmla="*/ 840628 h 868113"/>
                <a:gd name="connsiteX67" fmla="*/ 761484 w 2010368"/>
                <a:gd name="connsiteY67" fmla="*/ 840628 h 868113"/>
                <a:gd name="connsiteX68" fmla="*/ 761484 w 2010368"/>
                <a:gd name="connsiteY68" fmla="*/ 497952 h 868113"/>
                <a:gd name="connsiteX69" fmla="*/ 807174 w 2010368"/>
                <a:gd name="connsiteY69" fmla="*/ 497952 h 868113"/>
                <a:gd name="connsiteX70" fmla="*/ 807174 w 2010368"/>
                <a:gd name="connsiteY70" fmla="*/ 840628 h 868113"/>
                <a:gd name="connsiteX71" fmla="*/ 921400 w 2010368"/>
                <a:gd name="connsiteY71" fmla="*/ 840628 h 868113"/>
                <a:gd name="connsiteX72" fmla="*/ 921400 w 2010368"/>
                <a:gd name="connsiteY72" fmla="*/ 335752 h 868113"/>
                <a:gd name="connsiteX73" fmla="*/ 957952 w 2010368"/>
                <a:gd name="connsiteY73" fmla="*/ 447692 h 868113"/>
                <a:gd name="connsiteX74" fmla="*/ 1012780 w 2010368"/>
                <a:gd name="connsiteY74" fmla="*/ 486529 h 868113"/>
                <a:gd name="connsiteX75" fmla="*/ 1012780 w 2010368"/>
                <a:gd name="connsiteY75" fmla="*/ 486529 h 868113"/>
                <a:gd name="connsiteX76" fmla="*/ 1012780 w 2010368"/>
                <a:gd name="connsiteY76" fmla="*/ 486529 h 868113"/>
                <a:gd name="connsiteX77" fmla="*/ 1067608 w 2010368"/>
                <a:gd name="connsiteY77" fmla="*/ 447692 h 868113"/>
                <a:gd name="connsiteX78" fmla="*/ 1104160 w 2010368"/>
                <a:gd name="connsiteY78" fmla="*/ 335752 h 868113"/>
                <a:gd name="connsiteX79" fmla="*/ 1104160 w 2010368"/>
                <a:gd name="connsiteY79" fmla="*/ 447692 h 868113"/>
                <a:gd name="connsiteX80" fmla="*/ 1035625 w 2010368"/>
                <a:gd name="connsiteY80" fmla="*/ 635022 h 868113"/>
                <a:gd name="connsiteX81" fmla="*/ 1104160 w 2010368"/>
                <a:gd name="connsiteY81" fmla="*/ 635022 h 868113"/>
                <a:gd name="connsiteX82" fmla="*/ 1104160 w 2010368"/>
                <a:gd name="connsiteY82" fmla="*/ 840628 h 868113"/>
                <a:gd name="connsiteX83" fmla="*/ 1218386 w 2010368"/>
                <a:gd name="connsiteY83" fmla="*/ 840628 h 868113"/>
                <a:gd name="connsiteX84" fmla="*/ 1218386 w 2010368"/>
                <a:gd name="connsiteY84" fmla="*/ 635022 h 868113"/>
                <a:gd name="connsiteX85" fmla="*/ 1264076 w 2010368"/>
                <a:gd name="connsiteY85" fmla="*/ 635022 h 868113"/>
                <a:gd name="connsiteX86" fmla="*/ 1264076 w 2010368"/>
                <a:gd name="connsiteY86" fmla="*/ 840628 h 868113"/>
                <a:gd name="connsiteX87" fmla="*/ 1378301 w 2010368"/>
                <a:gd name="connsiteY87" fmla="*/ 840628 h 868113"/>
                <a:gd name="connsiteX88" fmla="*/ 1378301 w 2010368"/>
                <a:gd name="connsiteY88" fmla="*/ 635022 h 868113"/>
                <a:gd name="connsiteX89" fmla="*/ 1446837 w 2010368"/>
                <a:gd name="connsiteY89" fmla="*/ 635022 h 868113"/>
                <a:gd name="connsiteX90" fmla="*/ 1378301 w 2010368"/>
                <a:gd name="connsiteY90" fmla="*/ 452261 h 868113"/>
                <a:gd name="connsiteX91" fmla="*/ 1378301 w 2010368"/>
                <a:gd name="connsiteY91" fmla="*/ 338036 h 868113"/>
                <a:gd name="connsiteX92" fmla="*/ 1414854 w 2010368"/>
                <a:gd name="connsiteY92" fmla="*/ 449977 h 868113"/>
                <a:gd name="connsiteX93" fmla="*/ 1469682 w 2010368"/>
                <a:gd name="connsiteY93" fmla="*/ 488814 h 868113"/>
                <a:gd name="connsiteX94" fmla="*/ 1469682 w 2010368"/>
                <a:gd name="connsiteY94" fmla="*/ 488814 h 868113"/>
                <a:gd name="connsiteX95" fmla="*/ 1469682 w 2010368"/>
                <a:gd name="connsiteY95" fmla="*/ 488814 h 868113"/>
                <a:gd name="connsiteX96" fmla="*/ 1469682 w 2010368"/>
                <a:gd name="connsiteY96" fmla="*/ 488814 h 868113"/>
                <a:gd name="connsiteX97" fmla="*/ 1469682 w 2010368"/>
                <a:gd name="connsiteY97" fmla="*/ 488814 h 868113"/>
                <a:gd name="connsiteX98" fmla="*/ 1524510 w 2010368"/>
                <a:gd name="connsiteY98" fmla="*/ 449977 h 868113"/>
                <a:gd name="connsiteX99" fmla="*/ 1561062 w 2010368"/>
                <a:gd name="connsiteY99" fmla="*/ 338036 h 868113"/>
                <a:gd name="connsiteX100" fmla="*/ 1561062 w 2010368"/>
                <a:gd name="connsiteY100" fmla="*/ 840628 h 868113"/>
                <a:gd name="connsiteX101" fmla="*/ 1675288 w 2010368"/>
                <a:gd name="connsiteY101" fmla="*/ 840628 h 868113"/>
                <a:gd name="connsiteX102" fmla="*/ 1675288 w 2010368"/>
                <a:gd name="connsiteY102" fmla="*/ 497952 h 868113"/>
                <a:gd name="connsiteX103" fmla="*/ 1720978 w 2010368"/>
                <a:gd name="connsiteY103" fmla="*/ 497952 h 868113"/>
                <a:gd name="connsiteX104" fmla="*/ 1720978 w 2010368"/>
                <a:gd name="connsiteY104" fmla="*/ 840628 h 868113"/>
                <a:gd name="connsiteX105" fmla="*/ 1835203 w 2010368"/>
                <a:gd name="connsiteY105" fmla="*/ 840628 h 868113"/>
                <a:gd name="connsiteX106" fmla="*/ 1835203 w 2010368"/>
                <a:gd name="connsiteY106" fmla="*/ 335752 h 868113"/>
                <a:gd name="connsiteX107" fmla="*/ 1871756 w 2010368"/>
                <a:gd name="connsiteY107" fmla="*/ 447692 h 868113"/>
                <a:gd name="connsiteX108" fmla="*/ 1926584 w 2010368"/>
                <a:gd name="connsiteY108" fmla="*/ 486529 h 868113"/>
                <a:gd name="connsiteX109" fmla="*/ 1951713 w 2010368"/>
                <a:gd name="connsiteY109" fmla="*/ 481960 h 868113"/>
                <a:gd name="connsiteX110" fmla="*/ 1976843 w 2010368"/>
                <a:gd name="connsiteY110" fmla="*/ 408856 h 86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010368" h="868113">
                  <a:moveTo>
                    <a:pt x="1976843" y="408856"/>
                  </a:moveTo>
                  <a:lnTo>
                    <a:pt x="1908308" y="200965"/>
                  </a:lnTo>
                  <a:lnTo>
                    <a:pt x="1885463" y="134715"/>
                  </a:lnTo>
                  <a:cubicBezTo>
                    <a:pt x="1883178" y="127861"/>
                    <a:pt x="1880893" y="123292"/>
                    <a:pt x="1876324" y="116439"/>
                  </a:cubicBezTo>
                  <a:cubicBezTo>
                    <a:pt x="1839772" y="77602"/>
                    <a:pt x="1791798" y="52472"/>
                    <a:pt x="1736969" y="43334"/>
                  </a:cubicBezTo>
                  <a:cubicBezTo>
                    <a:pt x="1720978" y="41050"/>
                    <a:pt x="1707271" y="41050"/>
                    <a:pt x="1693564" y="41050"/>
                  </a:cubicBezTo>
                  <a:cubicBezTo>
                    <a:pt x="1679857" y="41050"/>
                    <a:pt x="1666150" y="41050"/>
                    <a:pt x="1654727" y="43334"/>
                  </a:cubicBezTo>
                  <a:cubicBezTo>
                    <a:pt x="1599899" y="52472"/>
                    <a:pt x="1551924" y="77602"/>
                    <a:pt x="1515372" y="116439"/>
                  </a:cubicBezTo>
                  <a:cubicBezTo>
                    <a:pt x="1510803" y="121008"/>
                    <a:pt x="1506234" y="127861"/>
                    <a:pt x="1506234" y="134715"/>
                  </a:cubicBezTo>
                  <a:lnTo>
                    <a:pt x="1483389" y="200965"/>
                  </a:lnTo>
                  <a:lnTo>
                    <a:pt x="1467397" y="248940"/>
                  </a:lnTo>
                  <a:lnTo>
                    <a:pt x="1449121" y="200965"/>
                  </a:lnTo>
                  <a:lnTo>
                    <a:pt x="1426276" y="134715"/>
                  </a:lnTo>
                  <a:cubicBezTo>
                    <a:pt x="1423992" y="127861"/>
                    <a:pt x="1421707" y="123292"/>
                    <a:pt x="1417138" y="116439"/>
                  </a:cubicBezTo>
                  <a:cubicBezTo>
                    <a:pt x="1380586" y="77602"/>
                    <a:pt x="1332611" y="52472"/>
                    <a:pt x="1277783" y="43334"/>
                  </a:cubicBezTo>
                  <a:cubicBezTo>
                    <a:pt x="1264076" y="41050"/>
                    <a:pt x="1250369" y="41050"/>
                    <a:pt x="1236662" y="41050"/>
                  </a:cubicBezTo>
                  <a:cubicBezTo>
                    <a:pt x="1222955" y="41050"/>
                    <a:pt x="1209248" y="41050"/>
                    <a:pt x="1197825" y="43334"/>
                  </a:cubicBezTo>
                  <a:cubicBezTo>
                    <a:pt x="1142997" y="52472"/>
                    <a:pt x="1095022" y="77602"/>
                    <a:pt x="1058470" y="116439"/>
                  </a:cubicBezTo>
                  <a:cubicBezTo>
                    <a:pt x="1053901" y="121008"/>
                    <a:pt x="1049332" y="127861"/>
                    <a:pt x="1049332" y="134715"/>
                  </a:cubicBezTo>
                  <a:lnTo>
                    <a:pt x="1026487" y="200965"/>
                  </a:lnTo>
                  <a:lnTo>
                    <a:pt x="1010495" y="248940"/>
                  </a:lnTo>
                  <a:lnTo>
                    <a:pt x="992219" y="200965"/>
                  </a:lnTo>
                  <a:lnTo>
                    <a:pt x="969374" y="134715"/>
                  </a:lnTo>
                  <a:cubicBezTo>
                    <a:pt x="967090" y="127861"/>
                    <a:pt x="964805" y="123292"/>
                    <a:pt x="960236" y="116439"/>
                  </a:cubicBezTo>
                  <a:cubicBezTo>
                    <a:pt x="923684" y="77602"/>
                    <a:pt x="875709" y="52472"/>
                    <a:pt x="820881" y="43334"/>
                  </a:cubicBezTo>
                  <a:cubicBezTo>
                    <a:pt x="807174" y="41050"/>
                    <a:pt x="793467" y="41050"/>
                    <a:pt x="779760" y="41050"/>
                  </a:cubicBezTo>
                  <a:cubicBezTo>
                    <a:pt x="766053" y="41050"/>
                    <a:pt x="752346" y="41050"/>
                    <a:pt x="740923" y="43334"/>
                  </a:cubicBezTo>
                  <a:cubicBezTo>
                    <a:pt x="686095" y="52472"/>
                    <a:pt x="638120" y="77602"/>
                    <a:pt x="601568" y="116439"/>
                  </a:cubicBezTo>
                  <a:cubicBezTo>
                    <a:pt x="596999" y="121008"/>
                    <a:pt x="592430" y="127861"/>
                    <a:pt x="592430" y="134715"/>
                  </a:cubicBezTo>
                  <a:lnTo>
                    <a:pt x="569585" y="200965"/>
                  </a:lnTo>
                  <a:lnTo>
                    <a:pt x="553594" y="248940"/>
                  </a:lnTo>
                  <a:lnTo>
                    <a:pt x="535317" y="200965"/>
                  </a:lnTo>
                  <a:lnTo>
                    <a:pt x="512472" y="134715"/>
                  </a:lnTo>
                  <a:cubicBezTo>
                    <a:pt x="510188" y="127861"/>
                    <a:pt x="507903" y="123292"/>
                    <a:pt x="503334" y="116439"/>
                  </a:cubicBezTo>
                  <a:cubicBezTo>
                    <a:pt x="466782" y="77602"/>
                    <a:pt x="418807" y="52472"/>
                    <a:pt x="363979" y="43334"/>
                  </a:cubicBezTo>
                  <a:cubicBezTo>
                    <a:pt x="347988" y="41050"/>
                    <a:pt x="336565" y="41050"/>
                    <a:pt x="322858" y="41050"/>
                  </a:cubicBezTo>
                  <a:cubicBezTo>
                    <a:pt x="309151" y="41050"/>
                    <a:pt x="295444" y="41050"/>
                    <a:pt x="284021" y="43334"/>
                  </a:cubicBezTo>
                  <a:cubicBezTo>
                    <a:pt x="229193" y="52472"/>
                    <a:pt x="181218" y="77602"/>
                    <a:pt x="144666" y="116439"/>
                  </a:cubicBezTo>
                  <a:cubicBezTo>
                    <a:pt x="140097" y="121008"/>
                    <a:pt x="135528" y="127861"/>
                    <a:pt x="135528" y="134715"/>
                  </a:cubicBezTo>
                  <a:lnTo>
                    <a:pt x="112683" y="200965"/>
                  </a:lnTo>
                  <a:lnTo>
                    <a:pt x="44148" y="408856"/>
                  </a:lnTo>
                  <a:cubicBezTo>
                    <a:pt x="35010" y="436270"/>
                    <a:pt x="46432" y="468253"/>
                    <a:pt x="73847" y="481960"/>
                  </a:cubicBezTo>
                  <a:cubicBezTo>
                    <a:pt x="82985" y="486529"/>
                    <a:pt x="89838" y="486529"/>
                    <a:pt x="98976" y="486529"/>
                  </a:cubicBezTo>
                  <a:cubicBezTo>
                    <a:pt x="121821" y="486529"/>
                    <a:pt x="144666" y="470538"/>
                    <a:pt x="153804" y="447692"/>
                  </a:cubicBezTo>
                  <a:lnTo>
                    <a:pt x="190356" y="335752"/>
                  </a:lnTo>
                  <a:lnTo>
                    <a:pt x="190356" y="449977"/>
                  </a:lnTo>
                  <a:lnTo>
                    <a:pt x="121821" y="632738"/>
                  </a:lnTo>
                  <a:lnTo>
                    <a:pt x="190356" y="632738"/>
                  </a:lnTo>
                  <a:lnTo>
                    <a:pt x="190356" y="838344"/>
                  </a:lnTo>
                  <a:lnTo>
                    <a:pt x="304582" y="838344"/>
                  </a:lnTo>
                  <a:lnTo>
                    <a:pt x="304582" y="632738"/>
                  </a:lnTo>
                  <a:lnTo>
                    <a:pt x="350272" y="632738"/>
                  </a:lnTo>
                  <a:lnTo>
                    <a:pt x="350272" y="838344"/>
                  </a:lnTo>
                  <a:lnTo>
                    <a:pt x="464498" y="838344"/>
                  </a:lnTo>
                  <a:lnTo>
                    <a:pt x="464498" y="632738"/>
                  </a:lnTo>
                  <a:lnTo>
                    <a:pt x="533033" y="632738"/>
                  </a:lnTo>
                  <a:lnTo>
                    <a:pt x="464498" y="445408"/>
                  </a:lnTo>
                  <a:lnTo>
                    <a:pt x="464498" y="333467"/>
                  </a:lnTo>
                  <a:lnTo>
                    <a:pt x="501050" y="445408"/>
                  </a:lnTo>
                  <a:cubicBezTo>
                    <a:pt x="507903" y="468253"/>
                    <a:pt x="530748" y="484245"/>
                    <a:pt x="555878" y="484245"/>
                  </a:cubicBezTo>
                  <a:cubicBezTo>
                    <a:pt x="555878" y="484245"/>
                    <a:pt x="555878" y="484245"/>
                    <a:pt x="555878" y="484245"/>
                  </a:cubicBezTo>
                  <a:cubicBezTo>
                    <a:pt x="555878" y="484245"/>
                    <a:pt x="555878" y="484245"/>
                    <a:pt x="555878" y="484245"/>
                  </a:cubicBezTo>
                  <a:lnTo>
                    <a:pt x="555878" y="484245"/>
                  </a:lnTo>
                  <a:lnTo>
                    <a:pt x="555878" y="484245"/>
                  </a:lnTo>
                  <a:cubicBezTo>
                    <a:pt x="578723" y="484245"/>
                    <a:pt x="601568" y="468253"/>
                    <a:pt x="610706" y="445408"/>
                  </a:cubicBezTo>
                  <a:lnTo>
                    <a:pt x="647258" y="333467"/>
                  </a:lnTo>
                  <a:lnTo>
                    <a:pt x="647258" y="840628"/>
                  </a:lnTo>
                  <a:lnTo>
                    <a:pt x="761484" y="840628"/>
                  </a:lnTo>
                  <a:lnTo>
                    <a:pt x="761484" y="497952"/>
                  </a:lnTo>
                  <a:lnTo>
                    <a:pt x="807174" y="497952"/>
                  </a:lnTo>
                  <a:lnTo>
                    <a:pt x="807174" y="840628"/>
                  </a:lnTo>
                  <a:lnTo>
                    <a:pt x="921400" y="840628"/>
                  </a:lnTo>
                  <a:lnTo>
                    <a:pt x="921400" y="335752"/>
                  </a:lnTo>
                  <a:lnTo>
                    <a:pt x="957952" y="447692"/>
                  </a:lnTo>
                  <a:cubicBezTo>
                    <a:pt x="967090" y="472822"/>
                    <a:pt x="987650" y="486529"/>
                    <a:pt x="1012780" y="486529"/>
                  </a:cubicBezTo>
                  <a:lnTo>
                    <a:pt x="1012780" y="486529"/>
                  </a:lnTo>
                  <a:cubicBezTo>
                    <a:pt x="1012780" y="486529"/>
                    <a:pt x="1012780" y="486529"/>
                    <a:pt x="1012780" y="486529"/>
                  </a:cubicBezTo>
                  <a:cubicBezTo>
                    <a:pt x="1035625" y="486529"/>
                    <a:pt x="1058470" y="470538"/>
                    <a:pt x="1067608" y="447692"/>
                  </a:cubicBezTo>
                  <a:lnTo>
                    <a:pt x="1104160" y="335752"/>
                  </a:lnTo>
                  <a:lnTo>
                    <a:pt x="1104160" y="447692"/>
                  </a:lnTo>
                  <a:lnTo>
                    <a:pt x="1035625" y="635022"/>
                  </a:lnTo>
                  <a:lnTo>
                    <a:pt x="1104160" y="635022"/>
                  </a:lnTo>
                  <a:lnTo>
                    <a:pt x="1104160" y="840628"/>
                  </a:lnTo>
                  <a:lnTo>
                    <a:pt x="1218386" y="840628"/>
                  </a:lnTo>
                  <a:lnTo>
                    <a:pt x="1218386" y="635022"/>
                  </a:lnTo>
                  <a:lnTo>
                    <a:pt x="1264076" y="635022"/>
                  </a:lnTo>
                  <a:lnTo>
                    <a:pt x="1264076" y="840628"/>
                  </a:lnTo>
                  <a:lnTo>
                    <a:pt x="1378301" y="840628"/>
                  </a:lnTo>
                  <a:lnTo>
                    <a:pt x="1378301" y="635022"/>
                  </a:lnTo>
                  <a:lnTo>
                    <a:pt x="1446837" y="635022"/>
                  </a:lnTo>
                  <a:lnTo>
                    <a:pt x="1378301" y="452261"/>
                  </a:lnTo>
                  <a:lnTo>
                    <a:pt x="1378301" y="338036"/>
                  </a:lnTo>
                  <a:lnTo>
                    <a:pt x="1414854" y="449977"/>
                  </a:lnTo>
                  <a:cubicBezTo>
                    <a:pt x="1421707" y="472822"/>
                    <a:pt x="1444552" y="488814"/>
                    <a:pt x="1469682" y="488814"/>
                  </a:cubicBezTo>
                  <a:cubicBezTo>
                    <a:pt x="1469682" y="488814"/>
                    <a:pt x="1469682" y="488814"/>
                    <a:pt x="1469682" y="488814"/>
                  </a:cubicBezTo>
                  <a:cubicBezTo>
                    <a:pt x="1469682" y="488814"/>
                    <a:pt x="1469682" y="488814"/>
                    <a:pt x="1469682" y="488814"/>
                  </a:cubicBezTo>
                  <a:cubicBezTo>
                    <a:pt x="1469682" y="488814"/>
                    <a:pt x="1469682" y="488814"/>
                    <a:pt x="1469682" y="488814"/>
                  </a:cubicBezTo>
                  <a:cubicBezTo>
                    <a:pt x="1469682" y="488814"/>
                    <a:pt x="1469682" y="488814"/>
                    <a:pt x="1469682" y="488814"/>
                  </a:cubicBezTo>
                  <a:cubicBezTo>
                    <a:pt x="1492527" y="488814"/>
                    <a:pt x="1515372" y="472822"/>
                    <a:pt x="1524510" y="449977"/>
                  </a:cubicBezTo>
                  <a:lnTo>
                    <a:pt x="1561062" y="338036"/>
                  </a:lnTo>
                  <a:lnTo>
                    <a:pt x="1561062" y="840628"/>
                  </a:lnTo>
                  <a:lnTo>
                    <a:pt x="1675288" y="840628"/>
                  </a:lnTo>
                  <a:lnTo>
                    <a:pt x="1675288" y="497952"/>
                  </a:lnTo>
                  <a:lnTo>
                    <a:pt x="1720978" y="497952"/>
                  </a:lnTo>
                  <a:lnTo>
                    <a:pt x="1720978" y="840628"/>
                  </a:lnTo>
                  <a:lnTo>
                    <a:pt x="1835203" y="840628"/>
                  </a:lnTo>
                  <a:lnTo>
                    <a:pt x="1835203" y="335752"/>
                  </a:lnTo>
                  <a:lnTo>
                    <a:pt x="1871756" y="447692"/>
                  </a:lnTo>
                  <a:cubicBezTo>
                    <a:pt x="1878609" y="470538"/>
                    <a:pt x="1901454" y="486529"/>
                    <a:pt x="1926584" y="486529"/>
                  </a:cubicBezTo>
                  <a:cubicBezTo>
                    <a:pt x="1935722" y="486529"/>
                    <a:pt x="1942575" y="484245"/>
                    <a:pt x="1951713" y="481960"/>
                  </a:cubicBezTo>
                  <a:cubicBezTo>
                    <a:pt x="1974558" y="468253"/>
                    <a:pt x="1985981" y="436270"/>
                    <a:pt x="1976843" y="40885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ACB77765-1130-494E-A9E3-2C1812FE8505}"/>
                </a:ext>
              </a:extLst>
            </p:cNvPr>
            <p:cNvSpPr/>
            <p:nvPr/>
          </p:nvSpPr>
          <p:spPr>
            <a:xfrm>
              <a:off x="1404183"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EF1B6017-728F-44A6-8724-80CB3C146BE5}"/>
                </a:ext>
              </a:extLst>
            </p:cNvPr>
            <p:cNvSpPr/>
            <p:nvPr/>
          </p:nvSpPr>
          <p:spPr>
            <a:xfrm>
              <a:off x="2317987"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B32DA823-3FC1-4C7B-9FD6-5A2BA943568F}"/>
                </a:ext>
              </a:extLst>
            </p:cNvPr>
            <p:cNvSpPr/>
            <p:nvPr/>
          </p:nvSpPr>
          <p:spPr>
            <a:xfrm>
              <a:off x="1861085"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grpSp>
      <p:grpSp>
        <p:nvGrpSpPr>
          <p:cNvPr id="18" name="Group 17">
            <a:extLst>
              <a:ext uri="{FF2B5EF4-FFF2-40B4-BE49-F238E27FC236}">
                <a16:creationId xmlns:a16="http://schemas.microsoft.com/office/drawing/2014/main" id="{9AFA811A-E17B-4CAF-AC01-EFBBC10162DB}"/>
              </a:ext>
            </a:extLst>
          </p:cNvPr>
          <p:cNvGrpSpPr/>
          <p:nvPr/>
        </p:nvGrpSpPr>
        <p:grpSpPr>
          <a:xfrm>
            <a:off x="5923969" y="2172750"/>
            <a:ext cx="977990" cy="1508124"/>
            <a:chOff x="5923969" y="2172750"/>
            <a:chExt cx="977990" cy="1508124"/>
          </a:xfrm>
        </p:grpSpPr>
        <p:sp>
          <p:nvSpPr>
            <p:cNvPr id="13" name="Freeform: Shape 12">
              <a:extLst>
                <a:ext uri="{FF2B5EF4-FFF2-40B4-BE49-F238E27FC236}">
                  <a16:creationId xmlns:a16="http://schemas.microsoft.com/office/drawing/2014/main" id="{32493380-5EA5-4580-87D7-3BCB1DF0A891}"/>
                </a:ext>
              </a:extLst>
            </p:cNvPr>
            <p:cNvSpPr/>
            <p:nvPr/>
          </p:nvSpPr>
          <p:spPr>
            <a:xfrm>
              <a:off x="6019420" y="3012718"/>
              <a:ext cx="782697" cy="668156"/>
            </a:xfrm>
            <a:custGeom>
              <a:avLst/>
              <a:gdLst>
                <a:gd name="connsiteX0" fmla="*/ 777924 w 782696"/>
                <a:gd name="connsiteY0" fmla="*/ 14318 h 668155"/>
                <a:gd name="connsiteX1" fmla="*/ 14318 w 782696"/>
                <a:gd name="connsiteY1" fmla="*/ 14318 h 668155"/>
                <a:gd name="connsiteX2" fmla="*/ 224309 w 782696"/>
                <a:gd name="connsiteY2" fmla="*/ 320906 h 668155"/>
                <a:gd name="connsiteX3" fmla="*/ 224309 w 782696"/>
                <a:gd name="connsiteY3" fmla="*/ 663383 h 668155"/>
                <a:gd name="connsiteX4" fmla="*/ 567932 w 782696"/>
                <a:gd name="connsiteY4" fmla="*/ 663383 h 668155"/>
                <a:gd name="connsiteX5" fmla="*/ 567932 w 782696"/>
                <a:gd name="connsiteY5" fmla="*/ 320906 h 668155"/>
                <a:gd name="connsiteX6" fmla="*/ 777924 w 782696"/>
                <a:gd name="connsiteY6" fmla="*/ 14318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696" h="668155">
                  <a:moveTo>
                    <a:pt x="777924" y="14318"/>
                  </a:moveTo>
                  <a:lnTo>
                    <a:pt x="14318" y="14318"/>
                  </a:lnTo>
                  <a:cubicBezTo>
                    <a:pt x="14318" y="147949"/>
                    <a:pt x="99842" y="264208"/>
                    <a:pt x="224309" y="320906"/>
                  </a:cubicBezTo>
                  <a:lnTo>
                    <a:pt x="224309" y="663383"/>
                  </a:lnTo>
                  <a:lnTo>
                    <a:pt x="567932" y="663383"/>
                  </a:lnTo>
                  <a:lnTo>
                    <a:pt x="567932" y="320906"/>
                  </a:lnTo>
                  <a:cubicBezTo>
                    <a:pt x="692400" y="264208"/>
                    <a:pt x="777924" y="147949"/>
                    <a:pt x="777924" y="14318"/>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874A6549-FA52-46C6-AD2A-A8398AE03BB0}"/>
                </a:ext>
              </a:extLst>
            </p:cNvPr>
            <p:cNvSpPr/>
            <p:nvPr/>
          </p:nvSpPr>
          <p:spPr>
            <a:xfrm>
              <a:off x="5923969" y="2210931"/>
              <a:ext cx="286353" cy="668156"/>
            </a:xfrm>
            <a:custGeom>
              <a:avLst/>
              <a:gdLst>
                <a:gd name="connsiteX0" fmla="*/ 73306 w 286352"/>
                <a:gd name="connsiteY0" fmla="*/ 128859 h 668155"/>
                <a:gd name="connsiteX1" fmla="*/ 109768 w 286352"/>
                <a:gd name="connsiteY1" fmla="*/ 529752 h 668155"/>
                <a:gd name="connsiteX2" fmla="*/ 249699 w 286352"/>
                <a:gd name="connsiteY2" fmla="*/ 663383 h 668155"/>
                <a:gd name="connsiteX3" fmla="*/ 167039 w 286352"/>
                <a:gd name="connsiteY3" fmla="*/ 357941 h 668155"/>
                <a:gd name="connsiteX4" fmla="*/ 277189 w 286352"/>
                <a:gd name="connsiteY4" fmla="*/ 14318 h 668155"/>
                <a:gd name="connsiteX5" fmla="*/ 52498 w 286352"/>
                <a:gd name="connsiteY5" fmla="*/ 14318 h 668155"/>
                <a:gd name="connsiteX6" fmla="*/ 14318 w 286352"/>
                <a:gd name="connsiteY6" fmla="*/ 52498 h 668155"/>
                <a:gd name="connsiteX7" fmla="*/ 14318 w 286352"/>
                <a:gd name="connsiteY7" fmla="*/ 90678 h 668155"/>
                <a:gd name="connsiteX8" fmla="*/ 52498 w 286352"/>
                <a:gd name="connsiteY8" fmla="*/ 128859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352" h="668155">
                  <a:moveTo>
                    <a:pt x="73306" y="128859"/>
                  </a:moveTo>
                  <a:lnTo>
                    <a:pt x="109768" y="529752"/>
                  </a:lnTo>
                  <a:cubicBezTo>
                    <a:pt x="116832" y="584541"/>
                    <a:pt x="145849" y="657274"/>
                    <a:pt x="249699" y="663383"/>
                  </a:cubicBezTo>
                  <a:cubicBezTo>
                    <a:pt x="194008" y="571352"/>
                    <a:pt x="165361" y="465497"/>
                    <a:pt x="167039" y="357941"/>
                  </a:cubicBezTo>
                  <a:cubicBezTo>
                    <a:pt x="167039" y="221255"/>
                    <a:pt x="209801" y="98314"/>
                    <a:pt x="277189" y="14318"/>
                  </a:cubicBezTo>
                  <a:lnTo>
                    <a:pt x="52498" y="14318"/>
                  </a:lnTo>
                  <a:cubicBezTo>
                    <a:pt x="31411" y="14318"/>
                    <a:pt x="14318" y="31411"/>
                    <a:pt x="14318" y="52498"/>
                  </a:cubicBezTo>
                  <a:lnTo>
                    <a:pt x="14318" y="90678"/>
                  </a:lnTo>
                  <a:cubicBezTo>
                    <a:pt x="14318" y="111765"/>
                    <a:pt x="31411" y="128859"/>
                    <a:pt x="52498" y="128859"/>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080FB8F-8F40-43D5-BDA2-82C728923768}"/>
                </a:ext>
              </a:extLst>
            </p:cNvPr>
            <p:cNvSpPr/>
            <p:nvPr/>
          </p:nvSpPr>
          <p:spPr>
            <a:xfrm>
              <a:off x="6615606" y="2210931"/>
              <a:ext cx="286353" cy="668156"/>
            </a:xfrm>
            <a:custGeom>
              <a:avLst/>
              <a:gdLst>
                <a:gd name="connsiteX0" fmla="*/ 239009 w 286352"/>
                <a:gd name="connsiteY0" fmla="*/ 14318 h 668155"/>
                <a:gd name="connsiteX1" fmla="*/ 14318 w 286352"/>
                <a:gd name="connsiteY1" fmla="*/ 14318 h 668155"/>
                <a:gd name="connsiteX2" fmla="*/ 124468 w 286352"/>
                <a:gd name="connsiteY2" fmla="*/ 357941 h 668155"/>
                <a:gd name="connsiteX3" fmla="*/ 41807 w 286352"/>
                <a:gd name="connsiteY3" fmla="*/ 663383 h 668155"/>
                <a:gd name="connsiteX4" fmla="*/ 181738 w 286352"/>
                <a:gd name="connsiteY4" fmla="*/ 529752 h 668155"/>
                <a:gd name="connsiteX5" fmla="*/ 218201 w 286352"/>
                <a:gd name="connsiteY5" fmla="*/ 128859 h 668155"/>
                <a:gd name="connsiteX6" fmla="*/ 239009 w 286352"/>
                <a:gd name="connsiteY6" fmla="*/ 128859 h 668155"/>
                <a:gd name="connsiteX7" fmla="*/ 277189 w 286352"/>
                <a:gd name="connsiteY7" fmla="*/ 90678 h 668155"/>
                <a:gd name="connsiteX8" fmla="*/ 277189 w 286352"/>
                <a:gd name="connsiteY8" fmla="*/ 52498 h 668155"/>
                <a:gd name="connsiteX9" fmla="*/ 239009 w 286352"/>
                <a:gd name="connsiteY9" fmla="*/ 14318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352" h="668155">
                  <a:moveTo>
                    <a:pt x="239009" y="14318"/>
                  </a:moveTo>
                  <a:lnTo>
                    <a:pt x="14318" y="14318"/>
                  </a:lnTo>
                  <a:cubicBezTo>
                    <a:pt x="81706" y="98314"/>
                    <a:pt x="124468" y="221255"/>
                    <a:pt x="124468" y="357941"/>
                  </a:cubicBezTo>
                  <a:cubicBezTo>
                    <a:pt x="126146" y="465497"/>
                    <a:pt x="97499" y="571352"/>
                    <a:pt x="41807" y="663383"/>
                  </a:cubicBezTo>
                  <a:cubicBezTo>
                    <a:pt x="145658" y="657847"/>
                    <a:pt x="175439" y="585114"/>
                    <a:pt x="181738" y="529752"/>
                  </a:cubicBezTo>
                  <a:lnTo>
                    <a:pt x="218201" y="128859"/>
                  </a:lnTo>
                  <a:lnTo>
                    <a:pt x="239009" y="128859"/>
                  </a:lnTo>
                  <a:cubicBezTo>
                    <a:pt x="260096" y="128859"/>
                    <a:pt x="277189" y="111765"/>
                    <a:pt x="277189" y="90678"/>
                  </a:cubicBezTo>
                  <a:lnTo>
                    <a:pt x="277189" y="52498"/>
                  </a:lnTo>
                  <a:cubicBezTo>
                    <a:pt x="277189" y="31411"/>
                    <a:pt x="260096" y="14318"/>
                    <a:pt x="239009" y="14318"/>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4874AB46-2DA0-4C1A-BE86-A4DF3A72CC25}"/>
                </a:ext>
              </a:extLst>
            </p:cNvPr>
            <p:cNvSpPr/>
            <p:nvPr/>
          </p:nvSpPr>
          <p:spPr>
            <a:xfrm>
              <a:off x="5962150" y="2172750"/>
              <a:ext cx="897238" cy="782697"/>
            </a:xfrm>
            <a:custGeom>
              <a:avLst/>
              <a:gdLst>
                <a:gd name="connsiteX0" fmla="*/ 854285 w 897237"/>
                <a:gd name="connsiteY0" fmla="*/ 701564 h 782696"/>
                <a:gd name="connsiteX1" fmla="*/ 601722 w 897237"/>
                <a:gd name="connsiteY1" fmla="*/ 701564 h 782696"/>
                <a:gd name="connsiteX2" fmla="*/ 701564 w 897237"/>
                <a:gd name="connsiteY2" fmla="*/ 396121 h 782696"/>
                <a:gd name="connsiteX3" fmla="*/ 453391 w 897237"/>
                <a:gd name="connsiteY3" fmla="*/ 14318 h 782696"/>
                <a:gd name="connsiteX4" fmla="*/ 205219 w 897237"/>
                <a:gd name="connsiteY4" fmla="*/ 396121 h 782696"/>
                <a:gd name="connsiteX5" fmla="*/ 305061 w 897237"/>
                <a:gd name="connsiteY5" fmla="*/ 701564 h 782696"/>
                <a:gd name="connsiteX6" fmla="*/ 52498 w 897237"/>
                <a:gd name="connsiteY6" fmla="*/ 701564 h 782696"/>
                <a:gd name="connsiteX7" fmla="*/ 14318 w 897237"/>
                <a:gd name="connsiteY7" fmla="*/ 739744 h 782696"/>
                <a:gd name="connsiteX8" fmla="*/ 52498 w 897237"/>
                <a:gd name="connsiteY8" fmla="*/ 777924 h 782696"/>
                <a:gd name="connsiteX9" fmla="*/ 854285 w 897237"/>
                <a:gd name="connsiteY9" fmla="*/ 777924 h 782696"/>
                <a:gd name="connsiteX10" fmla="*/ 892465 w 897237"/>
                <a:gd name="connsiteY10" fmla="*/ 739744 h 782696"/>
                <a:gd name="connsiteX11" fmla="*/ 854285 w 897237"/>
                <a:gd name="connsiteY11" fmla="*/ 701564 h 78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7237" h="782696">
                  <a:moveTo>
                    <a:pt x="854285" y="701564"/>
                  </a:moveTo>
                  <a:lnTo>
                    <a:pt x="601722" y="701564"/>
                  </a:lnTo>
                  <a:cubicBezTo>
                    <a:pt x="662238" y="631885"/>
                    <a:pt x="701564" y="521162"/>
                    <a:pt x="701564" y="396121"/>
                  </a:cubicBezTo>
                  <a:cubicBezTo>
                    <a:pt x="701564" y="186129"/>
                    <a:pt x="590268" y="14318"/>
                    <a:pt x="453391" y="14318"/>
                  </a:cubicBezTo>
                  <a:cubicBezTo>
                    <a:pt x="316515" y="14318"/>
                    <a:pt x="205219" y="186129"/>
                    <a:pt x="205219" y="396121"/>
                  </a:cubicBezTo>
                  <a:cubicBezTo>
                    <a:pt x="205219" y="521162"/>
                    <a:pt x="244545" y="631885"/>
                    <a:pt x="305061" y="701564"/>
                  </a:cubicBezTo>
                  <a:lnTo>
                    <a:pt x="52498" y="701564"/>
                  </a:lnTo>
                  <a:cubicBezTo>
                    <a:pt x="31411" y="701564"/>
                    <a:pt x="14318" y="718657"/>
                    <a:pt x="14318" y="739744"/>
                  </a:cubicBezTo>
                  <a:cubicBezTo>
                    <a:pt x="14318" y="760831"/>
                    <a:pt x="31411" y="777924"/>
                    <a:pt x="52498" y="777924"/>
                  </a:cubicBezTo>
                  <a:lnTo>
                    <a:pt x="854285" y="777924"/>
                  </a:lnTo>
                  <a:cubicBezTo>
                    <a:pt x="875372" y="777924"/>
                    <a:pt x="892465" y="760831"/>
                    <a:pt x="892465" y="739744"/>
                  </a:cubicBezTo>
                  <a:cubicBezTo>
                    <a:pt x="892465" y="718657"/>
                    <a:pt x="875372" y="701564"/>
                    <a:pt x="854285" y="701564"/>
                  </a:cubicBezTo>
                  <a:close/>
                </a:path>
              </a:pathLst>
            </a:custGeom>
            <a:solidFill>
              <a:srgbClr val="0C244C"/>
            </a:solidFill>
            <a:ln w="9525" cap="flat">
              <a:solidFill>
                <a:srgbClr val="0C244C"/>
              </a:solidFill>
              <a:prstDash val="solid"/>
              <a:miter/>
            </a:ln>
          </p:spPr>
          <p:txBody>
            <a:bodyPr rtlCol="0" anchor="ctr"/>
            <a:lstStyle/>
            <a:p>
              <a:endParaRPr lang="en-AU"/>
            </a:p>
          </p:txBody>
        </p:sp>
      </p:grpSp>
      <p:grpSp>
        <p:nvGrpSpPr>
          <p:cNvPr id="32" name="Group 31">
            <a:extLst>
              <a:ext uri="{FF2B5EF4-FFF2-40B4-BE49-F238E27FC236}">
                <a16:creationId xmlns:a16="http://schemas.microsoft.com/office/drawing/2014/main" id="{DF1EEDB4-7859-488F-A457-A606AAA4D85F}"/>
              </a:ext>
            </a:extLst>
          </p:cNvPr>
          <p:cNvGrpSpPr/>
          <p:nvPr/>
        </p:nvGrpSpPr>
        <p:grpSpPr>
          <a:xfrm>
            <a:off x="9285764" y="1984240"/>
            <a:ext cx="2006942" cy="1837554"/>
            <a:chOff x="9285764" y="1984240"/>
            <a:chExt cx="2006942" cy="1837554"/>
          </a:xfrm>
        </p:grpSpPr>
        <p:sp>
          <p:nvSpPr>
            <p:cNvPr id="20" name="Freeform: Shape 19">
              <a:extLst>
                <a:ext uri="{FF2B5EF4-FFF2-40B4-BE49-F238E27FC236}">
                  <a16:creationId xmlns:a16="http://schemas.microsoft.com/office/drawing/2014/main" id="{E01095E4-1564-40D4-A791-9A371798B48D}"/>
                </a:ext>
              </a:extLst>
            </p:cNvPr>
            <p:cNvSpPr/>
            <p:nvPr/>
          </p:nvSpPr>
          <p:spPr>
            <a:xfrm>
              <a:off x="10002643"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8697AF73-6BDD-493F-B7FC-351179D2D159}"/>
                </a:ext>
              </a:extLst>
            </p:cNvPr>
            <p:cNvSpPr/>
            <p:nvPr/>
          </p:nvSpPr>
          <p:spPr>
            <a:xfrm>
              <a:off x="9899155"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5"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BF86F88-610A-4D18-8CA2-03701DFD8F27}"/>
                </a:ext>
              </a:extLst>
            </p:cNvPr>
            <p:cNvSpPr/>
            <p:nvPr/>
          </p:nvSpPr>
          <p:spPr>
            <a:xfrm>
              <a:off x="10456347"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5873200-FD57-47FB-B176-22EF3159535F}"/>
                </a:ext>
              </a:extLst>
            </p:cNvPr>
            <p:cNvSpPr/>
            <p:nvPr/>
          </p:nvSpPr>
          <p:spPr>
            <a:xfrm>
              <a:off x="10356057"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4"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E961F5A4-EAF7-425F-922A-C67EDB27FD64}"/>
                </a:ext>
              </a:extLst>
            </p:cNvPr>
            <p:cNvSpPr/>
            <p:nvPr/>
          </p:nvSpPr>
          <p:spPr>
            <a:xfrm>
              <a:off x="10913249"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A05BDB9-C422-42A7-B026-E8321A12A2BC}"/>
                </a:ext>
              </a:extLst>
            </p:cNvPr>
            <p:cNvSpPr/>
            <p:nvPr/>
          </p:nvSpPr>
          <p:spPr>
            <a:xfrm>
              <a:off x="10812959"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4"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0972457-5ACE-4388-99B6-E95DDDC30FE1}"/>
                </a:ext>
              </a:extLst>
            </p:cNvPr>
            <p:cNvSpPr/>
            <p:nvPr/>
          </p:nvSpPr>
          <p:spPr>
            <a:xfrm>
              <a:off x="9523125" y="2217717"/>
              <a:ext cx="342676" cy="342676"/>
            </a:xfrm>
            <a:custGeom>
              <a:avLst/>
              <a:gdLst>
                <a:gd name="connsiteX0" fmla="*/ 312450 w 342676"/>
                <a:gd name="connsiteY0" fmla="*/ 176750 h 342676"/>
                <a:gd name="connsiteX1" fmla="*/ 176750 w 342676"/>
                <a:gd name="connsiteY1" fmla="*/ 312449 h 342676"/>
                <a:gd name="connsiteX2" fmla="*/ 41050 w 342676"/>
                <a:gd name="connsiteY2" fmla="*/ 176750 h 342676"/>
                <a:gd name="connsiteX3" fmla="*/ 176750 w 342676"/>
                <a:gd name="connsiteY3" fmla="*/ 41050 h 342676"/>
                <a:gd name="connsiteX4" fmla="*/ 312450 w 342676"/>
                <a:gd name="connsiteY4" fmla="*/ 17675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2450" y="176750"/>
                  </a:moveTo>
                  <a:cubicBezTo>
                    <a:pt x="312450" y="251695"/>
                    <a:pt x="251695" y="312449"/>
                    <a:pt x="176750" y="312449"/>
                  </a:cubicBezTo>
                  <a:cubicBezTo>
                    <a:pt x="101805" y="312449"/>
                    <a:pt x="41050" y="251695"/>
                    <a:pt x="41050" y="176750"/>
                  </a:cubicBezTo>
                  <a:cubicBezTo>
                    <a:pt x="41050" y="101805"/>
                    <a:pt x="101805" y="41050"/>
                    <a:pt x="176750" y="41050"/>
                  </a:cubicBezTo>
                  <a:cubicBezTo>
                    <a:pt x="251695" y="41050"/>
                    <a:pt x="312450" y="101805"/>
                    <a:pt x="312450" y="1767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A2D5C1CE-0CC1-4FEB-AEA3-E78909D156F8}"/>
                </a:ext>
              </a:extLst>
            </p:cNvPr>
            <p:cNvSpPr/>
            <p:nvPr/>
          </p:nvSpPr>
          <p:spPr>
            <a:xfrm>
              <a:off x="9285764" y="2291173"/>
              <a:ext cx="1256480" cy="1530621"/>
            </a:xfrm>
            <a:custGeom>
              <a:avLst/>
              <a:gdLst>
                <a:gd name="connsiteX0" fmla="*/ 1214374 w 1256480"/>
                <a:gd name="connsiteY0" fmla="*/ 50979 h 1530621"/>
                <a:gd name="connsiteX1" fmla="*/ 1165942 w 1256480"/>
                <a:gd name="connsiteY1" fmla="*/ 50979 h 1530621"/>
                <a:gd name="connsiteX2" fmla="*/ 870784 w 1256480"/>
                <a:gd name="connsiteY2" fmla="*/ 346137 h 1530621"/>
                <a:gd name="connsiteX3" fmla="*/ 804304 w 1256480"/>
                <a:gd name="connsiteY3" fmla="*/ 363043 h 1530621"/>
                <a:gd name="connsiteX4" fmla="*/ 714295 w 1256480"/>
                <a:gd name="connsiteY4" fmla="*/ 507195 h 1530621"/>
                <a:gd name="connsiteX5" fmla="*/ 688708 w 1256480"/>
                <a:gd name="connsiteY5" fmla="*/ 398224 h 1530621"/>
                <a:gd name="connsiteX6" fmla="*/ 668376 w 1256480"/>
                <a:gd name="connsiteY6" fmla="*/ 360758 h 1530621"/>
                <a:gd name="connsiteX7" fmla="*/ 525823 w 1256480"/>
                <a:gd name="connsiteY7" fmla="*/ 286283 h 1530621"/>
                <a:gd name="connsiteX8" fmla="*/ 414110 w 1256480"/>
                <a:gd name="connsiteY8" fmla="*/ 272805 h 1530621"/>
                <a:gd name="connsiteX9" fmla="*/ 302169 w 1256480"/>
                <a:gd name="connsiteY9" fmla="*/ 289710 h 1530621"/>
                <a:gd name="connsiteX10" fmla="*/ 159844 w 1256480"/>
                <a:gd name="connsiteY10" fmla="*/ 364185 h 1530621"/>
                <a:gd name="connsiteX11" fmla="*/ 139512 w 1256480"/>
                <a:gd name="connsiteY11" fmla="*/ 401651 h 1530621"/>
                <a:gd name="connsiteX12" fmla="*/ 41050 w 1256480"/>
                <a:gd name="connsiteY12" fmla="*/ 822001 h 1530621"/>
                <a:gd name="connsiteX13" fmla="*/ 109585 w 1256480"/>
                <a:gd name="connsiteY13" fmla="*/ 890536 h 1530621"/>
                <a:gd name="connsiteX14" fmla="*/ 174008 w 1256480"/>
                <a:gd name="connsiteY14" fmla="*/ 839820 h 1530621"/>
                <a:gd name="connsiteX15" fmla="*/ 245285 w 1256480"/>
                <a:gd name="connsiteY15" fmla="*/ 544890 h 1530621"/>
                <a:gd name="connsiteX16" fmla="*/ 245285 w 1256480"/>
                <a:gd name="connsiteY16" fmla="*/ 1493190 h 1530621"/>
                <a:gd name="connsiteX17" fmla="*/ 380299 w 1256480"/>
                <a:gd name="connsiteY17" fmla="*/ 1493190 h 1530621"/>
                <a:gd name="connsiteX18" fmla="*/ 380299 w 1256480"/>
                <a:gd name="connsiteY18" fmla="*/ 882997 h 1530621"/>
                <a:gd name="connsiteX19" fmla="*/ 448835 w 1256480"/>
                <a:gd name="connsiteY19" fmla="*/ 882997 h 1530621"/>
                <a:gd name="connsiteX20" fmla="*/ 448835 w 1256480"/>
                <a:gd name="connsiteY20" fmla="*/ 1493190 h 1530621"/>
                <a:gd name="connsiteX21" fmla="*/ 583621 w 1256480"/>
                <a:gd name="connsiteY21" fmla="*/ 1493190 h 1530621"/>
                <a:gd name="connsiteX22" fmla="*/ 583621 w 1256480"/>
                <a:gd name="connsiteY22" fmla="*/ 540549 h 1530621"/>
                <a:gd name="connsiteX23" fmla="*/ 608750 w 1256480"/>
                <a:gd name="connsiteY23" fmla="*/ 647921 h 1530621"/>
                <a:gd name="connsiteX24" fmla="*/ 622229 w 1256480"/>
                <a:gd name="connsiteY24" fmla="*/ 665055 h 1530621"/>
                <a:gd name="connsiteX25" fmla="*/ 713609 w 1256480"/>
                <a:gd name="connsiteY25" fmla="*/ 697267 h 1530621"/>
                <a:gd name="connsiteX26" fmla="*/ 768438 w 1256480"/>
                <a:gd name="connsiteY26" fmla="*/ 672365 h 1530621"/>
                <a:gd name="connsiteX27" fmla="*/ 907793 w 1256480"/>
                <a:gd name="connsiteY27" fmla="*/ 443914 h 1530621"/>
                <a:gd name="connsiteX28" fmla="*/ 917159 w 1256480"/>
                <a:gd name="connsiteY28" fmla="*/ 396625 h 1530621"/>
                <a:gd name="connsiteX29" fmla="*/ 1214145 w 1256480"/>
                <a:gd name="connsiteY29" fmla="*/ 99639 h 1530621"/>
                <a:gd name="connsiteX30" fmla="*/ 1214374 w 1256480"/>
                <a:gd name="connsiteY30" fmla="*/ 50979 h 15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6480" h="1530621">
                  <a:moveTo>
                    <a:pt x="1214374" y="50979"/>
                  </a:moveTo>
                  <a:cubicBezTo>
                    <a:pt x="1200943" y="37740"/>
                    <a:pt x="1179373" y="37740"/>
                    <a:pt x="1165942" y="50979"/>
                  </a:cubicBezTo>
                  <a:lnTo>
                    <a:pt x="870784" y="346137"/>
                  </a:lnTo>
                  <a:cubicBezTo>
                    <a:pt x="847196" y="339480"/>
                    <a:pt x="821847" y="345925"/>
                    <a:pt x="804304" y="363043"/>
                  </a:cubicBezTo>
                  <a:cubicBezTo>
                    <a:pt x="799507" y="367840"/>
                    <a:pt x="714295" y="507195"/>
                    <a:pt x="714295" y="507195"/>
                  </a:cubicBezTo>
                  <a:lnTo>
                    <a:pt x="688708" y="398224"/>
                  </a:lnTo>
                  <a:cubicBezTo>
                    <a:pt x="685320" y="384175"/>
                    <a:pt x="678311" y="371256"/>
                    <a:pt x="668376" y="360758"/>
                  </a:cubicBezTo>
                  <a:cubicBezTo>
                    <a:pt x="626270" y="326721"/>
                    <a:pt x="577811" y="301404"/>
                    <a:pt x="525823" y="286283"/>
                  </a:cubicBezTo>
                  <a:cubicBezTo>
                    <a:pt x="489069" y="278422"/>
                    <a:pt x="451679" y="273910"/>
                    <a:pt x="414110" y="272805"/>
                  </a:cubicBezTo>
                  <a:cubicBezTo>
                    <a:pt x="376208" y="273389"/>
                    <a:pt x="338555" y="279076"/>
                    <a:pt x="302169" y="289710"/>
                  </a:cubicBezTo>
                  <a:cubicBezTo>
                    <a:pt x="249710" y="303463"/>
                    <a:pt x="201050" y="328926"/>
                    <a:pt x="159844" y="364185"/>
                  </a:cubicBezTo>
                  <a:cubicBezTo>
                    <a:pt x="149820" y="374618"/>
                    <a:pt x="142796" y="387560"/>
                    <a:pt x="139512" y="401651"/>
                  </a:cubicBezTo>
                  <a:cubicBezTo>
                    <a:pt x="139512" y="401651"/>
                    <a:pt x="41050" y="815147"/>
                    <a:pt x="41050" y="822001"/>
                  </a:cubicBezTo>
                  <a:cubicBezTo>
                    <a:pt x="41050" y="859853"/>
                    <a:pt x="71734" y="890536"/>
                    <a:pt x="109585" y="890536"/>
                  </a:cubicBezTo>
                  <a:cubicBezTo>
                    <a:pt x="139919" y="889757"/>
                    <a:pt x="166129" y="869123"/>
                    <a:pt x="174008" y="839820"/>
                  </a:cubicBezTo>
                  <a:lnTo>
                    <a:pt x="245285" y="544890"/>
                  </a:lnTo>
                  <a:lnTo>
                    <a:pt x="245285" y="1493190"/>
                  </a:lnTo>
                  <a:lnTo>
                    <a:pt x="380299" y="1493190"/>
                  </a:lnTo>
                  <a:lnTo>
                    <a:pt x="380299" y="882997"/>
                  </a:lnTo>
                  <a:lnTo>
                    <a:pt x="448835" y="882997"/>
                  </a:lnTo>
                  <a:lnTo>
                    <a:pt x="448835" y="1493190"/>
                  </a:lnTo>
                  <a:lnTo>
                    <a:pt x="583621" y="1493190"/>
                  </a:lnTo>
                  <a:lnTo>
                    <a:pt x="583621" y="540549"/>
                  </a:lnTo>
                  <a:lnTo>
                    <a:pt x="608750" y="647921"/>
                  </a:lnTo>
                  <a:cubicBezTo>
                    <a:pt x="610493" y="655344"/>
                    <a:pt x="615426" y="661614"/>
                    <a:pt x="622229" y="665055"/>
                  </a:cubicBezTo>
                  <a:cubicBezTo>
                    <a:pt x="648499" y="685218"/>
                    <a:pt x="680502" y="696499"/>
                    <a:pt x="713609" y="697267"/>
                  </a:cubicBezTo>
                  <a:cubicBezTo>
                    <a:pt x="735166" y="700284"/>
                    <a:pt x="756526" y="690582"/>
                    <a:pt x="768438" y="672365"/>
                  </a:cubicBezTo>
                  <a:lnTo>
                    <a:pt x="907793" y="443914"/>
                  </a:lnTo>
                  <a:cubicBezTo>
                    <a:pt x="916700" y="429869"/>
                    <a:pt x="920042" y="413005"/>
                    <a:pt x="917159" y="396625"/>
                  </a:cubicBezTo>
                  <a:lnTo>
                    <a:pt x="1214145" y="99639"/>
                  </a:lnTo>
                  <a:cubicBezTo>
                    <a:pt x="1227597" y="86245"/>
                    <a:pt x="1227699" y="64499"/>
                    <a:pt x="1214374" y="50979"/>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1DEC850-C13B-4B96-BD41-31637D1606FA}"/>
                </a:ext>
              </a:extLst>
            </p:cNvPr>
            <p:cNvSpPr/>
            <p:nvPr/>
          </p:nvSpPr>
          <p:spPr>
            <a:xfrm>
              <a:off x="9716394" y="1984240"/>
              <a:ext cx="1370706" cy="1005184"/>
            </a:xfrm>
            <a:custGeom>
              <a:avLst/>
              <a:gdLst>
                <a:gd name="connsiteX0" fmla="*/ 1251840 w 1370705"/>
                <a:gd name="connsiteY0" fmla="*/ 41050 h 1005184"/>
                <a:gd name="connsiteX1" fmla="*/ 132430 w 1370705"/>
                <a:gd name="connsiteY1" fmla="*/ 41050 h 1005184"/>
                <a:gd name="connsiteX2" fmla="*/ 41050 w 1370705"/>
                <a:gd name="connsiteY2" fmla="*/ 132430 h 1005184"/>
                <a:gd name="connsiteX3" fmla="*/ 41050 w 1370705"/>
                <a:gd name="connsiteY3" fmla="*/ 214673 h 1005184"/>
                <a:gd name="connsiteX4" fmla="*/ 132430 w 1370705"/>
                <a:gd name="connsiteY4" fmla="*/ 269501 h 1005184"/>
                <a:gd name="connsiteX5" fmla="*/ 132430 w 1370705"/>
                <a:gd name="connsiteY5" fmla="*/ 132430 h 1005184"/>
                <a:gd name="connsiteX6" fmla="*/ 1251840 w 1370705"/>
                <a:gd name="connsiteY6" fmla="*/ 132430 h 1005184"/>
                <a:gd name="connsiteX7" fmla="*/ 1251840 w 1370705"/>
                <a:gd name="connsiteY7" fmla="*/ 886318 h 1005184"/>
                <a:gd name="connsiteX8" fmla="*/ 472137 w 1370705"/>
                <a:gd name="connsiteY8" fmla="*/ 886318 h 1005184"/>
                <a:gd name="connsiteX9" fmla="*/ 416395 w 1370705"/>
                <a:gd name="connsiteY9" fmla="*/ 977699 h 1005184"/>
                <a:gd name="connsiteX10" fmla="*/ 1251840 w 1370705"/>
                <a:gd name="connsiteY10" fmla="*/ 977699 h 1005184"/>
                <a:gd name="connsiteX11" fmla="*/ 1343220 w 1370705"/>
                <a:gd name="connsiteY11" fmla="*/ 886318 h 1005184"/>
                <a:gd name="connsiteX12" fmla="*/ 1343220 w 1370705"/>
                <a:gd name="connsiteY12" fmla="*/ 132430 h 1005184"/>
                <a:gd name="connsiteX13" fmla="*/ 1251840 w 1370705"/>
                <a:gd name="connsiteY13"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0705" h="1005184">
                  <a:moveTo>
                    <a:pt x="1251840" y="41050"/>
                  </a:moveTo>
                  <a:lnTo>
                    <a:pt x="132430" y="41050"/>
                  </a:lnTo>
                  <a:cubicBezTo>
                    <a:pt x="81963" y="41050"/>
                    <a:pt x="41050" y="81963"/>
                    <a:pt x="41050" y="132430"/>
                  </a:cubicBezTo>
                  <a:lnTo>
                    <a:pt x="41050" y="214673"/>
                  </a:lnTo>
                  <a:cubicBezTo>
                    <a:pt x="75980" y="224181"/>
                    <a:pt x="107602" y="243156"/>
                    <a:pt x="132430" y="269501"/>
                  </a:cubicBezTo>
                  <a:lnTo>
                    <a:pt x="132430" y="132430"/>
                  </a:lnTo>
                  <a:lnTo>
                    <a:pt x="1251840" y="132430"/>
                  </a:lnTo>
                  <a:lnTo>
                    <a:pt x="1251840" y="886318"/>
                  </a:lnTo>
                  <a:lnTo>
                    <a:pt x="472137" y="886318"/>
                  </a:lnTo>
                  <a:lnTo>
                    <a:pt x="416395" y="977699"/>
                  </a:lnTo>
                  <a:lnTo>
                    <a:pt x="1251840" y="977699"/>
                  </a:lnTo>
                  <a:cubicBezTo>
                    <a:pt x="1302307" y="977699"/>
                    <a:pt x="1343220" y="936785"/>
                    <a:pt x="1343220" y="886318"/>
                  </a:cubicBezTo>
                  <a:lnTo>
                    <a:pt x="1343220" y="132430"/>
                  </a:lnTo>
                  <a:cubicBezTo>
                    <a:pt x="1343220" y="81963"/>
                    <a:pt x="1302307" y="41050"/>
                    <a:pt x="1251840" y="41050"/>
                  </a:cubicBezTo>
                  <a:close/>
                </a:path>
              </a:pathLst>
            </a:custGeom>
            <a:solidFill>
              <a:srgbClr val="0C244C"/>
            </a:solidFill>
            <a:ln w="22820" cap="flat">
              <a:solidFill>
                <a:srgbClr val="0C244C"/>
              </a:solidFill>
              <a:prstDash val="solid"/>
              <a:miter/>
            </a:ln>
          </p:spPr>
          <p:txBody>
            <a:bodyPr rtlCol="0" anchor="ctr"/>
            <a:lstStyle/>
            <a:p>
              <a:endParaRPr lang="en-AU"/>
            </a:p>
          </p:txBody>
        </p:sp>
      </p:grpSp>
      <p:sp>
        <p:nvSpPr>
          <p:cNvPr id="33" name="Title 3">
            <a:extLst>
              <a:ext uri="{FF2B5EF4-FFF2-40B4-BE49-F238E27FC236}">
                <a16:creationId xmlns:a16="http://schemas.microsoft.com/office/drawing/2014/main" id="{43C81D9B-B684-4DEB-816F-EC80894467C6}"/>
              </a:ext>
            </a:extLst>
          </p:cNvPr>
          <p:cNvSpPr>
            <a:spLocks noGrp="1"/>
          </p:cNvSpPr>
          <p:nvPr>
            <p:ph type="title"/>
          </p:nvPr>
        </p:nvSpPr>
        <p:spPr>
          <a:xfrm>
            <a:off x="989593" y="350357"/>
            <a:ext cx="11910855" cy="548338"/>
          </a:xfrm>
        </p:spPr>
        <p:txBody>
          <a:bodyPr/>
          <a:lstStyle/>
          <a:p>
            <a:r>
              <a:rPr lang="en-US" sz="3600" dirty="0"/>
              <a:t>Poverty in our world today</a:t>
            </a:r>
          </a:p>
        </p:txBody>
      </p:sp>
      <p:sp>
        <p:nvSpPr>
          <p:cNvPr id="34" name="bg object 21">
            <a:extLst>
              <a:ext uri="{FF2B5EF4-FFF2-40B4-BE49-F238E27FC236}">
                <a16:creationId xmlns:a16="http://schemas.microsoft.com/office/drawing/2014/main" id="{D0B4081A-9D79-4A25-8763-8589E5249A03}"/>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566608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B874CC3-1EB6-4046-8FE7-1E0690B83991}"/>
              </a:ext>
            </a:extLst>
          </p:cNvPr>
          <p:cNvSpPr txBox="1"/>
          <p:nvPr/>
        </p:nvSpPr>
        <p:spPr>
          <a:xfrm>
            <a:off x="698549" y="1653162"/>
            <a:ext cx="11891120" cy="1107996"/>
          </a:xfrm>
          <a:prstGeom prst="rect">
            <a:avLst/>
          </a:prstGeom>
          <a:noFill/>
        </p:spPr>
        <p:txBody>
          <a:bodyPr wrap="square" lIns="91440" tIns="45720" rIns="91440" bIns="45720" rtlCol="0" anchor="t">
            <a:spAutoFit/>
          </a:bodyPr>
          <a:lstStyle/>
          <a:p>
            <a:r>
              <a:rPr lang="en-AU" sz="2200" dirty="0">
                <a:solidFill>
                  <a:srgbClr val="0C244C"/>
                </a:solidFill>
                <a:latin typeface="Arial" panose="020B0604020202020204" pitchFamily="34" charset="0"/>
                <a:ea typeface="Roboto" pitchFamily="2" charset="0"/>
              </a:rPr>
              <a:t>It would be impossible to list all the causes and factors that cause and keep poverty alive in our world today. Here are some of the main ones that Caritas Australia confronts every day, in our work with the most marginalised.</a:t>
            </a:r>
          </a:p>
        </p:txBody>
      </p:sp>
      <p:sp>
        <p:nvSpPr>
          <p:cNvPr id="21" name="Title 3">
            <a:extLst>
              <a:ext uri="{FF2B5EF4-FFF2-40B4-BE49-F238E27FC236}">
                <a16:creationId xmlns:a16="http://schemas.microsoft.com/office/drawing/2014/main" id="{61264CDB-F8C5-4FA7-808A-85C2B19277E6}"/>
              </a:ext>
            </a:extLst>
          </p:cNvPr>
          <p:cNvSpPr>
            <a:spLocks noGrp="1"/>
          </p:cNvSpPr>
          <p:nvPr>
            <p:ph type="title"/>
          </p:nvPr>
        </p:nvSpPr>
        <p:spPr>
          <a:xfrm>
            <a:off x="989593" y="350357"/>
            <a:ext cx="11910855" cy="548338"/>
          </a:xfrm>
        </p:spPr>
        <p:txBody>
          <a:bodyPr/>
          <a:lstStyle/>
          <a:p>
            <a:r>
              <a:rPr lang="en-US" sz="3600" dirty="0"/>
              <a:t>CAUSES OF POVERTY</a:t>
            </a:r>
          </a:p>
        </p:txBody>
      </p:sp>
      <p:sp>
        <p:nvSpPr>
          <p:cNvPr id="22" name="bg object 21">
            <a:extLst>
              <a:ext uri="{FF2B5EF4-FFF2-40B4-BE49-F238E27FC236}">
                <a16:creationId xmlns:a16="http://schemas.microsoft.com/office/drawing/2014/main" id="{C1A08718-7BC4-4A30-AFD6-8A287FCBFEE8}"/>
              </a:ext>
            </a:extLst>
          </p:cNvPr>
          <p:cNvSpPr>
            <a:spLocks noChangeAspect="1"/>
          </p:cNvSpPr>
          <p:nvPr/>
        </p:nvSpPr>
        <p:spPr>
          <a:xfrm>
            <a:off x="386835" y="363228"/>
            <a:ext cx="523310" cy="522597"/>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3" name="Text Placeholder 4">
            <a:extLst>
              <a:ext uri="{FF2B5EF4-FFF2-40B4-BE49-F238E27FC236}">
                <a16:creationId xmlns:a16="http://schemas.microsoft.com/office/drawing/2014/main" id="{4EDC99F0-8F01-4B81-A5A1-232B4CE87183}"/>
              </a:ext>
            </a:extLst>
          </p:cNvPr>
          <p:cNvSpPr txBox="1">
            <a:spLocks/>
          </p:cNvSpPr>
          <p:nvPr/>
        </p:nvSpPr>
        <p:spPr>
          <a:xfrm>
            <a:off x="698549" y="3798662"/>
            <a:ext cx="2724927" cy="1921122"/>
          </a:xfrm>
          <a:prstGeom prst="rect">
            <a:avLst/>
          </a:prstGeom>
        </p:spPr>
        <p:txBody>
          <a:bodyPr/>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000" b="1" dirty="0">
                <a:solidFill>
                  <a:srgbClr val="63B1A4"/>
                </a:solidFill>
                <a:latin typeface="Arial" panose="020B0604020202020204" pitchFamily="34" charset="0"/>
                <a:ea typeface="Roboto" pitchFamily="2" charset="0"/>
              </a:rPr>
              <a:t>HEALTH FACTORS</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Poor health</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HIV/AIDs and other communicable diseases</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Disabilities</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Poor sanitation</a:t>
            </a:r>
          </a:p>
          <a:p>
            <a:endParaRPr lang="en-US" sz="1600" dirty="0"/>
          </a:p>
        </p:txBody>
      </p:sp>
      <p:pic>
        <p:nvPicPr>
          <p:cNvPr id="24" name="Graphic 23" descr="First aid kit">
            <a:extLst>
              <a:ext uri="{FF2B5EF4-FFF2-40B4-BE49-F238E27FC236}">
                <a16:creationId xmlns:a16="http://schemas.microsoft.com/office/drawing/2014/main" id="{882F75D7-5069-4DA9-8B79-6BDF354977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6869" y="2890890"/>
            <a:ext cx="692917" cy="692917"/>
          </a:xfrm>
          <a:prstGeom prst="rect">
            <a:avLst/>
          </a:prstGeom>
        </p:spPr>
      </p:pic>
      <p:sp>
        <p:nvSpPr>
          <p:cNvPr id="25" name="Text Placeholder 4">
            <a:extLst>
              <a:ext uri="{FF2B5EF4-FFF2-40B4-BE49-F238E27FC236}">
                <a16:creationId xmlns:a16="http://schemas.microsoft.com/office/drawing/2014/main" id="{4BCDB7F1-EF1C-4F93-AF1B-6839485F58C0}"/>
              </a:ext>
            </a:extLst>
          </p:cNvPr>
          <p:cNvSpPr txBox="1">
            <a:spLocks/>
          </p:cNvSpPr>
          <p:nvPr/>
        </p:nvSpPr>
        <p:spPr>
          <a:xfrm>
            <a:off x="3844942" y="3798662"/>
            <a:ext cx="2724927" cy="1921122"/>
          </a:xfrm>
          <a:prstGeom prst="rect">
            <a:avLst/>
          </a:prstGeom>
        </p:spPr>
        <p:txBody>
          <a:bodyPr/>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000" b="1" dirty="0">
                <a:solidFill>
                  <a:srgbClr val="63B1A4"/>
                </a:solidFill>
                <a:latin typeface="Arial" panose="020B0604020202020204" pitchFamily="34" charset="0"/>
                <a:ea typeface="Roboto" pitchFamily="2" charset="0"/>
              </a:rPr>
              <a:t>POLITICAL FACTORS</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Indigenous injustice</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Conflicts and wars</a:t>
            </a:r>
          </a:p>
          <a:p>
            <a:endParaRPr lang="en-US" dirty="0"/>
          </a:p>
        </p:txBody>
      </p:sp>
      <p:sp>
        <p:nvSpPr>
          <p:cNvPr id="26" name="Text Placeholder 4">
            <a:extLst>
              <a:ext uri="{FF2B5EF4-FFF2-40B4-BE49-F238E27FC236}">
                <a16:creationId xmlns:a16="http://schemas.microsoft.com/office/drawing/2014/main" id="{BB13CBE3-A517-4DEE-8043-0B045E9E336D}"/>
              </a:ext>
            </a:extLst>
          </p:cNvPr>
          <p:cNvSpPr txBox="1">
            <a:spLocks/>
          </p:cNvSpPr>
          <p:nvPr/>
        </p:nvSpPr>
        <p:spPr>
          <a:xfrm>
            <a:off x="10561565" y="3794827"/>
            <a:ext cx="2475927" cy="1921122"/>
          </a:xfrm>
          <a:prstGeom prst="rect">
            <a:avLst/>
          </a:prstGeom>
        </p:spPr>
        <p:txBody>
          <a:bodyPr/>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000" b="1" dirty="0">
                <a:solidFill>
                  <a:srgbClr val="63B1A4"/>
                </a:solidFill>
                <a:latin typeface="Arial" panose="020B0604020202020204" pitchFamily="34" charset="0"/>
                <a:ea typeface="Roboto" pitchFamily="2" charset="0"/>
              </a:rPr>
              <a:t>STRUCTURAL / SOCIAL FACTORS</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Gender inequalities</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Systemic racism</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Ageism</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Disability discrimination </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Lack of education</a:t>
            </a:r>
          </a:p>
          <a:p>
            <a:endParaRPr lang="en-US" dirty="0"/>
          </a:p>
        </p:txBody>
      </p:sp>
      <p:sp>
        <p:nvSpPr>
          <p:cNvPr id="27" name="Text Placeholder 4">
            <a:extLst>
              <a:ext uri="{FF2B5EF4-FFF2-40B4-BE49-F238E27FC236}">
                <a16:creationId xmlns:a16="http://schemas.microsoft.com/office/drawing/2014/main" id="{28BEB7C9-CF4B-4790-BF09-8261B425E20A}"/>
              </a:ext>
            </a:extLst>
          </p:cNvPr>
          <p:cNvSpPr txBox="1">
            <a:spLocks/>
          </p:cNvSpPr>
          <p:nvPr/>
        </p:nvSpPr>
        <p:spPr>
          <a:xfrm>
            <a:off x="7296137" y="3794827"/>
            <a:ext cx="2724927" cy="1921122"/>
          </a:xfrm>
          <a:prstGeom prst="rect">
            <a:avLst/>
          </a:prstGeom>
        </p:spPr>
        <p:txBody>
          <a:bodyPr/>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2000" b="1" dirty="0">
                <a:solidFill>
                  <a:srgbClr val="63B1A4"/>
                </a:solidFill>
                <a:latin typeface="Arial" panose="020B0604020202020204" pitchFamily="34" charset="0"/>
                <a:ea typeface="Roboto" pitchFamily="2" charset="0"/>
              </a:rPr>
              <a:t>NATURAL FACTORS</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Natural disasters</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Climate change</a:t>
            </a:r>
          </a:p>
          <a:p>
            <a:pPr marL="285750" indent="-285750">
              <a:buFont typeface="Arial" panose="020B0604020202020204" pitchFamily="34" charset="0"/>
              <a:buChar char="•"/>
            </a:pPr>
            <a:r>
              <a:rPr lang="en-AU" sz="1800" dirty="0">
                <a:latin typeface="Arial" panose="020B0604020202020204" pitchFamily="34" charset="0"/>
                <a:ea typeface="Roboto" pitchFamily="2" charset="0"/>
              </a:rPr>
              <a:t>Unclean water</a:t>
            </a:r>
          </a:p>
          <a:p>
            <a:endParaRPr lang="en-US" dirty="0"/>
          </a:p>
        </p:txBody>
      </p:sp>
      <p:pic>
        <p:nvPicPr>
          <p:cNvPr id="28" name="Graphic 27" descr="Cycle with people">
            <a:extLst>
              <a:ext uri="{FF2B5EF4-FFF2-40B4-BE49-F238E27FC236}">
                <a16:creationId xmlns:a16="http://schemas.microsoft.com/office/drawing/2014/main" id="{42065920-AAC1-4662-B9E4-1F2652FB30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0205" y="2780148"/>
            <a:ext cx="914400" cy="914400"/>
          </a:xfrm>
          <a:prstGeom prst="rect">
            <a:avLst/>
          </a:prstGeom>
        </p:spPr>
      </p:pic>
      <p:pic>
        <p:nvPicPr>
          <p:cNvPr id="29" name="Graphic 28" descr="Deciduous tree">
            <a:extLst>
              <a:ext uri="{FF2B5EF4-FFF2-40B4-BE49-F238E27FC236}">
                <a16:creationId xmlns:a16="http://schemas.microsoft.com/office/drawing/2014/main" id="{F422FE0A-F20C-47B6-B32A-40CDFEEE8A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8340" y="2761158"/>
            <a:ext cx="914400" cy="914400"/>
          </a:xfrm>
          <a:prstGeom prst="rect">
            <a:avLst/>
          </a:prstGeom>
        </p:spPr>
      </p:pic>
      <p:pic>
        <p:nvPicPr>
          <p:cNvPr id="30" name="Graphic 29" descr="Books">
            <a:extLst>
              <a:ext uri="{FF2B5EF4-FFF2-40B4-BE49-F238E27FC236}">
                <a16:creationId xmlns:a16="http://schemas.microsoft.com/office/drawing/2014/main" id="{18398394-7289-4CC0-B94F-103389271B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95396" y="2780148"/>
            <a:ext cx="914400" cy="914400"/>
          </a:xfrm>
          <a:prstGeom prst="rect">
            <a:avLst/>
          </a:prstGeom>
        </p:spPr>
      </p:pic>
    </p:spTree>
    <p:extLst>
      <p:ext uri="{BB962C8B-B14F-4D97-AF65-F5344CB8AC3E}">
        <p14:creationId xmlns:p14="http://schemas.microsoft.com/office/powerpoint/2010/main" val="1880667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ED73FA39-A6D6-44BF-A982-0177DF5FAF13}"/>
              </a:ext>
            </a:extLst>
          </p:cNvPr>
          <p:cNvSpPr txBox="1">
            <a:spLocks/>
          </p:cNvSpPr>
          <p:nvPr/>
        </p:nvSpPr>
        <p:spPr>
          <a:xfrm>
            <a:off x="7322918" y="4727573"/>
            <a:ext cx="4211568" cy="39730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b="1" kern="0">
                <a:solidFill>
                  <a:sysClr val="windowText" lastClr="000000"/>
                </a:solidFill>
              </a:rPr>
              <a:t>Credit: </a:t>
            </a:r>
            <a:r>
              <a:rPr lang="en-US" kern="0">
                <a:solidFill>
                  <a:sysClr val="windowText" lastClr="000000"/>
                </a:solidFill>
              </a:rPr>
              <a:t>United Nations</a:t>
            </a:r>
          </a:p>
        </p:txBody>
      </p:sp>
      <p:pic>
        <p:nvPicPr>
          <p:cNvPr id="13" name="Picture 6" descr="A diagram displaying the 17 Sustainable Development Goals developed by the United Nations.">
            <a:extLst>
              <a:ext uri="{FF2B5EF4-FFF2-40B4-BE49-F238E27FC236}">
                <a16:creationId xmlns:a16="http://schemas.microsoft.com/office/drawing/2014/main" id="{7E2E8E0C-D7D5-4DA1-9EAD-EFAD570C6711}"/>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955797" y="1989364"/>
            <a:ext cx="5822314" cy="37673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B314E104-211E-44EC-8F6A-8061C3F7A7CB}"/>
              </a:ext>
            </a:extLst>
          </p:cNvPr>
          <p:cNvSpPr txBox="1">
            <a:spLocks/>
          </p:cNvSpPr>
          <p:nvPr/>
        </p:nvSpPr>
        <p:spPr>
          <a:xfrm>
            <a:off x="6955797" y="5359440"/>
            <a:ext cx="4211568" cy="397304"/>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000" b="1" dirty="0">
                <a:latin typeface="Arial" panose="020B0604020202020204" pitchFamily="34" charset="0"/>
                <a:ea typeface="Roboto Light" panose="02000000000000000000" pitchFamily="2" charset="0"/>
              </a:rPr>
              <a:t>Credit: </a:t>
            </a:r>
            <a:r>
              <a:rPr lang="en-US" sz="1000" dirty="0">
                <a:latin typeface="Arial" panose="020B0604020202020204" pitchFamily="34" charset="0"/>
                <a:ea typeface="Roboto Light" panose="02000000000000000000" pitchFamily="2" charset="0"/>
              </a:rPr>
              <a:t>United Nations</a:t>
            </a:r>
          </a:p>
        </p:txBody>
      </p:sp>
      <p:sp>
        <p:nvSpPr>
          <p:cNvPr id="4" name="Title 3">
            <a:extLst>
              <a:ext uri="{FF2B5EF4-FFF2-40B4-BE49-F238E27FC236}">
                <a16:creationId xmlns:a16="http://schemas.microsoft.com/office/drawing/2014/main" id="{09C69C8A-734D-114C-AEBB-260BFB866D92}"/>
              </a:ext>
            </a:extLst>
          </p:cNvPr>
          <p:cNvSpPr>
            <a:spLocks noGrp="1"/>
          </p:cNvSpPr>
          <p:nvPr>
            <p:ph type="title"/>
          </p:nvPr>
        </p:nvSpPr>
        <p:spPr>
          <a:xfrm>
            <a:off x="1049751" y="394738"/>
            <a:ext cx="11910855" cy="873497"/>
          </a:xfrm>
        </p:spPr>
        <p:txBody>
          <a:bodyPr/>
          <a:lstStyle/>
          <a:p>
            <a:r>
              <a:rPr lang="en-US" sz="3600" dirty="0"/>
              <a:t>Sustainable development goals</a:t>
            </a:r>
          </a:p>
        </p:txBody>
      </p:sp>
      <p:sp>
        <p:nvSpPr>
          <p:cNvPr id="20" name="Text Placeholder 1">
            <a:extLst>
              <a:ext uri="{FF2B5EF4-FFF2-40B4-BE49-F238E27FC236}">
                <a16:creationId xmlns:a16="http://schemas.microsoft.com/office/drawing/2014/main" id="{22CF120D-4DF0-5947-806F-9F977665772A}"/>
              </a:ext>
            </a:extLst>
          </p:cNvPr>
          <p:cNvSpPr txBox="1">
            <a:spLocks/>
          </p:cNvSpPr>
          <p:nvPr/>
        </p:nvSpPr>
        <p:spPr>
          <a:xfrm>
            <a:off x="720803" y="1712165"/>
            <a:ext cx="5648191" cy="4610100"/>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D86075"/>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nSpc>
                <a:spcPct val="100000"/>
              </a:lnSpc>
              <a:spcBef>
                <a:spcPts val="0"/>
              </a:spcBef>
              <a:spcAft>
                <a:spcPts val="1200"/>
              </a:spcAft>
            </a:pPr>
            <a:r>
              <a:rPr lang="en-US" sz="2200" dirty="0">
                <a:latin typeface="Arial" panose="020B0604020202020204" pitchFamily="34" charset="0"/>
                <a:ea typeface="Roboto Light" panose="02000000000000000000" pitchFamily="2" charset="0"/>
              </a:rPr>
              <a:t>In 2015, the Sustainable Development Goals (SDGs) were released.</a:t>
            </a:r>
          </a:p>
          <a:p>
            <a:pPr>
              <a:lnSpc>
                <a:spcPct val="100000"/>
              </a:lnSpc>
              <a:spcBef>
                <a:spcPts val="0"/>
              </a:spcBef>
              <a:spcAft>
                <a:spcPts val="1200"/>
              </a:spcAft>
            </a:pPr>
            <a:r>
              <a:rPr lang="en-US" sz="2200" dirty="0">
                <a:latin typeface="Arial" panose="020B0604020202020204" pitchFamily="34" charset="0"/>
                <a:ea typeface="Roboto Light" panose="02000000000000000000" pitchFamily="2" charset="0"/>
              </a:rPr>
              <a:t>These are </a:t>
            </a:r>
            <a:r>
              <a:rPr lang="en-US" sz="2200" b="1" dirty="0">
                <a:solidFill>
                  <a:srgbClr val="D86075"/>
                </a:solidFill>
                <a:latin typeface="Arial" panose="020B0604020202020204" pitchFamily="34" charset="0"/>
                <a:ea typeface="Roboto Light" panose="02000000000000000000" pitchFamily="2" charset="0"/>
              </a:rPr>
              <a:t>1</a:t>
            </a:r>
            <a:r>
              <a:rPr lang="en-AU" sz="2200" b="1" dirty="0">
                <a:solidFill>
                  <a:srgbClr val="D86075"/>
                </a:solidFill>
                <a:latin typeface="Arial" panose="020B0604020202020204" pitchFamily="34" charset="0"/>
                <a:ea typeface="Roboto Light" panose="02000000000000000000" pitchFamily="2" charset="0"/>
              </a:rPr>
              <a:t>7</a:t>
            </a:r>
            <a:r>
              <a:rPr lang="en-AU" sz="2200" dirty="0">
                <a:solidFill>
                  <a:srgbClr val="D86075"/>
                </a:solidFill>
                <a:latin typeface="Arial" panose="020B0604020202020204" pitchFamily="34" charset="0"/>
                <a:ea typeface="Roboto Light" panose="02000000000000000000" pitchFamily="2" charset="0"/>
              </a:rPr>
              <a:t> </a:t>
            </a:r>
            <a:r>
              <a:rPr lang="en-AU" sz="2200" b="1" dirty="0">
                <a:solidFill>
                  <a:srgbClr val="D86075"/>
                </a:solidFill>
                <a:latin typeface="Arial" panose="020B0604020202020204" pitchFamily="34" charset="0"/>
                <a:ea typeface="Roboto Light" panose="02000000000000000000" pitchFamily="2" charset="0"/>
              </a:rPr>
              <a:t>goals for everyone, everywhere.</a:t>
            </a:r>
            <a:r>
              <a:rPr lang="en-AU" sz="2200" dirty="0">
                <a:solidFill>
                  <a:srgbClr val="D86075"/>
                </a:solidFill>
                <a:latin typeface="Arial" panose="020B0604020202020204" pitchFamily="34" charset="0"/>
                <a:ea typeface="Roboto Light" panose="02000000000000000000" pitchFamily="2" charset="0"/>
              </a:rPr>
              <a:t> </a:t>
            </a:r>
            <a:r>
              <a:rPr lang="en-AU" sz="2200" dirty="0">
                <a:latin typeface="Arial" panose="020B0604020202020204" pitchFamily="34" charset="0"/>
                <a:ea typeface="Roboto Light" panose="02000000000000000000" pitchFamily="2" charset="0"/>
              </a:rPr>
              <a:t>All 17 goals are interconnected, and they aim to overall achieve 3 extraordinary things by 2030:</a:t>
            </a:r>
          </a:p>
          <a:p>
            <a:pPr marL="342900" indent="-342900">
              <a:lnSpc>
                <a:spcPct val="100000"/>
              </a:lnSpc>
              <a:spcBef>
                <a:spcPts val="0"/>
              </a:spcBef>
              <a:spcAft>
                <a:spcPts val="600"/>
              </a:spcAft>
              <a:buFont typeface="Arial" panose="020B0604020202020204" pitchFamily="34" charset="0"/>
              <a:buChar char="•"/>
            </a:pPr>
            <a:r>
              <a:rPr lang="en-AU" sz="2200" dirty="0">
                <a:latin typeface="Arial" panose="020B0604020202020204" pitchFamily="34" charset="0"/>
                <a:ea typeface="Roboto Light" panose="02000000000000000000" pitchFamily="2" charset="0"/>
              </a:rPr>
              <a:t>End extreme poverty</a:t>
            </a:r>
          </a:p>
          <a:p>
            <a:pPr marL="342900" indent="-342900">
              <a:lnSpc>
                <a:spcPct val="100000"/>
              </a:lnSpc>
              <a:spcBef>
                <a:spcPts val="0"/>
              </a:spcBef>
              <a:spcAft>
                <a:spcPts val="600"/>
              </a:spcAft>
              <a:buFont typeface="Arial" panose="020B0604020202020204" pitchFamily="34" charset="0"/>
              <a:buChar char="•"/>
            </a:pPr>
            <a:r>
              <a:rPr lang="en-AU" sz="2200" dirty="0">
                <a:latin typeface="Arial" panose="020B0604020202020204" pitchFamily="34" charset="0"/>
                <a:ea typeface="Roboto Light" panose="02000000000000000000" pitchFamily="2" charset="0"/>
              </a:rPr>
              <a:t>Fight inequality and injustice </a:t>
            </a:r>
          </a:p>
          <a:p>
            <a:pPr marL="342900" indent="-342900">
              <a:lnSpc>
                <a:spcPct val="100000"/>
              </a:lnSpc>
              <a:spcBef>
                <a:spcPts val="0"/>
              </a:spcBef>
              <a:spcAft>
                <a:spcPts val="600"/>
              </a:spcAft>
              <a:buFont typeface="Arial" panose="020B0604020202020204" pitchFamily="34" charset="0"/>
              <a:buChar char="•"/>
            </a:pPr>
            <a:r>
              <a:rPr lang="en-AU" sz="2200" dirty="0">
                <a:latin typeface="Arial" panose="020B0604020202020204" pitchFamily="34" charset="0"/>
                <a:ea typeface="Roboto Light" panose="02000000000000000000" pitchFamily="2" charset="0"/>
              </a:rPr>
              <a:t>Fix climate change</a:t>
            </a:r>
          </a:p>
          <a:p>
            <a:pPr>
              <a:lnSpc>
                <a:spcPct val="100000"/>
              </a:lnSpc>
              <a:spcBef>
                <a:spcPts val="0"/>
              </a:spcBef>
              <a:spcAft>
                <a:spcPts val="1200"/>
              </a:spcAft>
            </a:pPr>
            <a:endParaRPr lang="en-US" sz="2200" dirty="0">
              <a:latin typeface="Arial" panose="020B0604020202020204" pitchFamily="34" charset="0"/>
              <a:ea typeface="Roboto Light" panose="02000000000000000000" pitchFamily="2" charset="0"/>
            </a:endParaRPr>
          </a:p>
          <a:p>
            <a:pPr>
              <a:lnSpc>
                <a:spcPct val="100000"/>
              </a:lnSpc>
              <a:spcBef>
                <a:spcPts val="0"/>
              </a:spcBef>
              <a:spcAft>
                <a:spcPts val="1200"/>
              </a:spcAft>
            </a:pPr>
            <a:endParaRPr lang="en-AU" sz="2200" dirty="0">
              <a:latin typeface="Arial" panose="020B0604020202020204" pitchFamily="34" charset="0"/>
            </a:endParaRPr>
          </a:p>
        </p:txBody>
      </p:sp>
      <p:sp>
        <p:nvSpPr>
          <p:cNvPr id="10" name="bg object 21">
            <a:extLst>
              <a:ext uri="{FF2B5EF4-FFF2-40B4-BE49-F238E27FC236}">
                <a16:creationId xmlns:a16="http://schemas.microsoft.com/office/drawing/2014/main" id="{3BE89248-8AA8-4B5D-A5FB-8A70D1E62DAF}"/>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42793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63B772-2D74-2E47-8499-8CE8ADD450ED}"/>
              </a:ext>
            </a:extLst>
          </p:cNvPr>
          <p:cNvSpPr>
            <a:spLocks noGrp="1"/>
          </p:cNvSpPr>
          <p:nvPr>
            <p:ph type="body" sz="quarter" idx="10"/>
          </p:nvPr>
        </p:nvSpPr>
        <p:spPr>
          <a:xfrm>
            <a:off x="397029" y="2277724"/>
            <a:ext cx="5717208" cy="4159457"/>
          </a:xfrm>
        </p:spPr>
        <p:txBody>
          <a:bodyPr lIns="91440" tIns="45720" rIns="91440" bIns="45720" anchor="t"/>
          <a:lstStyle/>
          <a:p>
            <a:pPr>
              <a:lnSpc>
                <a:spcPct val="100000"/>
              </a:lnSpc>
              <a:spcAft>
                <a:spcPts val="1200"/>
              </a:spcAft>
            </a:pPr>
            <a:r>
              <a:rPr lang="en-US" sz="2200" kern="0" dirty="0">
                <a:solidFill>
                  <a:srgbClr val="0C244C"/>
                </a:solidFill>
                <a:latin typeface="Arial" panose="020B0604020202020204" pitchFamily="34" charset="0"/>
                <a:ea typeface="Roboto Light" panose="02000000000000000000" pitchFamily="2" charset="0"/>
              </a:rPr>
              <a:t>Goal 1 of the Sustainable Development Goals is</a:t>
            </a:r>
            <a:r>
              <a:rPr lang="en-US" sz="2200" b="1" kern="0" dirty="0">
                <a:solidFill>
                  <a:srgbClr val="0C244C"/>
                </a:solidFill>
                <a:latin typeface="Arial" panose="020B0604020202020204" pitchFamily="34" charset="0"/>
                <a:ea typeface="Roboto Light" panose="02000000000000000000" pitchFamily="2" charset="0"/>
              </a:rPr>
              <a:t> No Poverty.</a:t>
            </a:r>
          </a:p>
          <a:p>
            <a:pPr>
              <a:lnSpc>
                <a:spcPct val="100000"/>
              </a:lnSpc>
              <a:spcAft>
                <a:spcPts val="1200"/>
              </a:spcAft>
            </a:pPr>
            <a:r>
              <a:rPr lang="en-US" sz="2200" kern="0" dirty="0">
                <a:solidFill>
                  <a:srgbClr val="0C244C"/>
                </a:solidFill>
                <a:latin typeface="Arial" panose="020B0604020202020204" pitchFamily="34" charset="0"/>
                <a:ea typeface="Roboto Light" panose="02000000000000000000" pitchFamily="2" charset="0"/>
              </a:rPr>
              <a:t>It aims to end</a:t>
            </a:r>
            <a:r>
              <a:rPr lang="en-AU" sz="2200" kern="0" dirty="0">
                <a:solidFill>
                  <a:srgbClr val="0C244C"/>
                </a:solidFill>
                <a:latin typeface="Arial" panose="020B0604020202020204" pitchFamily="34" charset="0"/>
                <a:ea typeface="Roboto Light" panose="02000000000000000000" pitchFamily="2" charset="0"/>
              </a:rPr>
              <a:t> poverty in all its forms everywhere by 2030. </a:t>
            </a:r>
          </a:p>
          <a:p>
            <a:pPr>
              <a:lnSpc>
                <a:spcPct val="100000"/>
              </a:lnSpc>
              <a:spcAft>
                <a:spcPts val="1200"/>
              </a:spcAft>
            </a:pPr>
            <a:r>
              <a:rPr lang="en-AU" sz="2200" b="1" kern="0" dirty="0">
                <a:solidFill>
                  <a:srgbClr val="0C244C"/>
                </a:solidFill>
                <a:latin typeface="Arial" panose="020B0604020202020204" pitchFamily="34" charset="0"/>
                <a:ea typeface="Roboto Light" panose="02000000000000000000" pitchFamily="2" charset="0"/>
              </a:rPr>
              <a:t>Caritas Australia</a:t>
            </a:r>
            <a:r>
              <a:rPr lang="en-AU" sz="2200" kern="0" dirty="0">
                <a:solidFill>
                  <a:srgbClr val="0C244C"/>
                </a:solidFill>
                <a:latin typeface="Arial" panose="020B0604020202020204" pitchFamily="34" charset="0"/>
                <a:ea typeface="Roboto Light" panose="02000000000000000000" pitchFamily="2" charset="0"/>
              </a:rPr>
              <a:t> works towards achieving this goal through supporting communities to develop their community resources, education and advocacy. </a:t>
            </a:r>
            <a:endParaRPr lang="en-US" sz="2200" b="1" kern="0" dirty="0">
              <a:solidFill>
                <a:srgbClr val="0C244C"/>
              </a:solidFill>
              <a:latin typeface="Arial" panose="020B0604020202020204" pitchFamily="34" charset="0"/>
              <a:ea typeface="Roboto Light" panose="02000000000000000000" pitchFamily="2" charset="0"/>
            </a:endParaRPr>
          </a:p>
          <a:p>
            <a:endParaRPr lang="en-US" sz="2200" dirty="0"/>
          </a:p>
        </p:txBody>
      </p:sp>
      <p:sp>
        <p:nvSpPr>
          <p:cNvPr id="4" name="Text Placeholder 3">
            <a:extLst>
              <a:ext uri="{FF2B5EF4-FFF2-40B4-BE49-F238E27FC236}">
                <a16:creationId xmlns:a16="http://schemas.microsoft.com/office/drawing/2014/main" id="{E466657E-CDFD-3844-8421-CA7165E529E6}"/>
              </a:ext>
            </a:extLst>
          </p:cNvPr>
          <p:cNvSpPr>
            <a:spLocks noGrp="1"/>
          </p:cNvSpPr>
          <p:nvPr>
            <p:ph type="body" sz="quarter" idx="11"/>
          </p:nvPr>
        </p:nvSpPr>
        <p:spPr/>
        <p:txBody>
          <a:bodyPr lIns="91440" tIns="45720" rIns="91440" bIns="45720" anchor="t">
            <a:noAutofit/>
          </a:bodyPr>
          <a:lstStyle/>
          <a:p>
            <a:r>
              <a:rPr lang="en-US" sz="1000" b="1" kern="0" dirty="0">
                <a:latin typeface="Arial" panose="020B0604020202020204" pitchFamily="34" charset="0"/>
                <a:ea typeface="Roboto Light" panose="02000000000000000000" pitchFamily="2" charset="0"/>
              </a:rPr>
              <a:t>Credit: </a:t>
            </a:r>
            <a:r>
              <a:rPr lang="en-US" sz="1000" kern="0" dirty="0">
                <a:latin typeface="Arial" panose="020B0604020202020204" pitchFamily="34" charset="0"/>
                <a:ea typeface="Roboto Light" panose="02000000000000000000" pitchFamily="2" charset="0"/>
              </a:rPr>
              <a:t>United Nations</a:t>
            </a:r>
          </a:p>
          <a:p>
            <a:endParaRPr lang="en-US" sz="1000" dirty="0"/>
          </a:p>
        </p:txBody>
      </p:sp>
      <p:pic>
        <p:nvPicPr>
          <p:cNvPr id="10" name="Picture Placeholder 9">
            <a:extLst>
              <a:ext uri="{FF2B5EF4-FFF2-40B4-BE49-F238E27FC236}">
                <a16:creationId xmlns:a16="http://schemas.microsoft.com/office/drawing/2014/main" id="{12C3E07E-CC76-A948-B7BD-E73496E487D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t="711" b="711"/>
          <a:stretch/>
        </p:blipFill>
        <p:spPr/>
      </p:pic>
      <p:sp>
        <p:nvSpPr>
          <p:cNvPr id="6" name="Title 5">
            <a:extLst>
              <a:ext uri="{FF2B5EF4-FFF2-40B4-BE49-F238E27FC236}">
                <a16:creationId xmlns:a16="http://schemas.microsoft.com/office/drawing/2014/main" id="{CCE1B6C4-AD45-624A-9DA7-FC94B63815AC}"/>
              </a:ext>
            </a:extLst>
          </p:cNvPr>
          <p:cNvSpPr>
            <a:spLocks noGrp="1"/>
          </p:cNvSpPr>
          <p:nvPr>
            <p:ph type="title"/>
          </p:nvPr>
        </p:nvSpPr>
        <p:spPr>
          <a:xfrm>
            <a:off x="369814" y="765780"/>
            <a:ext cx="5876022" cy="1062514"/>
          </a:xfrm>
        </p:spPr>
        <p:txBody>
          <a:bodyPr/>
          <a:lstStyle/>
          <a:p>
            <a:r>
              <a:rPr lang="en-US" sz="3600" dirty="0">
                <a:solidFill>
                  <a:srgbClr val="0C244C"/>
                </a:solidFill>
              </a:rPr>
              <a:t>Sustainable development goals</a:t>
            </a:r>
          </a:p>
        </p:txBody>
      </p:sp>
    </p:spTree>
    <p:extLst>
      <p:ext uri="{BB962C8B-B14F-4D97-AF65-F5344CB8AC3E}">
        <p14:creationId xmlns:p14="http://schemas.microsoft.com/office/powerpoint/2010/main" val="1494874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01353-AF84-874F-9D99-CB58B7F9C63C}"/>
              </a:ext>
            </a:extLst>
          </p:cNvPr>
          <p:cNvSpPr>
            <a:spLocks noGrp="1"/>
          </p:cNvSpPr>
          <p:nvPr>
            <p:ph type="body" sz="quarter" idx="10"/>
          </p:nvPr>
        </p:nvSpPr>
        <p:spPr>
          <a:xfrm>
            <a:off x="7263874" y="6241077"/>
            <a:ext cx="5717208" cy="721798"/>
          </a:xfrm>
        </p:spPr>
        <p:txBody>
          <a:bodyPr lIns="91440" tIns="45720" rIns="91440" bIns="45720" anchor="t">
            <a:noAutofit/>
          </a:bodyPr>
          <a:lstStyle/>
          <a:p>
            <a:r>
              <a:rPr lang="en-AU" sz="1000" dirty="0" err="1">
                <a:solidFill>
                  <a:schemeClr val="tx1"/>
                </a:solidFill>
                <a:latin typeface="Arial" panose="020B0604020202020204" pitchFamily="34" charset="0"/>
                <a:ea typeface="Roboto Light" panose="02000000000000000000" pitchFamily="2" charset="0"/>
              </a:rPr>
              <a:t>Sakun</a:t>
            </a:r>
            <a:r>
              <a:rPr lang="en-AU" sz="1000" dirty="0">
                <a:solidFill>
                  <a:schemeClr val="tx1"/>
                </a:solidFill>
                <a:latin typeface="Arial" panose="020B0604020202020204" pitchFamily="34" charset="0"/>
                <a:ea typeface="Roboto Light" panose="02000000000000000000" pitchFamily="2" charset="0"/>
              </a:rPr>
              <a:t> lives with her sister in a village in a rural area of Chhattisgarh, India’s poorest state. A member of the Gond tribal community, she developed polio as a child and relies on crutches to move around. </a:t>
            </a:r>
            <a:r>
              <a:rPr lang="en-AU" sz="1000" dirty="0" err="1">
                <a:solidFill>
                  <a:schemeClr val="tx1"/>
                </a:solidFill>
                <a:latin typeface="Arial" panose="020B0604020202020204" pitchFamily="34" charset="0"/>
                <a:ea typeface="Roboto Light" panose="02000000000000000000" pitchFamily="2" charset="0"/>
              </a:rPr>
              <a:t>Sakun’s</a:t>
            </a:r>
            <a:r>
              <a:rPr lang="en-AU" sz="1000" dirty="0">
                <a:solidFill>
                  <a:schemeClr val="tx1"/>
                </a:solidFill>
                <a:latin typeface="Arial" panose="020B0604020202020204" pitchFamily="34" charset="0"/>
                <a:ea typeface="Roboto Light" panose="02000000000000000000" pitchFamily="2" charset="0"/>
              </a:rPr>
              <a:t> shop - is closed due to COVID-19.</a:t>
            </a:r>
            <a:r>
              <a:rPr lang="en-AU" sz="1000" b="1" dirty="0">
                <a:solidFill>
                  <a:schemeClr val="tx1"/>
                </a:solidFill>
                <a:latin typeface="Arial" panose="020B0604020202020204" pitchFamily="34" charset="0"/>
                <a:ea typeface="Roboto Light" panose="02000000000000000000" pitchFamily="2" charset="0"/>
              </a:rPr>
              <a:t> Credit: </a:t>
            </a:r>
            <a:r>
              <a:rPr lang="en-AU" sz="1000" dirty="0">
                <a:solidFill>
                  <a:schemeClr val="tx1"/>
                </a:solidFill>
                <a:latin typeface="Arial" panose="020B0604020202020204" pitchFamily="34" charset="0"/>
                <a:ea typeface="Roboto Light" panose="02000000000000000000" pitchFamily="2" charset="0"/>
              </a:rPr>
              <a:t>Caritas India</a:t>
            </a:r>
            <a:endParaRPr lang="en-US" sz="1000" dirty="0">
              <a:solidFill>
                <a:schemeClr val="tx1"/>
              </a:solidFill>
              <a:latin typeface="Arial" panose="020B0604020202020204" pitchFamily="34" charset="0"/>
              <a:ea typeface="Roboto Light" panose="02000000000000000000" pitchFamily="2" charset="0"/>
            </a:endParaRPr>
          </a:p>
          <a:p>
            <a:pPr>
              <a:lnSpc>
                <a:spcPct val="100000"/>
              </a:lnSpc>
            </a:pPr>
            <a:endParaRPr lang="en-AU" sz="1400" dirty="0"/>
          </a:p>
          <a:p>
            <a:pPr>
              <a:lnSpc>
                <a:spcPct val="100000"/>
              </a:lnSpc>
            </a:pPr>
            <a:endParaRPr lang="en-US" dirty="0"/>
          </a:p>
        </p:txBody>
      </p:sp>
      <p:sp>
        <p:nvSpPr>
          <p:cNvPr id="5" name="Text Placeholder 4">
            <a:extLst>
              <a:ext uri="{FF2B5EF4-FFF2-40B4-BE49-F238E27FC236}">
                <a16:creationId xmlns:a16="http://schemas.microsoft.com/office/drawing/2014/main" id="{9AAD9843-CC9C-A949-8C9E-56718628B89B}"/>
              </a:ext>
            </a:extLst>
          </p:cNvPr>
          <p:cNvSpPr>
            <a:spLocks noGrp="1"/>
          </p:cNvSpPr>
          <p:nvPr>
            <p:ph type="body" sz="quarter" idx="11"/>
          </p:nvPr>
        </p:nvSpPr>
        <p:spPr>
          <a:xfrm>
            <a:off x="530169" y="2512744"/>
            <a:ext cx="5469326" cy="247108"/>
          </a:xfrm>
        </p:spPr>
        <p:txBody>
          <a:bodyPr lIns="91440" tIns="45720" rIns="91440" bIns="45720" anchor="t"/>
          <a:lstStyle/>
          <a:p>
            <a:pPr>
              <a:lnSpc>
                <a:spcPct val="100000"/>
              </a:lnSpc>
            </a:pPr>
            <a:r>
              <a:rPr lang="en-AU" sz="2200" kern="0" dirty="0">
                <a:solidFill>
                  <a:srgbClr val="0C244C"/>
                </a:solidFill>
                <a:latin typeface="Arial" panose="020B0604020202020204" pitchFamily="34" charset="0"/>
                <a:ea typeface="Roboto Light" panose="02000000000000000000" pitchFamily="2" charset="0"/>
              </a:rPr>
              <a:t>Unfortunately we are not going to reach the goal of zero poverty by 2030. </a:t>
            </a:r>
          </a:p>
          <a:p>
            <a:pPr>
              <a:lnSpc>
                <a:spcPct val="100000"/>
              </a:lnSpc>
            </a:pPr>
            <a:r>
              <a:rPr lang="en-AU" sz="2200" kern="0" dirty="0">
                <a:solidFill>
                  <a:srgbClr val="0C244C"/>
                </a:solidFill>
                <a:latin typeface="Arial" panose="020B0604020202020204" pitchFamily="34" charset="0"/>
                <a:ea typeface="Roboto Light" panose="02000000000000000000" pitchFamily="2" charset="0"/>
              </a:rPr>
              <a:t>COVID-19 has led to a rise in global poverty. </a:t>
            </a:r>
          </a:p>
          <a:p>
            <a:pPr>
              <a:lnSpc>
                <a:spcPct val="100000"/>
              </a:lnSpc>
            </a:pPr>
            <a:r>
              <a:rPr lang="en-AU" sz="2200" kern="0" dirty="0">
                <a:solidFill>
                  <a:srgbClr val="0C244C"/>
                </a:solidFill>
                <a:latin typeface="Arial" panose="020B0604020202020204" pitchFamily="34" charset="0"/>
                <a:ea typeface="Roboto Light" panose="02000000000000000000" pitchFamily="2" charset="0"/>
              </a:rPr>
              <a:t>An additional 119-124 million people were pushed back into extreme poverty in 2020.</a:t>
            </a:r>
          </a:p>
          <a:p>
            <a:pPr>
              <a:lnSpc>
                <a:spcPct val="100000"/>
              </a:lnSpc>
            </a:pPr>
            <a:endParaRPr lang="en-AU" sz="2200" kern="0" dirty="0">
              <a:latin typeface="Arial" panose="020B0604020202020204" pitchFamily="34" charset="0"/>
              <a:ea typeface="Roboto Light" panose="02000000000000000000" pitchFamily="2" charset="0"/>
            </a:endParaRPr>
          </a:p>
          <a:p>
            <a:endParaRPr lang="en-US" sz="2200" b="1" kern="0" dirty="0">
              <a:latin typeface="Arial" panose="020B0604020202020204" pitchFamily="34" charset="0"/>
              <a:ea typeface="Roboto Light" panose="02000000000000000000" pitchFamily="2" charset="0"/>
            </a:endParaRPr>
          </a:p>
        </p:txBody>
      </p:sp>
      <p:pic>
        <p:nvPicPr>
          <p:cNvPr id="11" name="Picture Placeholder 10">
            <a:extLst>
              <a:ext uri="{FF2B5EF4-FFF2-40B4-BE49-F238E27FC236}">
                <a16:creationId xmlns:a16="http://schemas.microsoft.com/office/drawing/2014/main" id="{45A8CAA2-A7D6-7B4F-80A6-0D7887F576A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959" r="11959"/>
          <a:stretch/>
        </p:blipFill>
        <p:spPr/>
      </p:pic>
      <p:sp>
        <p:nvSpPr>
          <p:cNvPr id="7" name="Title 6">
            <a:extLst>
              <a:ext uri="{FF2B5EF4-FFF2-40B4-BE49-F238E27FC236}">
                <a16:creationId xmlns:a16="http://schemas.microsoft.com/office/drawing/2014/main" id="{3BD276F0-A595-AC4D-BEB4-C9D5BDD6A4F4}"/>
              </a:ext>
            </a:extLst>
          </p:cNvPr>
          <p:cNvSpPr>
            <a:spLocks noGrp="1"/>
          </p:cNvSpPr>
          <p:nvPr>
            <p:ph type="title"/>
          </p:nvPr>
        </p:nvSpPr>
        <p:spPr>
          <a:xfrm>
            <a:off x="326821" y="789226"/>
            <a:ext cx="5876022" cy="1062514"/>
          </a:xfrm>
        </p:spPr>
        <p:txBody>
          <a:bodyPr/>
          <a:lstStyle/>
          <a:p>
            <a:r>
              <a:rPr lang="en-US" sz="3600" dirty="0">
                <a:solidFill>
                  <a:srgbClr val="0C244C"/>
                </a:solidFill>
              </a:rPr>
              <a:t>Sustainable development goals</a:t>
            </a:r>
            <a:br>
              <a:rPr lang="en-US" sz="3600" dirty="0">
                <a:solidFill>
                  <a:srgbClr val="0C244C"/>
                </a:solidFill>
              </a:rPr>
            </a:br>
            <a:endParaRPr lang="en-US" dirty="0">
              <a:solidFill>
                <a:srgbClr val="0C244C"/>
              </a:solidFill>
            </a:endParaRPr>
          </a:p>
        </p:txBody>
      </p:sp>
    </p:spTree>
    <p:extLst>
      <p:ext uri="{BB962C8B-B14F-4D97-AF65-F5344CB8AC3E}">
        <p14:creationId xmlns:p14="http://schemas.microsoft.com/office/powerpoint/2010/main" val="1754894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B24F5B-DBE6-544F-922D-126C6029C88E}"/>
              </a:ext>
            </a:extLst>
          </p:cNvPr>
          <p:cNvSpPr>
            <a:spLocks noGrp="1"/>
          </p:cNvSpPr>
          <p:nvPr>
            <p:ph type="body" sz="quarter" idx="10"/>
          </p:nvPr>
        </p:nvSpPr>
        <p:spPr>
          <a:xfrm>
            <a:off x="1019637" y="1419185"/>
            <a:ext cx="11622936" cy="4973451"/>
          </a:xfrm>
        </p:spPr>
        <p:txBody>
          <a:bodyPr lIns="91440" tIns="45720" rIns="91440" bIns="45720" numCol="2" spcCol="180000" anchor="t"/>
          <a:lstStyle/>
          <a:p>
            <a:pPr>
              <a:lnSpc>
                <a:spcPct val="100000"/>
              </a:lnSpc>
              <a:spcBef>
                <a:spcPts val="0"/>
              </a:spcBef>
              <a:spcAft>
                <a:spcPts val="600"/>
              </a:spcAft>
            </a:pPr>
            <a:r>
              <a:rPr lang="en-AU" sz="1200" b="1" kern="0" dirty="0">
                <a:solidFill>
                  <a:srgbClr val="63B1A4"/>
                </a:solidFill>
                <a:latin typeface="Arial" panose="020B0604020202020204" pitchFamily="34" charset="0"/>
                <a:ea typeface="Roboto Light" panose="02000000000000000000" pitchFamily="2" charset="0"/>
              </a:rPr>
              <a:t>RELIGIOUS EDUCATION</a:t>
            </a:r>
            <a:endParaRPr lang="en-US" sz="1200" dirty="0">
              <a:ea typeface="Roboto Light" panose="02000000000000000000" pitchFamily="2" charset="0"/>
            </a:endParaRPr>
          </a:p>
          <a:p>
            <a:pPr>
              <a:lnSpc>
                <a:spcPct val="100000"/>
              </a:lnSpc>
              <a:spcBef>
                <a:spcPts val="100"/>
              </a:spcBef>
            </a:pPr>
            <a:r>
              <a:rPr lang="en-AU" sz="1200" kern="0" dirty="0">
                <a:latin typeface="Arial" panose="020B0604020202020204" pitchFamily="34" charset="0"/>
              </a:rPr>
              <a:t>While there are many Religious Education Curricula around the country, it is not surprising that there are many common themes. Here are the common themes in this resource.</a:t>
            </a:r>
            <a:endParaRPr lang="en-AU" sz="1200" dirty="0">
              <a:latin typeface="Arial" panose="020B0604020202020204" pitchFamily="34" charset="0"/>
            </a:endParaRPr>
          </a:p>
          <a:p>
            <a:pPr marL="285750" indent="-285750">
              <a:lnSpc>
                <a:spcPct val="100000"/>
              </a:lnSpc>
              <a:spcBef>
                <a:spcPts val="100"/>
              </a:spcBef>
              <a:buFont typeface="Arial"/>
              <a:buChar char="•"/>
            </a:pPr>
            <a:r>
              <a:rPr lang="en-AU" sz="1200" kern="0" dirty="0">
                <a:latin typeface="Arial" panose="020B0604020202020204" pitchFamily="34" charset="0"/>
              </a:rPr>
              <a:t>Living the mission of Jesus </a:t>
            </a:r>
          </a:p>
          <a:p>
            <a:pPr marL="285750" indent="-285750">
              <a:lnSpc>
                <a:spcPct val="100000"/>
              </a:lnSpc>
              <a:spcBef>
                <a:spcPts val="100"/>
              </a:spcBef>
              <a:buFont typeface="Arial"/>
              <a:buChar char="•"/>
            </a:pPr>
            <a:r>
              <a:rPr lang="en-AU" sz="1200" kern="0" dirty="0">
                <a:latin typeface="Arial" panose="020B0604020202020204" pitchFamily="34" charset="0"/>
              </a:rPr>
              <a:t>Loving our neighbours</a:t>
            </a:r>
            <a:endParaRPr lang="en-AU" sz="1200" dirty="0">
              <a:latin typeface="Arial" panose="020B0604020202020204" pitchFamily="34" charset="0"/>
            </a:endParaRPr>
          </a:p>
          <a:p>
            <a:pPr marL="285750" indent="-285750">
              <a:lnSpc>
                <a:spcPct val="100000"/>
              </a:lnSpc>
              <a:spcBef>
                <a:spcPts val="100"/>
              </a:spcBef>
              <a:buFont typeface="Arial"/>
              <a:buChar char="•"/>
            </a:pPr>
            <a:r>
              <a:rPr lang="en-AU" sz="1200" kern="0" dirty="0">
                <a:latin typeface="Arial" panose="020B0604020202020204" pitchFamily="34" charset="0"/>
              </a:rPr>
              <a:t>Catholic Social Teachings: Human Dignity, Preferential Option for the Poor, Solidarity, Subsidiarity and Participation, Care for our Common Home and the Common Good. </a:t>
            </a:r>
          </a:p>
          <a:p>
            <a:pPr marL="285750" indent="-285750">
              <a:lnSpc>
                <a:spcPct val="100000"/>
              </a:lnSpc>
              <a:spcBef>
                <a:spcPts val="100"/>
              </a:spcBef>
              <a:buFont typeface="Arial"/>
              <a:buChar char="•"/>
            </a:pPr>
            <a:r>
              <a:rPr lang="en-US" sz="1200" kern="0" dirty="0">
                <a:latin typeface="Arial" panose="020B0604020202020204" pitchFamily="34" charset="0"/>
              </a:rPr>
              <a:t>Charity and Justice </a:t>
            </a:r>
          </a:p>
          <a:p>
            <a:pPr marL="285750" indent="-285750">
              <a:lnSpc>
                <a:spcPct val="100000"/>
              </a:lnSpc>
              <a:spcBef>
                <a:spcPts val="100"/>
              </a:spcBef>
              <a:buFont typeface="Arial"/>
              <a:buChar char="•"/>
            </a:pPr>
            <a:r>
              <a:rPr lang="en-US" sz="1200" kern="0" dirty="0">
                <a:latin typeface="Arial" panose="020B0604020202020204" pitchFamily="34" charset="0"/>
              </a:rPr>
              <a:t>Sharing (fair share) </a:t>
            </a:r>
            <a:endParaRPr lang="en-AU" sz="1200" b="1" kern="0" dirty="0">
              <a:solidFill>
                <a:srgbClr val="63B1A4"/>
              </a:solidFill>
              <a:latin typeface="Arial" panose="020B0604020202020204" pitchFamily="34" charset="0"/>
              <a:ea typeface="Roboto Light" panose="02000000000000000000" pitchFamily="2" charset="0"/>
            </a:endParaRPr>
          </a:p>
          <a:p>
            <a:pPr marL="285750" indent="-285750">
              <a:lnSpc>
                <a:spcPct val="100000"/>
              </a:lnSpc>
              <a:spcBef>
                <a:spcPts val="100"/>
              </a:spcBef>
              <a:buFont typeface="Arial"/>
              <a:buChar char="•"/>
            </a:pPr>
            <a:endParaRPr lang="en-AU" sz="1200" b="1" kern="0" dirty="0">
              <a:solidFill>
                <a:srgbClr val="63B1A4"/>
              </a:solidFill>
              <a:latin typeface="Arial" panose="020B0604020202020204" pitchFamily="34" charset="0"/>
            </a:endParaRPr>
          </a:p>
          <a:p>
            <a:pPr>
              <a:lnSpc>
                <a:spcPct val="100000"/>
              </a:lnSpc>
              <a:spcBef>
                <a:spcPts val="0"/>
              </a:spcBef>
              <a:spcAft>
                <a:spcPts val="600"/>
              </a:spcAft>
            </a:pPr>
            <a:r>
              <a:rPr lang="en-AU" sz="1200" b="1" kern="0" dirty="0">
                <a:solidFill>
                  <a:srgbClr val="63B1A4"/>
                </a:solidFill>
                <a:latin typeface="Arial" panose="020B0604020202020204" pitchFamily="34" charset="0"/>
              </a:rPr>
              <a:t>CIVICS AND CITIZENSHIP</a:t>
            </a:r>
          </a:p>
          <a:p>
            <a:pPr>
              <a:lnSpc>
                <a:spcPct val="100000"/>
              </a:lnSpc>
              <a:spcBef>
                <a:spcPts val="100"/>
              </a:spcBef>
              <a:spcAft>
                <a:spcPts val="600"/>
              </a:spcAft>
            </a:pPr>
            <a:r>
              <a:rPr lang="en-US" sz="1200" b="1" kern="0" dirty="0">
                <a:latin typeface="Arial" panose="020B0604020202020204" pitchFamily="34" charset="0"/>
              </a:rPr>
              <a:t>Year 3: </a:t>
            </a:r>
            <a:r>
              <a:rPr lang="en-US" sz="1200" kern="0" dirty="0">
                <a:latin typeface="Arial" panose="020B0604020202020204" pitchFamily="34" charset="0"/>
              </a:rPr>
              <a:t>Why people participate within communities and how students can actively participate and contribute (ACHASSK072). </a:t>
            </a:r>
          </a:p>
          <a:p>
            <a:pPr>
              <a:lnSpc>
                <a:spcPct val="100000"/>
              </a:lnSpc>
              <a:spcBef>
                <a:spcPts val="100"/>
              </a:spcBef>
              <a:spcAft>
                <a:spcPts val="600"/>
              </a:spcAft>
            </a:pPr>
            <a:r>
              <a:rPr lang="en-US" sz="1200" b="1" kern="0" dirty="0">
                <a:latin typeface="Arial" panose="020B0604020202020204" pitchFamily="34" charset="0"/>
              </a:rPr>
              <a:t>Year 4: </a:t>
            </a:r>
            <a:r>
              <a:rPr lang="en-US" sz="1200" kern="0" dirty="0">
                <a:latin typeface="Arial" panose="020B0604020202020204" pitchFamily="34" charset="0"/>
              </a:rPr>
              <a:t>The different cultural, religious and/or social groups to which they and others in the community belong (ACHASSK093).</a:t>
            </a:r>
          </a:p>
          <a:p>
            <a:pPr>
              <a:lnSpc>
                <a:spcPct val="100000"/>
              </a:lnSpc>
              <a:spcBef>
                <a:spcPts val="100"/>
              </a:spcBef>
              <a:spcAft>
                <a:spcPts val="600"/>
              </a:spcAft>
            </a:pPr>
            <a:r>
              <a:rPr lang="en-US" sz="1200" b="1" kern="0" dirty="0">
                <a:latin typeface="Arial" panose="020B0604020202020204" pitchFamily="34" charset="0"/>
              </a:rPr>
              <a:t>Year 5: </a:t>
            </a:r>
            <a:r>
              <a:rPr lang="en-US" sz="1200" kern="0" dirty="0">
                <a:latin typeface="Arial" panose="020B0604020202020204" pitchFamily="34" charset="0"/>
              </a:rPr>
              <a:t>How people with shared beliefs and values work together to achieve a civic goal (ACHASSK118). </a:t>
            </a:r>
          </a:p>
          <a:p>
            <a:pPr>
              <a:lnSpc>
                <a:spcPct val="100000"/>
              </a:lnSpc>
              <a:spcBef>
                <a:spcPts val="100"/>
              </a:spcBef>
              <a:spcAft>
                <a:spcPts val="600"/>
              </a:spcAft>
            </a:pPr>
            <a:r>
              <a:rPr lang="en-US" sz="1200" b="1" kern="0" dirty="0">
                <a:latin typeface="Arial" panose="020B0604020202020204" pitchFamily="34" charset="0"/>
              </a:rPr>
              <a:t>Year 6: </a:t>
            </a:r>
            <a:r>
              <a:rPr lang="en-US" sz="1200" kern="0" dirty="0">
                <a:latin typeface="Arial" panose="020B0604020202020204" pitchFamily="34" charset="0"/>
              </a:rPr>
              <a:t>The obligations citizens may consider they have beyond their own national borders as active and informed global citizens (ACHASSK148). </a:t>
            </a:r>
            <a:endParaRPr lang="en-AU" sz="1200" kern="0" dirty="0">
              <a:latin typeface="Arial" panose="020B0604020202020204" pitchFamily="34"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0"/>
              </a:spcBef>
              <a:spcAft>
                <a:spcPts val="600"/>
              </a:spcAft>
            </a:pPr>
            <a:r>
              <a:rPr lang="en-AU" sz="1200" b="1" kern="0" dirty="0">
                <a:solidFill>
                  <a:srgbClr val="63B1A4"/>
                </a:solidFill>
                <a:latin typeface="Arial" panose="020B0604020202020204" pitchFamily="34" charset="0"/>
                <a:ea typeface="Roboto Light" panose="02000000000000000000" pitchFamily="2" charset="0"/>
              </a:rPr>
              <a:t>GEOGRAPHY</a:t>
            </a:r>
            <a:endParaRPr lang="en-AU" sz="1200" dirty="0">
              <a:latin typeface="Arial" panose="020B0604020202020204" pitchFamily="34" charset="0"/>
            </a:endParaRPr>
          </a:p>
          <a:p>
            <a:pPr>
              <a:lnSpc>
                <a:spcPct val="100000"/>
              </a:lnSpc>
              <a:spcBef>
                <a:spcPts val="100"/>
              </a:spcBef>
            </a:pPr>
            <a:r>
              <a:rPr lang="en-US" sz="1200" b="1" kern="0" dirty="0">
                <a:latin typeface="Arial" panose="020B0604020202020204" pitchFamily="34" charset="0"/>
              </a:rPr>
              <a:t>Year 3: </a:t>
            </a:r>
            <a:r>
              <a:rPr lang="en-US" sz="1200" kern="0" dirty="0">
                <a:latin typeface="Arial" panose="020B0604020202020204" pitchFamily="34" charset="0"/>
              </a:rPr>
              <a:t>The location of Australia’s </a:t>
            </a:r>
            <a:r>
              <a:rPr lang="en-US" sz="1200" kern="0" dirty="0" err="1">
                <a:latin typeface="Arial" panose="020B0604020202020204" pitchFamily="34" charset="0"/>
              </a:rPr>
              <a:t>neighbouring</a:t>
            </a:r>
            <a:r>
              <a:rPr lang="en-US" sz="1200" kern="0" dirty="0">
                <a:latin typeface="Arial" panose="020B0604020202020204" pitchFamily="34" charset="0"/>
              </a:rPr>
              <a:t> countries and the diverse characteristics of their places (ACHASSK067)</a:t>
            </a:r>
          </a:p>
          <a:p>
            <a:pPr>
              <a:lnSpc>
                <a:spcPct val="100000"/>
              </a:lnSpc>
              <a:spcBef>
                <a:spcPts val="100"/>
              </a:spcBef>
              <a:spcAft>
                <a:spcPts val="600"/>
              </a:spcAft>
            </a:pPr>
            <a:r>
              <a:rPr lang="en-US" sz="1200" kern="0" dirty="0">
                <a:latin typeface="Arial" panose="020B0604020202020204" pitchFamily="34" charset="0"/>
              </a:rPr>
              <a:t>The similarities and differences between places in terms of their type of settlement, demographic characteristics and the lives of the people who live there, and people’s perceptions of these places (ACHASSK069)</a:t>
            </a:r>
          </a:p>
          <a:p>
            <a:pPr>
              <a:lnSpc>
                <a:spcPct val="100000"/>
              </a:lnSpc>
              <a:spcBef>
                <a:spcPts val="100"/>
              </a:spcBef>
              <a:spcAft>
                <a:spcPts val="600"/>
              </a:spcAft>
            </a:pPr>
            <a:r>
              <a:rPr lang="en-US" sz="1200" b="1" kern="0" dirty="0">
                <a:latin typeface="Arial" panose="020B0604020202020204" pitchFamily="34" charset="0"/>
              </a:rPr>
              <a:t>Year 4: </a:t>
            </a:r>
            <a:r>
              <a:rPr lang="en-US" sz="1200" kern="0" dirty="0">
                <a:latin typeface="Arial" panose="020B0604020202020204" pitchFamily="34" charset="0"/>
              </a:rPr>
              <a:t>The importance of environments, including natural vegetation, to animals and people (ACHASSK088)</a:t>
            </a:r>
          </a:p>
          <a:p>
            <a:pPr>
              <a:lnSpc>
                <a:spcPct val="100000"/>
              </a:lnSpc>
              <a:spcBef>
                <a:spcPts val="100"/>
              </a:spcBef>
              <a:spcAft>
                <a:spcPts val="600"/>
              </a:spcAft>
            </a:pPr>
            <a:r>
              <a:rPr lang="en-US" sz="1200" b="1" kern="0" dirty="0">
                <a:latin typeface="Arial" panose="020B0604020202020204" pitchFamily="34" charset="0"/>
              </a:rPr>
              <a:t>Year 5: </a:t>
            </a:r>
            <a:r>
              <a:rPr lang="en-US" sz="1200" kern="0" dirty="0">
                <a:latin typeface="Arial" panose="020B0604020202020204" pitchFamily="34" charset="0"/>
              </a:rPr>
              <a:t>Types of resources (natural, human, capital) and the ways societies use them to satisfy the needs and wants of present and future generations (ACHASSK120)</a:t>
            </a:r>
          </a:p>
          <a:p>
            <a:pPr>
              <a:lnSpc>
                <a:spcPct val="100000"/>
              </a:lnSpc>
              <a:spcBef>
                <a:spcPts val="100"/>
              </a:spcBef>
            </a:pPr>
            <a:r>
              <a:rPr lang="en-AU" sz="1200" b="1" kern="0" dirty="0">
                <a:latin typeface="Arial" panose="020B0604020202020204" pitchFamily="34" charset="0"/>
              </a:rPr>
              <a:t>Year 6: </a:t>
            </a:r>
            <a:r>
              <a:rPr lang="en-AU" sz="1200" kern="0" dirty="0">
                <a:latin typeface="Arial" panose="020B0604020202020204" pitchFamily="34" charset="0"/>
              </a:rPr>
              <a:t>Differences in the economic, demographic and social characteristics of countries across the world (ACHASSK139)</a:t>
            </a:r>
            <a:br>
              <a:rPr lang="en-AU" sz="1200" kern="0" dirty="0">
                <a:latin typeface="Arial" panose="020B0604020202020204" pitchFamily="34" charset="0"/>
              </a:rPr>
            </a:br>
            <a:r>
              <a:rPr lang="en-AU" sz="1200" kern="0" dirty="0">
                <a:latin typeface="Arial" panose="020B0604020202020204" pitchFamily="34" charset="0"/>
              </a:rPr>
              <a:t>Australia’s connections with other countries and how these change people and places (ACHASSK141) </a:t>
            </a:r>
          </a:p>
          <a:p>
            <a:pPr>
              <a:lnSpc>
                <a:spcPct val="100000"/>
              </a:lnSpc>
              <a:spcBef>
                <a:spcPts val="100"/>
              </a:spcBef>
            </a:pPr>
            <a:endParaRPr lang="en-AU" sz="1200" b="1" kern="0" dirty="0">
              <a:solidFill>
                <a:srgbClr val="63B1A4"/>
              </a:solidFill>
              <a:latin typeface="Arial" panose="020B0604020202020204" pitchFamily="34" charset="0"/>
            </a:endParaRPr>
          </a:p>
          <a:p>
            <a:pPr>
              <a:lnSpc>
                <a:spcPct val="100000"/>
              </a:lnSpc>
              <a:spcBef>
                <a:spcPts val="0"/>
              </a:spcBef>
              <a:spcAft>
                <a:spcPts val="600"/>
              </a:spcAft>
            </a:pPr>
            <a:r>
              <a:rPr lang="en-AU" sz="1200" b="1" kern="0" dirty="0">
                <a:solidFill>
                  <a:srgbClr val="63B1A4"/>
                </a:solidFill>
                <a:latin typeface="Arial" panose="020B0604020202020204" pitchFamily="34" charset="0"/>
              </a:rPr>
              <a:t>ECONOMICS AND BUSINESS</a:t>
            </a:r>
            <a:endParaRPr lang="en-US" sz="1200" kern="0" dirty="0">
              <a:latin typeface="Arial" panose="020B0604020202020204" pitchFamily="34" charset="0"/>
            </a:endParaRPr>
          </a:p>
          <a:p>
            <a:pPr>
              <a:lnSpc>
                <a:spcPct val="100000"/>
              </a:lnSpc>
              <a:spcBef>
                <a:spcPts val="100"/>
              </a:spcBef>
            </a:pPr>
            <a:r>
              <a:rPr lang="en-AU" sz="1200" b="1" kern="0" dirty="0">
                <a:latin typeface="Arial" panose="020B0604020202020204" pitchFamily="34" charset="0"/>
              </a:rPr>
              <a:t>Year 5: </a:t>
            </a:r>
            <a:r>
              <a:rPr lang="en-AU" sz="1200" kern="0" dirty="0">
                <a:latin typeface="Arial" panose="020B0604020202020204" pitchFamily="34" charset="0"/>
              </a:rPr>
              <a:t>The difference between needs and wants and why choices need to be made about how limited resources are used (ACHASSK119)</a:t>
            </a:r>
          </a:p>
          <a:p>
            <a:pPr>
              <a:lnSpc>
                <a:spcPct val="100000"/>
              </a:lnSpc>
              <a:spcBef>
                <a:spcPts val="100"/>
              </a:spcBef>
              <a:spcAft>
                <a:spcPts val="600"/>
              </a:spcAft>
            </a:pPr>
            <a:r>
              <a:rPr lang="en-AU" sz="1200" kern="0" dirty="0">
                <a:latin typeface="Arial" panose="020B0604020202020204" pitchFamily="34" charset="0"/>
              </a:rPr>
              <a:t>Types of resources (natural, human, capital) and the ways societies use them to satisfy the needs and wants of present and future generations (ACHASSK120)</a:t>
            </a:r>
          </a:p>
          <a:p>
            <a:pPr>
              <a:lnSpc>
                <a:spcPct val="100000"/>
              </a:lnSpc>
              <a:spcBef>
                <a:spcPts val="100"/>
              </a:spcBef>
              <a:spcAft>
                <a:spcPts val="600"/>
              </a:spcAft>
            </a:pPr>
            <a:r>
              <a:rPr lang="en-AU" sz="1200" b="1" kern="0" dirty="0">
                <a:latin typeface="Arial" panose="020B0604020202020204" pitchFamily="34" charset="0"/>
              </a:rPr>
              <a:t>Year 6: </a:t>
            </a:r>
            <a:r>
              <a:rPr lang="en-AU" sz="1200" kern="0" dirty="0">
                <a:latin typeface="Arial" panose="020B0604020202020204" pitchFamily="34" charset="0"/>
              </a:rPr>
              <a:t>How the concept of opportunity cost involves choices about the alternative use of resources and the need to consider trade-offs (ACHASSK149)</a:t>
            </a:r>
          </a:p>
          <a:p>
            <a:pPr>
              <a:lnSpc>
                <a:spcPct val="100000"/>
              </a:lnSpc>
            </a:pPr>
            <a:endParaRPr lang="en-AU" sz="1200" kern="0" dirty="0">
              <a:solidFill>
                <a:srgbClr val="63B1A4"/>
              </a:solidFill>
              <a:latin typeface="Arial" panose="020B0604020202020204" pitchFamily="34" charset="0"/>
            </a:endParaRPr>
          </a:p>
        </p:txBody>
      </p:sp>
      <p:sp>
        <p:nvSpPr>
          <p:cNvPr id="10" name="bg object 21">
            <a:extLst>
              <a:ext uri="{FF2B5EF4-FFF2-40B4-BE49-F238E27FC236}">
                <a16:creationId xmlns:a16="http://schemas.microsoft.com/office/drawing/2014/main" id="{66A163C4-0CDC-1646-AE3B-A12CD9200FB8}"/>
              </a:ext>
            </a:extLst>
          </p:cNvPr>
          <p:cNvSpPr>
            <a:spLocks noChangeAspect="1"/>
          </p:cNvSpPr>
          <p:nvPr/>
        </p:nvSpPr>
        <p:spPr>
          <a:xfrm>
            <a:off x="528625" y="504825"/>
            <a:ext cx="381520" cy="381000"/>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6" name="Title 5">
            <a:extLst>
              <a:ext uri="{FF2B5EF4-FFF2-40B4-BE49-F238E27FC236}">
                <a16:creationId xmlns:a16="http://schemas.microsoft.com/office/drawing/2014/main" id="{81AC39E0-A1FB-0D4A-8E34-2FB3787D7E2A}"/>
              </a:ext>
            </a:extLst>
          </p:cNvPr>
          <p:cNvSpPr>
            <a:spLocks noGrp="1"/>
          </p:cNvSpPr>
          <p:nvPr>
            <p:ph type="title"/>
          </p:nvPr>
        </p:nvSpPr>
        <p:spPr>
          <a:xfrm>
            <a:off x="1019637" y="436012"/>
            <a:ext cx="11792361" cy="518625"/>
          </a:xfrm>
        </p:spPr>
        <p:txBody>
          <a:bodyPr/>
          <a:lstStyle/>
          <a:p>
            <a:r>
              <a:rPr lang="en-US">
                <a:solidFill>
                  <a:srgbClr val="0C244C"/>
                </a:solidFill>
              </a:rPr>
              <a:t>Curriculum links</a:t>
            </a:r>
          </a:p>
        </p:txBody>
      </p:sp>
    </p:spTree>
    <p:extLst>
      <p:ext uri="{BB962C8B-B14F-4D97-AF65-F5344CB8AC3E}">
        <p14:creationId xmlns:p14="http://schemas.microsoft.com/office/powerpoint/2010/main" val="2440990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F047B7-4608-4543-9870-D7E972DA47DF}"/>
              </a:ext>
            </a:extLst>
          </p:cNvPr>
          <p:cNvSpPr>
            <a:spLocks noGrp="1"/>
          </p:cNvSpPr>
          <p:nvPr>
            <p:ph type="body" sz="quarter" idx="10"/>
          </p:nvPr>
        </p:nvSpPr>
        <p:spPr>
          <a:xfrm>
            <a:off x="528628" y="1766006"/>
            <a:ext cx="6193642" cy="4794728"/>
          </a:xfrm>
        </p:spPr>
        <p:txBody>
          <a:bodyPr lIns="91440" tIns="45720" rIns="91440" bIns="45720" anchor="t"/>
          <a:lstStyle/>
          <a:p>
            <a:pPr>
              <a:lnSpc>
                <a:spcPct val="100000"/>
              </a:lnSpc>
              <a:spcBef>
                <a:spcPts val="0"/>
              </a:spcBef>
              <a:spcAft>
                <a:spcPts val="1200"/>
              </a:spcAft>
            </a:pPr>
            <a:r>
              <a:rPr lang="en-AU" sz="2200" dirty="0">
                <a:latin typeface="Arial" panose="020B0604020202020204" pitchFamily="34" charset="0"/>
                <a:ea typeface="Roboto Light" panose="02000000000000000000" pitchFamily="2" charset="0"/>
              </a:rPr>
              <a:t>Climate change is one of the single biggest threats to reducing poverty. </a:t>
            </a:r>
          </a:p>
          <a:p>
            <a:pPr>
              <a:lnSpc>
                <a:spcPct val="100000"/>
              </a:lnSpc>
              <a:spcBef>
                <a:spcPts val="0"/>
              </a:spcBef>
              <a:spcAft>
                <a:spcPts val="1200"/>
              </a:spcAft>
            </a:pPr>
            <a:r>
              <a:rPr lang="en-AU" sz="2200" dirty="0">
                <a:latin typeface="Arial" panose="020B0604020202020204" pitchFamily="34" charset="0"/>
                <a:ea typeface="Roboto Light" panose="02000000000000000000" pitchFamily="2" charset="0"/>
              </a:rPr>
              <a:t>The encyclical,</a:t>
            </a:r>
            <a:r>
              <a:rPr lang="en-AU" sz="2200" i="1" dirty="0">
                <a:latin typeface="Arial" panose="020B0604020202020204" pitchFamily="34" charset="0"/>
                <a:ea typeface="Roboto Light" panose="02000000000000000000" pitchFamily="2" charset="0"/>
              </a:rPr>
              <a:t> </a:t>
            </a:r>
            <a:r>
              <a:rPr lang="en-AU" sz="2200" i="1" dirty="0" err="1">
                <a:latin typeface="Arial" panose="020B0604020202020204" pitchFamily="34" charset="0"/>
                <a:ea typeface="Roboto Light" panose="02000000000000000000" pitchFamily="2" charset="0"/>
                <a:hlinkClick r:id="rId2"/>
              </a:rPr>
              <a:t>Laudato</a:t>
            </a:r>
            <a:r>
              <a:rPr lang="en-AU" sz="2200" i="1" dirty="0">
                <a:latin typeface="Arial" panose="020B0604020202020204" pitchFamily="34" charset="0"/>
                <a:ea typeface="Roboto Light" panose="02000000000000000000" pitchFamily="2" charset="0"/>
                <a:hlinkClick r:id="rId2"/>
              </a:rPr>
              <a:t> Si’</a:t>
            </a:r>
            <a:r>
              <a:rPr lang="en-AU" sz="2200" i="1" dirty="0">
                <a:latin typeface="Arial" panose="020B0604020202020204" pitchFamily="34" charset="0"/>
                <a:ea typeface="Roboto Light" panose="02000000000000000000" pitchFamily="2" charset="0"/>
              </a:rPr>
              <a:t>, </a:t>
            </a:r>
            <a:r>
              <a:rPr lang="en-AU" sz="2200" dirty="0">
                <a:latin typeface="Arial" panose="020B0604020202020204" pitchFamily="34" charset="0"/>
                <a:ea typeface="Roboto Light" panose="02000000000000000000" pitchFamily="2" charset="0"/>
              </a:rPr>
              <a:t>emphasises the link between climate change and poverty. Natural disasters such as droughts, floods and cyclones are becoming more frequent and the majority of them are occurring in developing countries. </a:t>
            </a:r>
          </a:p>
          <a:p>
            <a:pPr>
              <a:lnSpc>
                <a:spcPct val="100000"/>
              </a:lnSpc>
              <a:spcBef>
                <a:spcPts val="0"/>
              </a:spcBef>
              <a:spcAft>
                <a:spcPts val="1200"/>
              </a:spcAft>
            </a:pPr>
            <a:r>
              <a:rPr lang="en-AU" sz="2200" dirty="0">
                <a:latin typeface="Arial" panose="020B0604020202020204" pitchFamily="34" charset="0"/>
                <a:ea typeface="Roboto Light" panose="02000000000000000000" pitchFamily="2" charset="0"/>
              </a:rPr>
              <a:t>Many of the world’s poorest countries have made small contributions to climate change, yet they are the most vulnerable to its effects and find it more difficult to make necessary adaptations. </a:t>
            </a:r>
          </a:p>
          <a:p>
            <a:pPr>
              <a:lnSpc>
                <a:spcPct val="100000"/>
              </a:lnSpc>
              <a:spcBef>
                <a:spcPts val="0"/>
              </a:spcBef>
              <a:spcAft>
                <a:spcPts val="1200"/>
              </a:spcAft>
            </a:pPr>
            <a:endParaRPr lang="en-AU" sz="2200" dirty="0"/>
          </a:p>
        </p:txBody>
      </p:sp>
      <p:pic>
        <p:nvPicPr>
          <p:cNvPr id="15" name="Picture Placeholder 14">
            <a:extLst>
              <a:ext uri="{FF2B5EF4-FFF2-40B4-BE49-F238E27FC236}">
                <a16:creationId xmlns:a16="http://schemas.microsoft.com/office/drawing/2014/main" id="{FF84BC09-8831-475A-85A2-A5F0FCD5BCC5}"/>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484" t="212" r="16726" b="-212"/>
          <a:stretch/>
        </p:blipFill>
        <p:spPr>
          <a:xfrm>
            <a:off x="7439172" y="1775332"/>
            <a:ext cx="5468938" cy="4402730"/>
          </a:xfrm>
        </p:spPr>
      </p:pic>
      <p:sp>
        <p:nvSpPr>
          <p:cNvPr id="17" name="Title 16">
            <a:extLst>
              <a:ext uri="{FF2B5EF4-FFF2-40B4-BE49-F238E27FC236}">
                <a16:creationId xmlns:a16="http://schemas.microsoft.com/office/drawing/2014/main" id="{5497A72E-BAF0-4CA0-8B13-F657F960E757}"/>
              </a:ext>
            </a:extLst>
          </p:cNvPr>
          <p:cNvSpPr>
            <a:spLocks noGrp="1"/>
          </p:cNvSpPr>
          <p:nvPr>
            <p:ph type="title"/>
          </p:nvPr>
        </p:nvSpPr>
        <p:spPr>
          <a:xfrm>
            <a:off x="1080663" y="367199"/>
            <a:ext cx="11910855" cy="873497"/>
          </a:xfrm>
        </p:spPr>
        <p:txBody>
          <a:bodyPr/>
          <a:lstStyle/>
          <a:p>
            <a:r>
              <a:rPr lang="en-AU" dirty="0"/>
              <a:t>Poverty &amp; climate change</a:t>
            </a:r>
          </a:p>
        </p:txBody>
      </p:sp>
      <p:sp>
        <p:nvSpPr>
          <p:cNvPr id="11" name="Text Placeholder 10">
            <a:extLst>
              <a:ext uri="{FF2B5EF4-FFF2-40B4-BE49-F238E27FC236}">
                <a16:creationId xmlns:a16="http://schemas.microsoft.com/office/drawing/2014/main" id="{3A28038E-4074-4AB4-878E-F7D90B156ED4}"/>
              </a:ext>
            </a:extLst>
          </p:cNvPr>
          <p:cNvSpPr>
            <a:spLocks noGrp="1"/>
          </p:cNvSpPr>
          <p:nvPr>
            <p:ph type="body" sz="quarter" idx="4294967295"/>
          </p:nvPr>
        </p:nvSpPr>
        <p:spPr>
          <a:xfrm>
            <a:off x="7522580" y="6313084"/>
            <a:ext cx="5468938" cy="247650"/>
          </a:xfrm>
          <a:prstGeom prst="rect">
            <a:avLst/>
          </a:prstGeom>
        </p:spPr>
        <p:txBody>
          <a:bodyPr/>
          <a:lstStyle/>
          <a:p>
            <a:pPr marL="0" indent="0">
              <a:buNone/>
            </a:pPr>
            <a:r>
              <a:rPr lang="en-AU" sz="1000" dirty="0" err="1">
                <a:latin typeface="Arial" panose="020B0604020202020204" pitchFamily="34" charset="0"/>
                <a:ea typeface="Roboto Light" panose="02000000000000000000" pitchFamily="2" charset="0"/>
              </a:rPr>
              <a:t>Aloma</a:t>
            </a:r>
            <a:r>
              <a:rPr lang="en-AU" sz="1000" dirty="0">
                <a:latin typeface="Arial" panose="020B0604020202020204" pitchFamily="34" charset="0"/>
                <a:ea typeface="Roboto Light" panose="02000000000000000000" pitchFamily="2" charset="0"/>
              </a:rPr>
              <a:t> standing next to mangroves grown in the Community Mangrove Nursery and planted by community members. </a:t>
            </a:r>
            <a:r>
              <a:rPr lang="en-AU" sz="1000" b="1" dirty="0">
                <a:latin typeface="Arial" panose="020B0604020202020204" pitchFamily="34" charset="0"/>
                <a:ea typeface="Roboto Light" panose="02000000000000000000" pitchFamily="2" charset="0"/>
              </a:rPr>
              <a:t>Credit: </a:t>
            </a:r>
            <a:r>
              <a:rPr lang="en-AU" sz="1000" dirty="0">
                <a:latin typeface="Arial" panose="020B0604020202020204" pitchFamily="34" charset="0"/>
                <a:ea typeface="Roboto Light" panose="02000000000000000000" pitchFamily="2" charset="0"/>
              </a:rPr>
              <a:t>Richard Wainwright</a:t>
            </a:r>
          </a:p>
        </p:txBody>
      </p:sp>
      <p:sp>
        <p:nvSpPr>
          <p:cNvPr id="4" name="Title 3">
            <a:extLst>
              <a:ext uri="{FF2B5EF4-FFF2-40B4-BE49-F238E27FC236}">
                <a16:creationId xmlns:a16="http://schemas.microsoft.com/office/drawing/2014/main" id="{53F3B3A4-137E-4AF0-9765-0B2D1F20A10D}"/>
              </a:ext>
            </a:extLst>
          </p:cNvPr>
          <p:cNvSpPr txBox="1">
            <a:spLocks/>
          </p:cNvSpPr>
          <p:nvPr/>
        </p:nvSpPr>
        <p:spPr>
          <a:xfrm>
            <a:off x="1072800" y="367200"/>
            <a:ext cx="11291075"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D86075"/>
                </a:solidFill>
                <a:latin typeface="Arial"/>
                <a:ea typeface="+mj-ea"/>
                <a:cs typeface="Arial"/>
              </a:defRPr>
            </a:lvl1pPr>
          </a:lstStyle>
          <a:p>
            <a:endParaRPr lang="en-US"/>
          </a:p>
        </p:txBody>
      </p:sp>
      <p:sp>
        <p:nvSpPr>
          <p:cNvPr id="12" name="bg object 21">
            <a:extLst>
              <a:ext uri="{FF2B5EF4-FFF2-40B4-BE49-F238E27FC236}">
                <a16:creationId xmlns:a16="http://schemas.microsoft.com/office/drawing/2014/main" id="{99E584C6-83DD-4210-85A9-57A1AC7E870F}"/>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807073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A8FA3C2-21CC-49E7-99AD-4D72AA8470B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17141" b="17141"/>
          <a:stretch>
            <a:fillRect/>
          </a:stretch>
        </p:blipFill>
        <p:spPr/>
      </p:pic>
      <p:sp>
        <p:nvSpPr>
          <p:cNvPr id="8" name="Text Placeholder 7">
            <a:extLst>
              <a:ext uri="{FF2B5EF4-FFF2-40B4-BE49-F238E27FC236}">
                <a16:creationId xmlns:a16="http://schemas.microsoft.com/office/drawing/2014/main" id="{08A0ABC8-043C-449D-9EFD-DB04504B0932}"/>
              </a:ext>
            </a:extLst>
          </p:cNvPr>
          <p:cNvSpPr>
            <a:spLocks noGrp="1"/>
          </p:cNvSpPr>
          <p:nvPr>
            <p:ph type="body" sz="quarter" idx="11"/>
          </p:nvPr>
        </p:nvSpPr>
        <p:spPr/>
        <p:txBody>
          <a:bodyPr/>
          <a:lstStyle/>
          <a:p>
            <a:r>
              <a:rPr lang="en-AU" dirty="0"/>
              <a:t>Rice grains. Niger, West Africa. </a:t>
            </a:r>
            <a:r>
              <a:rPr lang="en-AU" sz="1000" b="1" dirty="0">
                <a:latin typeface="Arial" panose="020B0604020202020204" pitchFamily="34" charset="0"/>
                <a:ea typeface="Roboto Light" panose="02000000000000000000" pitchFamily="2" charset="0"/>
              </a:rPr>
              <a:t>Credit: </a:t>
            </a:r>
            <a:r>
              <a:rPr lang="en-AU" sz="1000" dirty="0">
                <a:latin typeface="Arial" panose="020B0604020202020204" pitchFamily="34" charset="0"/>
                <a:ea typeface="Roboto Light" panose="02000000000000000000" pitchFamily="2" charset="0"/>
              </a:rPr>
              <a:t>Francois Therrien</a:t>
            </a:r>
          </a:p>
        </p:txBody>
      </p:sp>
      <p:sp>
        <p:nvSpPr>
          <p:cNvPr id="10" name="Text Placeholder 9">
            <a:extLst>
              <a:ext uri="{FF2B5EF4-FFF2-40B4-BE49-F238E27FC236}">
                <a16:creationId xmlns:a16="http://schemas.microsoft.com/office/drawing/2014/main" id="{6C421392-486E-4A95-903D-281924CB169D}"/>
              </a:ext>
            </a:extLst>
          </p:cNvPr>
          <p:cNvSpPr>
            <a:spLocks noGrp="1"/>
          </p:cNvSpPr>
          <p:nvPr>
            <p:ph type="body" sz="quarter" idx="13"/>
          </p:nvPr>
        </p:nvSpPr>
        <p:spPr>
          <a:xfrm>
            <a:off x="528628" y="2277724"/>
            <a:ext cx="5717208" cy="4159457"/>
          </a:xfrm>
        </p:spPr>
        <p:txBody>
          <a:bodyPr lIns="91440" tIns="45720" rIns="91440" bIns="45720" anchor="t"/>
          <a:lstStyle/>
          <a:p>
            <a:pPr>
              <a:lnSpc>
                <a:spcPct val="100000"/>
              </a:lnSpc>
              <a:spcBef>
                <a:spcPts val="0"/>
              </a:spcBef>
              <a:spcAft>
                <a:spcPts val="1200"/>
              </a:spcAft>
            </a:pPr>
            <a:r>
              <a:rPr lang="en-AU" sz="2200" dirty="0">
                <a:latin typeface="Arial" panose="020B0604020202020204" pitchFamily="34" charset="0"/>
                <a:ea typeface="Roboto Light" panose="02000000000000000000" pitchFamily="2" charset="0"/>
              </a:rPr>
              <a:t>Our partner communities have told us the seas are rising around their homes, rains are coming earlier or later, the droughts are lasting longer, the farming seasons are more unpredictable, fresh water is becoming scarcer, and extreme weather events such as cyclones are becoming fiercer. </a:t>
            </a:r>
          </a:p>
          <a:p>
            <a:pPr>
              <a:lnSpc>
                <a:spcPct val="100000"/>
              </a:lnSpc>
              <a:spcBef>
                <a:spcPts val="0"/>
              </a:spcBef>
              <a:spcAft>
                <a:spcPts val="1200"/>
              </a:spcAft>
            </a:pPr>
            <a:r>
              <a:rPr lang="en-AU" sz="2200" dirty="0">
                <a:latin typeface="Arial" panose="020B0604020202020204" pitchFamily="34" charset="0"/>
                <a:ea typeface="Roboto Light" panose="02000000000000000000" pitchFamily="2" charset="0"/>
              </a:rPr>
              <a:t>They have spoken of the harsh impacts this is having on their families, livelihoods, health, crops and food security. </a:t>
            </a:r>
            <a:endParaRPr lang="en-AU" sz="2200" dirty="0"/>
          </a:p>
        </p:txBody>
      </p:sp>
      <p:sp>
        <p:nvSpPr>
          <p:cNvPr id="7" name="Title 6">
            <a:extLst>
              <a:ext uri="{FF2B5EF4-FFF2-40B4-BE49-F238E27FC236}">
                <a16:creationId xmlns:a16="http://schemas.microsoft.com/office/drawing/2014/main" id="{567016E9-5A0E-414B-B927-F4E28FC94B12}"/>
              </a:ext>
            </a:extLst>
          </p:cNvPr>
          <p:cNvSpPr>
            <a:spLocks noGrp="1"/>
          </p:cNvSpPr>
          <p:nvPr>
            <p:ph type="title"/>
          </p:nvPr>
        </p:nvSpPr>
        <p:spPr>
          <a:xfrm>
            <a:off x="528628" y="763890"/>
            <a:ext cx="5323271" cy="1062514"/>
          </a:xfrm>
        </p:spPr>
        <p:txBody>
          <a:bodyPr/>
          <a:lstStyle/>
          <a:p>
            <a:r>
              <a:rPr lang="en-AU" dirty="0">
                <a:solidFill>
                  <a:srgbClr val="0C244C"/>
                </a:solidFill>
              </a:rPr>
              <a:t>Effects of Climate change</a:t>
            </a:r>
          </a:p>
        </p:txBody>
      </p:sp>
    </p:spTree>
    <p:extLst>
      <p:ext uri="{BB962C8B-B14F-4D97-AF65-F5344CB8AC3E}">
        <p14:creationId xmlns:p14="http://schemas.microsoft.com/office/powerpoint/2010/main" val="768245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91A9AE-71C3-7549-BF47-0903BEE19FF9}"/>
              </a:ext>
            </a:extLst>
          </p:cNvPr>
          <p:cNvSpPr>
            <a:spLocks noGrp="1"/>
          </p:cNvSpPr>
          <p:nvPr>
            <p:ph type="body" sz="quarter" idx="10"/>
          </p:nvPr>
        </p:nvSpPr>
        <p:spPr>
          <a:xfrm>
            <a:off x="433556" y="1574094"/>
            <a:ext cx="6288713" cy="4794728"/>
          </a:xfrm>
        </p:spPr>
        <p:txBody>
          <a:bodyPr lIns="91440" tIns="45720" rIns="91440" bIns="45720" anchor="t"/>
          <a:lstStyle/>
          <a:p>
            <a:pPr>
              <a:lnSpc>
                <a:spcPct val="100000"/>
              </a:lnSpc>
              <a:spcAft>
                <a:spcPts val="1200"/>
              </a:spcAft>
            </a:pPr>
            <a:r>
              <a:rPr lang="en-US" sz="2200" kern="0" dirty="0">
                <a:latin typeface="+mn-lt"/>
                <a:ea typeface="Roboto" pitchFamily="2" charset="0"/>
              </a:rPr>
              <a:t>In 2015, Pope Francis published his second encyclical titled </a:t>
            </a:r>
            <a:r>
              <a:rPr lang="en-US" sz="2200" kern="0" dirty="0" err="1">
                <a:latin typeface="+mn-lt"/>
                <a:ea typeface="Roboto" pitchFamily="2" charset="0"/>
                <a:hlinkClick r:id="rId3"/>
              </a:rPr>
              <a:t>Laudato</a:t>
            </a:r>
            <a:r>
              <a:rPr lang="en-US" sz="2200" kern="0" dirty="0">
                <a:latin typeface="+mn-lt"/>
                <a:ea typeface="Roboto" pitchFamily="2" charset="0"/>
                <a:hlinkClick r:id="rId3"/>
              </a:rPr>
              <a:t> Si’, </a:t>
            </a:r>
            <a:r>
              <a:rPr lang="en-US" sz="2200" kern="0" dirty="0">
                <a:latin typeface="+mn-lt"/>
                <a:ea typeface="Roboto" pitchFamily="2" charset="0"/>
              </a:rPr>
              <a:t>translated as ‘Praise be to you!’. This encyclical is based on the Catholic Social Teaching, </a:t>
            </a:r>
            <a:r>
              <a:rPr lang="en-US" sz="2200" i="1" kern="0" dirty="0">
                <a:latin typeface="+mn-lt"/>
                <a:ea typeface="Roboto" pitchFamily="2" charset="0"/>
              </a:rPr>
              <a:t>Care For Our Common</a:t>
            </a:r>
            <a:r>
              <a:rPr lang="en-US" sz="2200" kern="0" dirty="0">
                <a:latin typeface="+mn-lt"/>
                <a:ea typeface="Roboto" pitchFamily="2" charset="0"/>
              </a:rPr>
              <a:t> </a:t>
            </a:r>
            <a:r>
              <a:rPr lang="en-US" sz="2200" i="1" kern="0" dirty="0">
                <a:latin typeface="+mn-lt"/>
                <a:ea typeface="Roboto" pitchFamily="2" charset="0"/>
              </a:rPr>
              <a:t>Home,</a:t>
            </a:r>
            <a:r>
              <a:rPr lang="en-US" sz="2200" kern="0" dirty="0">
                <a:latin typeface="+mn-lt"/>
                <a:ea typeface="Roboto" pitchFamily="2" charset="0"/>
              </a:rPr>
              <a:t> and the concept of  </a:t>
            </a:r>
            <a:r>
              <a:rPr lang="en-US" sz="2200" b="1" kern="0" dirty="0">
                <a:latin typeface="+mn-lt"/>
                <a:ea typeface="Roboto" pitchFamily="2" charset="0"/>
              </a:rPr>
              <a:t>‘Integral Ecology’. </a:t>
            </a:r>
            <a:endParaRPr lang="en-US" sz="2200" b="1" kern="0" dirty="0">
              <a:solidFill>
                <a:sysClr val="windowText" lastClr="000000"/>
              </a:solidFill>
              <a:latin typeface="+mn-lt"/>
              <a:ea typeface="Roboto" pitchFamily="2" charset="0"/>
            </a:endParaRPr>
          </a:p>
          <a:p>
            <a:pPr>
              <a:lnSpc>
                <a:spcPct val="100000"/>
              </a:lnSpc>
              <a:spcAft>
                <a:spcPts val="1200"/>
              </a:spcAft>
            </a:pPr>
            <a:r>
              <a:rPr lang="en-US" sz="2200" kern="0" dirty="0">
                <a:latin typeface="+mn-lt"/>
                <a:ea typeface="Roboto" pitchFamily="2" charset="0"/>
              </a:rPr>
              <a:t>Pope Francis unpacks this concept by explaining that caring for the environment is not separate from caring for the poor and </a:t>
            </a:r>
            <a:r>
              <a:rPr lang="en-US" sz="2200" kern="0" dirty="0" err="1">
                <a:latin typeface="+mn-lt"/>
                <a:ea typeface="Roboto" pitchFamily="2" charset="0"/>
              </a:rPr>
              <a:t>marginalised</a:t>
            </a:r>
            <a:r>
              <a:rPr lang="en-US" sz="2200" kern="0" dirty="0">
                <a:latin typeface="+mn-lt"/>
                <a:ea typeface="Roboto" pitchFamily="2" charset="0"/>
              </a:rPr>
              <a:t>. Through taking action to care for creation, we are simultaneously protecting and maintaining both the earth and all its inhabitants, those living and non-living.</a:t>
            </a:r>
            <a:endParaRPr lang="en-US" sz="2200" kern="0" dirty="0">
              <a:latin typeface="+mn-lt"/>
            </a:endParaRPr>
          </a:p>
        </p:txBody>
      </p:sp>
      <p:sp>
        <p:nvSpPr>
          <p:cNvPr id="6" name="Title 5">
            <a:extLst>
              <a:ext uri="{FF2B5EF4-FFF2-40B4-BE49-F238E27FC236}">
                <a16:creationId xmlns:a16="http://schemas.microsoft.com/office/drawing/2014/main" id="{1CAB582A-40FC-5C4B-B44A-E4E08ECFF957}"/>
              </a:ext>
            </a:extLst>
          </p:cNvPr>
          <p:cNvSpPr>
            <a:spLocks noGrp="1"/>
          </p:cNvSpPr>
          <p:nvPr>
            <p:ph type="title"/>
          </p:nvPr>
        </p:nvSpPr>
        <p:spPr>
          <a:xfrm>
            <a:off x="1050213" y="363228"/>
            <a:ext cx="11910855" cy="873497"/>
          </a:xfrm>
        </p:spPr>
        <p:txBody>
          <a:bodyPr/>
          <a:lstStyle/>
          <a:p>
            <a:r>
              <a:rPr lang="en-AU" sz="3600" dirty="0"/>
              <a:t>LAUDATO SI’ </a:t>
            </a:r>
          </a:p>
        </p:txBody>
      </p:sp>
      <p:sp>
        <p:nvSpPr>
          <p:cNvPr id="16" name="bg object 21">
            <a:extLst>
              <a:ext uri="{FF2B5EF4-FFF2-40B4-BE49-F238E27FC236}">
                <a16:creationId xmlns:a16="http://schemas.microsoft.com/office/drawing/2014/main" id="{A57005FB-F136-432F-A452-14CCB3D375D6}"/>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pic>
        <p:nvPicPr>
          <p:cNvPr id="17" name="Picture 16">
            <a:extLst>
              <a:ext uri="{FF2B5EF4-FFF2-40B4-BE49-F238E27FC236}">
                <a16:creationId xmlns:a16="http://schemas.microsoft.com/office/drawing/2014/main" id="{55A847BA-39C3-4763-A4BF-1F8E8EB2A62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1000" t="-21603" r="-1323" b="1"/>
          <a:stretch/>
        </p:blipFill>
        <p:spPr>
          <a:xfrm>
            <a:off x="7449826" y="1391581"/>
            <a:ext cx="5804888" cy="4794729"/>
          </a:xfrm>
          <a:prstGeom prst="rect">
            <a:avLst/>
          </a:prstGeom>
        </p:spPr>
      </p:pic>
    </p:spTree>
    <p:extLst>
      <p:ext uri="{BB962C8B-B14F-4D97-AF65-F5344CB8AC3E}">
        <p14:creationId xmlns:p14="http://schemas.microsoft.com/office/powerpoint/2010/main" val="901779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ground, outdoor, sky, dirt&#10;&#10;Description automatically generated">
            <a:extLst>
              <a:ext uri="{FF2B5EF4-FFF2-40B4-BE49-F238E27FC236}">
                <a16:creationId xmlns:a16="http://schemas.microsoft.com/office/drawing/2014/main" id="{0160F9DD-DF34-4121-A040-9F5D55BD71A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t="15167" b="15167"/>
          <a:stretch/>
        </p:blipFill>
        <p:spPr>
          <a:xfrm>
            <a:off x="0" y="0"/>
            <a:ext cx="13444538" cy="6986955"/>
          </a:xfrm>
        </p:spPr>
      </p:pic>
      <p:sp>
        <p:nvSpPr>
          <p:cNvPr id="8" name="Round Diagonal Corner Rectangle 4">
            <a:extLst>
              <a:ext uri="{FF2B5EF4-FFF2-40B4-BE49-F238E27FC236}">
                <a16:creationId xmlns:a16="http://schemas.microsoft.com/office/drawing/2014/main" id="{898B348D-7ECB-45B3-B29F-6B1E2D8972F9}"/>
              </a:ext>
            </a:extLst>
          </p:cNvPr>
          <p:cNvSpPr/>
          <p:nvPr/>
        </p:nvSpPr>
        <p:spPr>
          <a:xfrm rot="16200000">
            <a:off x="4518969" y="580013"/>
            <a:ext cx="1723847" cy="10222523"/>
          </a:xfrm>
          <a:prstGeom prst="round2DiagRect">
            <a:avLst>
              <a:gd name="adj1" fmla="val 16667"/>
              <a:gd name="adj2" fmla="val 0"/>
            </a:avLst>
          </a:prstGeom>
          <a:solidFill>
            <a:srgbClr val="E4DBCA"/>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269765-81F8-40B9-9E74-4E4679D93475}"/>
              </a:ext>
            </a:extLst>
          </p:cNvPr>
          <p:cNvSpPr>
            <a:spLocks noGrp="1"/>
          </p:cNvSpPr>
          <p:nvPr>
            <p:ph type="title"/>
          </p:nvPr>
        </p:nvSpPr>
        <p:spPr>
          <a:xfrm>
            <a:off x="439825" y="5085800"/>
            <a:ext cx="10052329" cy="1260475"/>
          </a:xfrm>
          <a:noFill/>
        </p:spPr>
        <p:txBody>
          <a:bodyPr/>
          <a:lstStyle/>
          <a:p>
            <a:pPr>
              <a:lnSpc>
                <a:spcPct val="100000"/>
              </a:lnSpc>
              <a:spcBef>
                <a:spcPts val="400"/>
              </a:spcBef>
            </a:pPr>
            <a:r>
              <a:rPr lang="en-US" sz="3600" cap="none" dirty="0">
                <a:solidFill>
                  <a:srgbClr val="0C244C"/>
                </a:solidFill>
                <a:latin typeface="Garamond" panose="02020404030301010803" pitchFamily="18" charset="0"/>
              </a:rPr>
              <a:t>We have to hear both the cry of the earth and the cry of the poor. </a:t>
            </a:r>
            <a:br>
              <a:rPr lang="en-US" sz="3600" cap="none" dirty="0">
                <a:solidFill>
                  <a:srgbClr val="0C244C"/>
                </a:solidFill>
                <a:latin typeface="Arial" panose="020B0604020202020204" pitchFamily="34" charset="0"/>
              </a:rPr>
            </a:br>
            <a:br>
              <a:rPr lang="en-US" sz="500" cap="none" dirty="0">
                <a:solidFill>
                  <a:srgbClr val="0C244C"/>
                </a:solidFill>
                <a:latin typeface="Arial" panose="020B0604020202020204" pitchFamily="34" charset="0"/>
              </a:rPr>
            </a:br>
            <a:endParaRPr lang="en-US" sz="2000" cap="none" dirty="0">
              <a:solidFill>
                <a:srgbClr val="0C244C"/>
              </a:solidFill>
              <a:latin typeface="Arial" panose="020B0604020202020204" pitchFamily="34" charset="0"/>
            </a:endParaRPr>
          </a:p>
        </p:txBody>
      </p:sp>
      <p:sp>
        <p:nvSpPr>
          <p:cNvPr id="2" name="TextBox 1">
            <a:extLst>
              <a:ext uri="{FF2B5EF4-FFF2-40B4-BE49-F238E27FC236}">
                <a16:creationId xmlns:a16="http://schemas.microsoft.com/office/drawing/2014/main" id="{24015C38-7D7F-4A83-815B-13614B04FB42}"/>
              </a:ext>
            </a:extLst>
          </p:cNvPr>
          <p:cNvSpPr txBox="1"/>
          <p:nvPr/>
        </p:nvSpPr>
        <p:spPr>
          <a:xfrm>
            <a:off x="6902341" y="5985611"/>
            <a:ext cx="3733042" cy="400110"/>
          </a:xfrm>
          <a:prstGeom prst="rect">
            <a:avLst/>
          </a:prstGeom>
          <a:noFill/>
        </p:spPr>
        <p:txBody>
          <a:bodyPr wrap="square" rtlCol="0">
            <a:spAutoFit/>
          </a:bodyPr>
          <a:lstStyle/>
          <a:p>
            <a:r>
              <a:rPr lang="en-US" sz="2000" dirty="0"/>
              <a:t>Francis, </a:t>
            </a:r>
            <a:r>
              <a:rPr lang="en-US" sz="2000" i="1" dirty="0" err="1"/>
              <a:t>Laudato</a:t>
            </a:r>
            <a:r>
              <a:rPr lang="en-US" sz="2000" i="1" dirty="0"/>
              <a:t> Si’ </a:t>
            </a:r>
            <a:r>
              <a:rPr lang="en-US" sz="2000" dirty="0"/>
              <a:t>n 49</a:t>
            </a:r>
            <a:endParaRPr lang="en-AU" sz="2000" dirty="0"/>
          </a:p>
        </p:txBody>
      </p:sp>
    </p:spTree>
    <p:extLst>
      <p:ext uri="{BB962C8B-B14F-4D97-AF65-F5344CB8AC3E}">
        <p14:creationId xmlns:p14="http://schemas.microsoft.com/office/powerpoint/2010/main" val="3088360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B1FC988-B4A2-419F-BC73-EA5C3D582194}"/>
              </a:ext>
            </a:extLst>
          </p:cNvPr>
          <p:cNvSpPr>
            <a:spLocks noGrp="1"/>
          </p:cNvSpPr>
          <p:nvPr>
            <p:ph type="body" sz="quarter" idx="10"/>
          </p:nvPr>
        </p:nvSpPr>
        <p:spPr/>
        <p:txBody>
          <a:bodyPr lIns="91440" tIns="45720" rIns="91440" bIns="45720" anchor="t"/>
          <a:lstStyle/>
          <a:p>
            <a:r>
              <a:rPr lang="en-AU" sz="2200" dirty="0">
                <a:solidFill>
                  <a:srgbClr val="0C244C"/>
                </a:solidFill>
                <a:latin typeface="Arial" panose="020B0604020202020204" pitchFamily="34" charset="0"/>
                <a:ea typeface="Roboto Light" panose="02000000000000000000" pitchFamily="2" charset="0"/>
              </a:rPr>
              <a:t>Pope Francis, in his third encyclical, </a:t>
            </a:r>
            <a:r>
              <a:rPr lang="en-AU" sz="2200" b="1" i="1" dirty="0">
                <a:solidFill>
                  <a:srgbClr val="0C244C"/>
                </a:solidFill>
                <a:latin typeface="Arial" panose="020B0604020202020204" pitchFamily="34" charset="0"/>
                <a:ea typeface="Roboto Light" panose="02000000000000000000" pitchFamily="2" charset="0"/>
                <a:hlinkClick r:id="rId2">
                  <a:extLst>
                    <a:ext uri="{A12FA001-AC4F-418D-AE19-62706E023703}">
                      <ahyp:hlinkClr xmlns:ahyp="http://schemas.microsoft.com/office/drawing/2018/hyperlinkcolor" val="tx"/>
                    </a:ext>
                  </a:extLst>
                </a:hlinkClick>
              </a:rPr>
              <a:t>Fratelli Tutti</a:t>
            </a:r>
            <a:r>
              <a:rPr lang="en-AU" sz="2200" dirty="0">
                <a:solidFill>
                  <a:srgbClr val="0C244C"/>
                </a:solidFill>
                <a:latin typeface="Arial" panose="020B0604020202020204" pitchFamily="34" charset="0"/>
                <a:ea typeface="Roboto Light" panose="02000000000000000000" pitchFamily="2" charset="0"/>
              </a:rPr>
              <a:t>, encourages us to dream as one global family sharing our common home. </a:t>
            </a:r>
          </a:p>
          <a:p>
            <a:endParaRPr lang="en-AU" dirty="0"/>
          </a:p>
        </p:txBody>
      </p:sp>
      <p:pic>
        <p:nvPicPr>
          <p:cNvPr id="30" name="Picture Placeholder 29">
            <a:extLst>
              <a:ext uri="{FF2B5EF4-FFF2-40B4-BE49-F238E27FC236}">
                <a16:creationId xmlns:a16="http://schemas.microsoft.com/office/drawing/2014/main" id="{8FBF62F3-4D54-4244-B1EB-6983AF0A7AD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l="8931" r="8931"/>
          <a:stretch/>
        </p:blipFill>
        <p:spPr>
          <a:xfrm>
            <a:off x="8129444" y="1775332"/>
            <a:ext cx="4778666" cy="4332391"/>
          </a:xfrm>
        </p:spPr>
      </p:pic>
      <p:sp>
        <p:nvSpPr>
          <p:cNvPr id="2" name="Title 1">
            <a:extLst>
              <a:ext uri="{FF2B5EF4-FFF2-40B4-BE49-F238E27FC236}">
                <a16:creationId xmlns:a16="http://schemas.microsoft.com/office/drawing/2014/main" id="{9EEDA35B-2CB8-4692-84AB-783B3F65DFFC}"/>
              </a:ext>
            </a:extLst>
          </p:cNvPr>
          <p:cNvSpPr>
            <a:spLocks noGrp="1"/>
          </p:cNvSpPr>
          <p:nvPr>
            <p:ph type="title"/>
          </p:nvPr>
        </p:nvSpPr>
        <p:spPr>
          <a:xfrm>
            <a:off x="1096643" y="363228"/>
            <a:ext cx="11910855" cy="873497"/>
          </a:xfrm>
        </p:spPr>
        <p:txBody>
          <a:bodyPr/>
          <a:lstStyle/>
          <a:p>
            <a:r>
              <a:rPr lang="en-US" dirty="0"/>
              <a:t>FRATELLI TUTTI</a:t>
            </a:r>
            <a:endParaRPr lang="en-AU" dirty="0"/>
          </a:p>
        </p:txBody>
      </p:sp>
      <p:sp>
        <p:nvSpPr>
          <p:cNvPr id="25" name="Text Placeholder 24">
            <a:extLst>
              <a:ext uri="{FF2B5EF4-FFF2-40B4-BE49-F238E27FC236}">
                <a16:creationId xmlns:a16="http://schemas.microsoft.com/office/drawing/2014/main" id="{8B89A377-4478-4154-B6EE-0DAD2373CF41}"/>
              </a:ext>
            </a:extLst>
          </p:cNvPr>
          <p:cNvSpPr>
            <a:spLocks noGrp="1"/>
          </p:cNvSpPr>
          <p:nvPr>
            <p:ph type="body" sz="quarter" idx="4294967295"/>
          </p:nvPr>
        </p:nvSpPr>
        <p:spPr>
          <a:xfrm>
            <a:off x="8067312" y="6207452"/>
            <a:ext cx="4840798" cy="457566"/>
          </a:xfrm>
          <a:prstGeom prst="rect">
            <a:avLst/>
          </a:prstGeom>
        </p:spPr>
        <p:txBody>
          <a:bodyPr lIns="91440" tIns="45720" rIns="91440" bIns="45720" anchor="t">
            <a:noAutofit/>
          </a:bodyPr>
          <a:lstStyle/>
          <a:p>
            <a:pPr marL="0" indent="0">
              <a:buNone/>
            </a:pPr>
            <a:r>
              <a:rPr lang="en-AU" sz="1000" dirty="0">
                <a:latin typeface="Arial" panose="020B0604020202020204" pitchFamily="34" charset="0"/>
                <a:ea typeface="Roboto Light" panose="02000000000000000000" pitchFamily="2" charset="0"/>
              </a:rPr>
              <a:t>Rosella and family hands. For Rosella, a mother of five, escaping violence was her first step to a new life. </a:t>
            </a:r>
            <a:r>
              <a:rPr lang="en-AU" sz="1000" b="1" dirty="0">
                <a:latin typeface="Arial" panose="020B0604020202020204" pitchFamily="34" charset="0"/>
                <a:ea typeface="Roboto Light" panose="02000000000000000000" pitchFamily="2" charset="0"/>
              </a:rPr>
              <a:t>Credit:</a:t>
            </a:r>
            <a:r>
              <a:rPr lang="en-AU" sz="1000" dirty="0">
                <a:latin typeface="Arial" panose="020B0604020202020204" pitchFamily="34" charset="0"/>
                <a:ea typeface="Roboto Light" panose="02000000000000000000" pitchFamily="2" charset="0"/>
              </a:rPr>
              <a:t> Suzy McIntyre / Caritas Australia</a:t>
            </a:r>
          </a:p>
        </p:txBody>
      </p:sp>
      <p:sp>
        <p:nvSpPr>
          <p:cNvPr id="22" name="Rectangle 21">
            <a:extLst>
              <a:ext uri="{FF2B5EF4-FFF2-40B4-BE49-F238E27FC236}">
                <a16:creationId xmlns:a16="http://schemas.microsoft.com/office/drawing/2014/main" id="{2C9A2D85-FA9D-40B7-B45D-7843C3D7FDA0}"/>
              </a:ext>
            </a:extLst>
          </p:cNvPr>
          <p:cNvSpPr/>
          <p:nvPr/>
        </p:nvSpPr>
        <p:spPr>
          <a:xfrm>
            <a:off x="8129592" y="776666"/>
            <a:ext cx="4307676" cy="1323439"/>
          </a:xfrm>
          <a:prstGeom prst="rect">
            <a:avLst/>
          </a:prstGeom>
        </p:spPr>
        <p:txBody>
          <a:bodyPr wrap="square">
            <a:spAutoFit/>
          </a:bodyPr>
          <a:lstStyle/>
          <a:p>
            <a:endParaRPr lang="en-AU" sz="2400" dirty="0">
              <a:solidFill>
                <a:schemeClr val="bg1"/>
              </a:solidFill>
              <a:latin typeface="Garamond" panose="02020404030301010803" pitchFamily="18" charset="0"/>
              <a:ea typeface="Roboto Light" panose="02000000000000000000" pitchFamily="2" charset="0"/>
            </a:endParaRPr>
          </a:p>
          <a:p>
            <a:endParaRPr lang="en-AU" sz="2400" dirty="0">
              <a:latin typeface="Garamond" panose="02020404030301010803" pitchFamily="18" charset="0"/>
              <a:ea typeface="Roboto Light" panose="02000000000000000000" pitchFamily="2" charset="0"/>
            </a:endParaRPr>
          </a:p>
          <a:p>
            <a:endParaRPr lang="en-AU" sz="3200" dirty="0">
              <a:latin typeface="Arial" panose="020B0604020202020204" pitchFamily="34" charset="0"/>
              <a:ea typeface="Roboto Light" panose="02000000000000000000" pitchFamily="2" charset="0"/>
            </a:endParaRPr>
          </a:p>
        </p:txBody>
      </p:sp>
      <p:sp>
        <p:nvSpPr>
          <p:cNvPr id="23" name="Rectangle 22">
            <a:extLst>
              <a:ext uri="{FF2B5EF4-FFF2-40B4-BE49-F238E27FC236}">
                <a16:creationId xmlns:a16="http://schemas.microsoft.com/office/drawing/2014/main" id="{D16EB50E-1729-45C4-ACC3-3C79C25473C9}"/>
              </a:ext>
            </a:extLst>
          </p:cNvPr>
          <p:cNvSpPr/>
          <p:nvPr/>
        </p:nvSpPr>
        <p:spPr>
          <a:xfrm>
            <a:off x="901939" y="3021304"/>
            <a:ext cx="6150132" cy="3539430"/>
          </a:xfrm>
          <a:prstGeom prst="rect">
            <a:avLst/>
          </a:prstGeom>
        </p:spPr>
        <p:txBody>
          <a:bodyPr wrap="square" lIns="91440" tIns="45720" rIns="91440" bIns="45720" anchor="t">
            <a:spAutoFit/>
          </a:bodyPr>
          <a:lstStyle/>
          <a:p>
            <a:r>
              <a:rPr lang="en-AU" sz="2800" b="1" dirty="0">
                <a:solidFill>
                  <a:srgbClr val="0C244C"/>
                </a:solidFill>
                <a:latin typeface="Garamond"/>
                <a:ea typeface="Roboto Light" panose="02000000000000000000" pitchFamily="2" charset="0"/>
              </a:rPr>
              <a:t>“Let us dream, then, as a single human family, as fellow travellers sharing the same flesh, as children of the same earth which is our common home, each of us bringing the richness of his or her beliefs and convictions, each of us with his or her own voice, brothers and sisters all.” n 8</a:t>
            </a:r>
          </a:p>
        </p:txBody>
      </p:sp>
      <p:sp>
        <p:nvSpPr>
          <p:cNvPr id="13" name="bg object 21">
            <a:extLst>
              <a:ext uri="{FF2B5EF4-FFF2-40B4-BE49-F238E27FC236}">
                <a16:creationId xmlns:a16="http://schemas.microsoft.com/office/drawing/2014/main" id="{B78D0B83-2CDC-4F36-B45D-854218794CFB}"/>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840727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B1FC988-B4A2-419F-BC73-EA5C3D582194}"/>
              </a:ext>
            </a:extLst>
          </p:cNvPr>
          <p:cNvSpPr>
            <a:spLocks noGrp="1"/>
          </p:cNvSpPr>
          <p:nvPr>
            <p:ph type="body" sz="quarter" idx="10"/>
          </p:nvPr>
        </p:nvSpPr>
        <p:spPr/>
        <p:txBody>
          <a:bodyPr lIns="91440" tIns="45720" rIns="91440" bIns="45720" anchor="t"/>
          <a:lstStyle/>
          <a:p>
            <a:pPr>
              <a:lnSpc>
                <a:spcPct val="100000"/>
              </a:lnSpc>
            </a:pPr>
            <a:r>
              <a:rPr lang="en-AU" sz="2600" b="1" dirty="0">
                <a:latin typeface="Garamond"/>
                <a:ea typeface="Roboto Light" panose="02000000000000000000" pitchFamily="2" charset="0"/>
              </a:rPr>
              <a:t>“</a:t>
            </a:r>
            <a:r>
              <a:rPr lang="en-AU" sz="2600" b="1" dirty="0">
                <a:latin typeface="Garamond"/>
                <a:ea typeface="Roboto Light" panose="02000000000000000000" pitchFamily="2" charset="0"/>
                <a:cs typeface="+mn-cs"/>
              </a:rPr>
              <a:t>Some people are born into economically stable families, receive a fine education, grow up well nourished, or naturally possess great talent. They will certainly not need a proactive state; they need only claim their freedom. Yet the same rule clearly does not apply to a disabled person, to someone born in dire poverty, to those lacking a good education and with little access to adequate health care.” </a:t>
            </a:r>
            <a:r>
              <a:rPr lang="en-AU" sz="2400" b="1" dirty="0">
                <a:latin typeface="Garamond"/>
                <a:ea typeface="Roboto Light" panose="02000000000000000000" pitchFamily="2" charset="0"/>
                <a:cs typeface="+mn-cs"/>
              </a:rPr>
              <a:t>n 109 </a:t>
            </a:r>
            <a:endParaRPr lang="en-AU" sz="2200" b="1" dirty="0">
              <a:latin typeface="Garamond"/>
              <a:ea typeface="Roboto Light" panose="02000000000000000000" pitchFamily="2" charset="0"/>
              <a:cs typeface="+mn-cs"/>
            </a:endParaRPr>
          </a:p>
          <a:p>
            <a:endParaRPr lang="en-AU" sz="2400" dirty="0"/>
          </a:p>
          <a:p>
            <a:endParaRPr lang="en-AU" sz="2400" dirty="0"/>
          </a:p>
          <a:p>
            <a:endParaRPr lang="en-AU" dirty="0"/>
          </a:p>
        </p:txBody>
      </p:sp>
      <p:sp>
        <p:nvSpPr>
          <p:cNvPr id="25" name="Text Placeholder 24">
            <a:extLst>
              <a:ext uri="{FF2B5EF4-FFF2-40B4-BE49-F238E27FC236}">
                <a16:creationId xmlns:a16="http://schemas.microsoft.com/office/drawing/2014/main" id="{8B89A377-4478-4154-B6EE-0DAD2373CF41}"/>
              </a:ext>
            </a:extLst>
          </p:cNvPr>
          <p:cNvSpPr>
            <a:spLocks noGrp="1"/>
          </p:cNvSpPr>
          <p:nvPr>
            <p:ph type="body" sz="quarter" idx="11"/>
          </p:nvPr>
        </p:nvSpPr>
        <p:spPr/>
        <p:txBody>
          <a:bodyPr lIns="91440" tIns="45720" rIns="91440" bIns="45720" anchor="t">
            <a:noAutofit/>
          </a:bodyPr>
          <a:lstStyle/>
          <a:p>
            <a:r>
              <a:rPr lang="en-AU" sz="1000" dirty="0">
                <a:solidFill>
                  <a:schemeClr val="tx1"/>
                </a:solidFill>
                <a:latin typeface="Arial" panose="020B0604020202020204" pitchFamily="34" charset="0"/>
                <a:ea typeface="Roboto Light" panose="02000000000000000000" pitchFamily="2" charset="0"/>
              </a:rPr>
              <a:t>Tawonga is the youngest of six children and was born with one weaker leg, so she walks with the aid of crutches. Her siblings also used to push her three kilometres to school in a donated wheelchair.</a:t>
            </a:r>
            <a:r>
              <a:rPr lang="en-AU" sz="1000" b="1" dirty="0">
                <a:solidFill>
                  <a:schemeClr val="tx1"/>
                </a:solidFill>
                <a:latin typeface="Arial" panose="020B0604020202020204" pitchFamily="34" charset="0"/>
                <a:ea typeface="Roboto Light" panose="02000000000000000000" pitchFamily="2" charset="0"/>
              </a:rPr>
              <a:t> Credit:</a:t>
            </a:r>
            <a:r>
              <a:rPr lang="en-AU" sz="1000" dirty="0">
                <a:solidFill>
                  <a:schemeClr val="tx1"/>
                </a:solidFill>
                <a:latin typeface="Arial" panose="020B0604020202020204" pitchFamily="34" charset="0"/>
                <a:ea typeface="Roboto Light" panose="02000000000000000000" pitchFamily="2" charset="0"/>
              </a:rPr>
              <a:t> </a:t>
            </a:r>
            <a:r>
              <a:rPr lang="en-AU" sz="1000" dirty="0" err="1">
                <a:solidFill>
                  <a:schemeClr val="tx1"/>
                </a:solidFill>
                <a:latin typeface="Arial" panose="020B0604020202020204" pitchFamily="34" charset="0"/>
                <a:ea typeface="Roboto Light" panose="02000000000000000000" pitchFamily="2" charset="0"/>
              </a:rPr>
              <a:t>Pilirani</a:t>
            </a:r>
            <a:r>
              <a:rPr lang="en-AU" sz="1000" dirty="0">
                <a:solidFill>
                  <a:schemeClr val="tx1"/>
                </a:solidFill>
                <a:latin typeface="Arial" panose="020B0604020202020204" pitchFamily="34" charset="0"/>
                <a:ea typeface="Roboto Light" panose="02000000000000000000" pitchFamily="2" charset="0"/>
              </a:rPr>
              <a:t> </a:t>
            </a:r>
            <a:r>
              <a:rPr lang="en-AU" sz="1000" dirty="0" err="1">
                <a:solidFill>
                  <a:schemeClr val="tx1"/>
                </a:solidFill>
                <a:latin typeface="Arial" panose="020B0604020202020204" pitchFamily="34" charset="0"/>
                <a:ea typeface="Roboto Light" panose="02000000000000000000" pitchFamily="2" charset="0"/>
              </a:rPr>
              <a:t>Chimombo</a:t>
            </a:r>
            <a:endParaRPr lang="en-AU" sz="1000" dirty="0">
              <a:solidFill>
                <a:schemeClr val="tx1"/>
              </a:solidFill>
              <a:latin typeface="Arial" panose="020B0604020202020204" pitchFamily="34" charset="0"/>
              <a:ea typeface="Roboto Light" panose="02000000000000000000" pitchFamily="2" charset="0"/>
            </a:endParaRPr>
          </a:p>
        </p:txBody>
      </p:sp>
      <p:pic>
        <p:nvPicPr>
          <p:cNvPr id="30" name="Picture Placeholder 29">
            <a:extLst>
              <a:ext uri="{FF2B5EF4-FFF2-40B4-BE49-F238E27FC236}">
                <a16:creationId xmlns:a16="http://schemas.microsoft.com/office/drawing/2014/main" id="{8FBF62F3-4D54-4244-B1EB-6983AF0A7AD3}"/>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val="0"/>
              </a:ext>
            </a:extLst>
          </a:blip>
          <a:srcRect l="16326" r="16326"/>
          <a:stretch/>
        </p:blipFill>
        <p:spPr/>
      </p:pic>
      <p:sp>
        <p:nvSpPr>
          <p:cNvPr id="22" name="Rectangle 21">
            <a:extLst>
              <a:ext uri="{FF2B5EF4-FFF2-40B4-BE49-F238E27FC236}">
                <a16:creationId xmlns:a16="http://schemas.microsoft.com/office/drawing/2014/main" id="{2C9A2D85-FA9D-40B7-B45D-7843C3D7FDA0}"/>
              </a:ext>
            </a:extLst>
          </p:cNvPr>
          <p:cNvSpPr/>
          <p:nvPr/>
        </p:nvSpPr>
        <p:spPr>
          <a:xfrm>
            <a:off x="8129592" y="776666"/>
            <a:ext cx="4307676" cy="1323439"/>
          </a:xfrm>
          <a:prstGeom prst="rect">
            <a:avLst/>
          </a:prstGeom>
        </p:spPr>
        <p:txBody>
          <a:bodyPr wrap="square">
            <a:spAutoFit/>
          </a:bodyPr>
          <a:lstStyle/>
          <a:p>
            <a:endParaRPr lang="en-AU" sz="2400" dirty="0">
              <a:solidFill>
                <a:schemeClr val="bg1"/>
              </a:solidFill>
              <a:latin typeface="Garamond" panose="02020404030301010803" pitchFamily="18" charset="0"/>
              <a:ea typeface="Roboto Light" panose="02000000000000000000" pitchFamily="2" charset="0"/>
            </a:endParaRPr>
          </a:p>
          <a:p>
            <a:endParaRPr lang="en-AU" sz="2400" dirty="0">
              <a:latin typeface="Garamond" panose="02020404030301010803" pitchFamily="18" charset="0"/>
              <a:ea typeface="Roboto Light" panose="02000000000000000000" pitchFamily="2" charset="0"/>
            </a:endParaRPr>
          </a:p>
          <a:p>
            <a:endParaRPr lang="en-AU" sz="3200" dirty="0">
              <a:latin typeface="Arial" panose="020B0604020202020204" pitchFamily="34" charset="0"/>
              <a:ea typeface="Roboto Light" panose="02000000000000000000" pitchFamily="2" charset="0"/>
            </a:endParaRPr>
          </a:p>
        </p:txBody>
      </p:sp>
      <p:sp>
        <p:nvSpPr>
          <p:cNvPr id="3" name="Rectangle 2">
            <a:extLst>
              <a:ext uri="{FF2B5EF4-FFF2-40B4-BE49-F238E27FC236}">
                <a16:creationId xmlns:a16="http://schemas.microsoft.com/office/drawing/2014/main" id="{B2FBE612-66DB-49C7-91DF-E2C88C74C1D4}"/>
              </a:ext>
            </a:extLst>
          </p:cNvPr>
          <p:cNvSpPr/>
          <p:nvPr/>
        </p:nvSpPr>
        <p:spPr>
          <a:xfrm>
            <a:off x="352731" y="607388"/>
            <a:ext cx="5602594" cy="769441"/>
          </a:xfrm>
          <a:prstGeom prst="rect">
            <a:avLst/>
          </a:prstGeom>
        </p:spPr>
        <p:txBody>
          <a:bodyPr wrap="square">
            <a:spAutoFit/>
          </a:bodyPr>
          <a:lstStyle/>
          <a:p>
            <a:pPr>
              <a:spcBef>
                <a:spcPts val="0"/>
              </a:spcBef>
            </a:pPr>
            <a:r>
              <a:rPr lang="en-AU" sz="2200" dirty="0">
                <a:solidFill>
                  <a:srgbClr val="0C244C"/>
                </a:solidFill>
                <a:latin typeface="Arial" panose="020B0604020202020204" pitchFamily="34" charset="0"/>
                <a:ea typeface="Roboto Light" panose="02000000000000000000" pitchFamily="2" charset="0"/>
              </a:rPr>
              <a:t>Pope Francis goes onto to challenge us by saying: </a:t>
            </a:r>
            <a:endParaRPr lang="en-US" sz="2200" dirty="0">
              <a:ea typeface="Roboto Light" panose="02000000000000000000" pitchFamily="2" charset="0"/>
            </a:endParaRPr>
          </a:p>
        </p:txBody>
      </p:sp>
    </p:spTree>
    <p:extLst>
      <p:ext uri="{BB962C8B-B14F-4D97-AF65-F5344CB8AC3E}">
        <p14:creationId xmlns:p14="http://schemas.microsoft.com/office/powerpoint/2010/main" val="1071126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7A22-C10D-AA4F-8B03-DBE868FB99A5}"/>
              </a:ext>
            </a:extLst>
          </p:cNvPr>
          <p:cNvSpPr>
            <a:spLocks noGrp="1"/>
          </p:cNvSpPr>
          <p:nvPr>
            <p:ph type="title"/>
          </p:nvPr>
        </p:nvSpPr>
        <p:spPr>
          <a:xfrm>
            <a:off x="1072800" y="367200"/>
            <a:ext cx="11410672" cy="641048"/>
          </a:xfrm>
        </p:spPr>
        <p:txBody>
          <a:bodyPr/>
          <a:lstStyle/>
          <a:p>
            <a:r>
              <a:rPr lang="en-US"/>
              <a:t>Catholic social teaching</a:t>
            </a:r>
          </a:p>
        </p:txBody>
      </p:sp>
      <p:sp>
        <p:nvSpPr>
          <p:cNvPr id="5" name="Text Placeholder 4">
            <a:extLst>
              <a:ext uri="{FF2B5EF4-FFF2-40B4-BE49-F238E27FC236}">
                <a16:creationId xmlns:a16="http://schemas.microsoft.com/office/drawing/2014/main" id="{5520ECB8-BF06-3F4E-BE16-C201F35C332A}"/>
              </a:ext>
            </a:extLst>
          </p:cNvPr>
          <p:cNvSpPr>
            <a:spLocks noGrp="1"/>
          </p:cNvSpPr>
          <p:nvPr>
            <p:ph type="body" sz="quarter" idx="13"/>
          </p:nvPr>
        </p:nvSpPr>
        <p:spPr>
          <a:xfrm>
            <a:off x="9174595" y="3506345"/>
            <a:ext cx="3861254" cy="2931708"/>
          </a:xfrm>
        </p:spPr>
        <p:txBody>
          <a:bodyPr/>
          <a:lstStyle/>
          <a:p>
            <a:pPr algn="ctr"/>
            <a:r>
              <a:rPr lang="en-US" sz="2500" b="1" dirty="0">
                <a:solidFill>
                  <a:srgbClr val="63B1A4"/>
                </a:solidFill>
                <a:latin typeface="Arial" panose="020B0604020202020204" pitchFamily="34" charset="0"/>
              </a:rPr>
              <a:t>SOLIDARITY</a:t>
            </a:r>
            <a:endParaRPr lang="en-AU" sz="2500" dirty="0">
              <a:solidFill>
                <a:srgbClr val="63B1A4"/>
              </a:solidFill>
              <a:latin typeface="Arial" panose="020B0604020202020204" pitchFamily="34" charset="0"/>
              <a:ea typeface="Roboto" pitchFamily="2" charset="0"/>
            </a:endParaRPr>
          </a:p>
          <a:p>
            <a:pPr>
              <a:lnSpc>
                <a:spcPct val="100000"/>
              </a:lnSpc>
            </a:pPr>
            <a:r>
              <a:rPr lang="en-AU" sz="2000" dirty="0">
                <a:latin typeface="Arial" panose="020B0604020202020204" pitchFamily="34" charset="0"/>
                <a:ea typeface="Roboto" pitchFamily="2" charset="0"/>
              </a:rPr>
              <a:t>As one global family, we stand in solidarity with our sisters and brothers to live in a world free of poverty.</a:t>
            </a:r>
          </a:p>
        </p:txBody>
      </p:sp>
      <p:sp>
        <p:nvSpPr>
          <p:cNvPr id="6" name="Text Placeholder 5">
            <a:extLst>
              <a:ext uri="{FF2B5EF4-FFF2-40B4-BE49-F238E27FC236}">
                <a16:creationId xmlns:a16="http://schemas.microsoft.com/office/drawing/2014/main" id="{54F01D41-E723-F540-A8B4-79683673DFD3}"/>
              </a:ext>
            </a:extLst>
          </p:cNvPr>
          <p:cNvSpPr>
            <a:spLocks noGrp="1"/>
          </p:cNvSpPr>
          <p:nvPr>
            <p:ph type="body" sz="quarter" idx="14"/>
          </p:nvPr>
        </p:nvSpPr>
        <p:spPr>
          <a:xfrm>
            <a:off x="4741475" y="3506345"/>
            <a:ext cx="3961588" cy="2931708"/>
          </a:xfrm>
        </p:spPr>
        <p:txBody>
          <a:bodyPr/>
          <a:lstStyle/>
          <a:p>
            <a:pPr algn="ctr"/>
            <a:r>
              <a:rPr lang="en-AU" sz="2500" b="1" dirty="0">
                <a:solidFill>
                  <a:srgbClr val="63B1A4"/>
                </a:solidFill>
                <a:latin typeface="Arial" panose="020B0604020202020204" pitchFamily="34" charset="0"/>
              </a:rPr>
              <a:t>PREFERENTIAL OPTION FOR THE POOR</a:t>
            </a:r>
            <a:endParaRPr lang="en-AU" sz="1600" b="1" dirty="0">
              <a:solidFill>
                <a:srgbClr val="63B1A4"/>
              </a:solidFill>
              <a:latin typeface="Arial" panose="020B0604020202020204" pitchFamily="34" charset="0"/>
              <a:ea typeface="Roboto" pitchFamily="2" charset="0"/>
            </a:endParaRPr>
          </a:p>
          <a:p>
            <a:pPr>
              <a:lnSpc>
                <a:spcPct val="100000"/>
              </a:lnSpc>
            </a:pPr>
            <a:r>
              <a:rPr lang="en-AU" sz="2000" dirty="0">
                <a:latin typeface="Arial" panose="020B0604020202020204" pitchFamily="34" charset="0"/>
                <a:ea typeface="Roboto" pitchFamily="2" charset="0"/>
              </a:rPr>
              <a:t>We are called to care for the poor and vulnerable. Any strategy to fight poverty must be integrated with policies advocating opportunities for all to offer the best chance of reducing mass poverty. </a:t>
            </a:r>
            <a:endParaRPr lang="en-US" sz="2000" dirty="0">
              <a:latin typeface="Arial" panose="020B0604020202020204" pitchFamily="34" charset="0"/>
              <a:ea typeface="Roboto" pitchFamily="2" charset="0"/>
            </a:endParaRPr>
          </a:p>
          <a:p>
            <a:pPr>
              <a:lnSpc>
                <a:spcPct val="100000"/>
              </a:lnSpc>
            </a:pPr>
            <a:endParaRPr lang="en-US" dirty="0"/>
          </a:p>
        </p:txBody>
      </p:sp>
      <p:sp>
        <p:nvSpPr>
          <p:cNvPr id="7" name="Text Placeholder 6">
            <a:extLst>
              <a:ext uri="{FF2B5EF4-FFF2-40B4-BE49-F238E27FC236}">
                <a16:creationId xmlns:a16="http://schemas.microsoft.com/office/drawing/2014/main" id="{65B14CDC-61CA-6B42-93F8-6F1EA37B7210}"/>
              </a:ext>
            </a:extLst>
          </p:cNvPr>
          <p:cNvSpPr>
            <a:spLocks noGrp="1"/>
          </p:cNvSpPr>
          <p:nvPr>
            <p:ph type="body" sz="quarter" idx="15"/>
          </p:nvPr>
        </p:nvSpPr>
        <p:spPr>
          <a:xfrm>
            <a:off x="604076" y="3506345"/>
            <a:ext cx="3861254" cy="2931708"/>
          </a:xfrm>
        </p:spPr>
        <p:txBody>
          <a:bodyPr/>
          <a:lstStyle/>
          <a:p>
            <a:pPr algn="ctr"/>
            <a:r>
              <a:rPr lang="en-US" sz="2500" b="1" dirty="0">
                <a:solidFill>
                  <a:srgbClr val="63B1A4"/>
                </a:solidFill>
                <a:latin typeface="Arial" panose="020B0604020202020204" pitchFamily="34" charset="0"/>
              </a:rPr>
              <a:t>HUMAN DIGNITY</a:t>
            </a:r>
            <a:endParaRPr lang="en-AU" sz="2500" dirty="0">
              <a:solidFill>
                <a:srgbClr val="63B1A4"/>
              </a:solidFill>
              <a:latin typeface="Arial" panose="020B0604020202020204" pitchFamily="34" charset="0"/>
              <a:ea typeface="Roboto" pitchFamily="2" charset="0"/>
            </a:endParaRPr>
          </a:p>
          <a:p>
            <a:pPr>
              <a:lnSpc>
                <a:spcPct val="100000"/>
              </a:lnSpc>
            </a:pPr>
            <a:r>
              <a:rPr lang="en-AU" sz="2000" dirty="0">
                <a:latin typeface="Arial" panose="020B0604020202020204" pitchFamily="34" charset="0"/>
                <a:ea typeface="Roboto" pitchFamily="2" charset="0"/>
              </a:rPr>
              <a:t>We are all made in the image and likeness of God and we have a responsibility to ensure all individuals are free from the injustices that push them into or keep them in poverty.</a:t>
            </a:r>
            <a:endParaRPr lang="en-US" sz="2000" dirty="0"/>
          </a:p>
        </p:txBody>
      </p:sp>
      <p:sp>
        <p:nvSpPr>
          <p:cNvPr id="27" name="bg object 21">
            <a:extLst>
              <a:ext uri="{FF2B5EF4-FFF2-40B4-BE49-F238E27FC236}">
                <a16:creationId xmlns:a16="http://schemas.microsoft.com/office/drawing/2014/main" id="{BC6466C7-A7D8-AA4D-98B9-DD588F663B32}"/>
              </a:ext>
            </a:extLst>
          </p:cNvPr>
          <p:cNvSpPr>
            <a:spLocks noChangeAspect="1"/>
          </p:cNvSpPr>
          <p:nvPr/>
        </p:nvSpPr>
        <p:spPr>
          <a:xfrm>
            <a:off x="528625" y="504000"/>
            <a:ext cx="381520" cy="3810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pic>
        <p:nvPicPr>
          <p:cNvPr id="28" name="Picture 27">
            <a:extLst>
              <a:ext uri="{FF2B5EF4-FFF2-40B4-BE49-F238E27FC236}">
                <a16:creationId xmlns:a16="http://schemas.microsoft.com/office/drawing/2014/main" id="{D658E7C3-E549-EE44-BCBB-01D2D3B6B36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02551" y="1746754"/>
            <a:ext cx="1457490" cy="1481189"/>
          </a:xfrm>
          <a:prstGeom prst="rect">
            <a:avLst/>
          </a:prstGeom>
        </p:spPr>
      </p:pic>
      <p:pic>
        <p:nvPicPr>
          <p:cNvPr id="14" name="Picture 13">
            <a:extLst>
              <a:ext uri="{FF2B5EF4-FFF2-40B4-BE49-F238E27FC236}">
                <a16:creationId xmlns:a16="http://schemas.microsoft.com/office/drawing/2014/main" id="{210C315E-8285-5741-AF3B-F09AD320BD4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376537" y="1824093"/>
            <a:ext cx="1570060" cy="1356769"/>
          </a:xfrm>
          <a:prstGeom prst="rect">
            <a:avLst/>
          </a:prstGeom>
        </p:spPr>
      </p:pic>
      <p:grpSp>
        <p:nvGrpSpPr>
          <p:cNvPr id="10" name="Group 9">
            <a:extLst>
              <a:ext uri="{FF2B5EF4-FFF2-40B4-BE49-F238E27FC236}">
                <a16:creationId xmlns:a16="http://schemas.microsoft.com/office/drawing/2014/main" id="{20F67732-3798-4242-AEB3-6C50A8608DEB}"/>
              </a:ext>
            </a:extLst>
          </p:cNvPr>
          <p:cNvGrpSpPr/>
          <p:nvPr/>
        </p:nvGrpSpPr>
        <p:grpSpPr>
          <a:xfrm>
            <a:off x="5932862" y="1950085"/>
            <a:ext cx="1700894" cy="1239214"/>
            <a:chOff x="5019120" y="601723"/>
            <a:chExt cx="337239" cy="245701"/>
          </a:xfrm>
          <a:solidFill>
            <a:srgbClr val="0C244C"/>
          </a:solidFill>
        </p:grpSpPr>
        <p:sp>
          <p:nvSpPr>
            <p:cNvPr id="11" name="Freeform: Shape 10">
              <a:extLst>
                <a:ext uri="{FF2B5EF4-FFF2-40B4-BE49-F238E27FC236}">
                  <a16:creationId xmlns:a16="http://schemas.microsoft.com/office/drawing/2014/main" id="{7E09E9CC-5E6D-4E60-982F-95FAA8D4F33B}"/>
                </a:ext>
              </a:extLst>
            </p:cNvPr>
            <p:cNvSpPr/>
            <p:nvPr/>
          </p:nvSpPr>
          <p:spPr>
            <a:xfrm>
              <a:off x="5019120" y="741435"/>
              <a:ext cx="337239" cy="105989"/>
            </a:xfrm>
            <a:custGeom>
              <a:avLst/>
              <a:gdLst>
                <a:gd name="connsiteX0" fmla="*/ 2581 w 337239"/>
                <a:gd name="connsiteY0" fmla="*/ 32698 h 105989"/>
                <a:gd name="connsiteX1" fmla="*/ 31487 w 337239"/>
                <a:gd name="connsiteY1" fmla="*/ 24351 h 105989"/>
                <a:gd name="connsiteX2" fmla="*/ 59839 w 337239"/>
                <a:gd name="connsiteY2" fmla="*/ 35480 h 105989"/>
                <a:gd name="connsiteX3" fmla="*/ 100356 w 337239"/>
                <a:gd name="connsiteY3" fmla="*/ 51294 h 105989"/>
                <a:gd name="connsiteX4" fmla="*/ 108618 w 337239"/>
                <a:gd name="connsiteY4" fmla="*/ 59809 h 105989"/>
                <a:gd name="connsiteX5" fmla="*/ 114809 w 337239"/>
                <a:gd name="connsiteY5" fmla="*/ 67951 h 105989"/>
                <a:gd name="connsiteX6" fmla="*/ 135838 w 337239"/>
                <a:gd name="connsiteY6" fmla="*/ 71480 h 105989"/>
                <a:gd name="connsiteX7" fmla="*/ 137320 w 337239"/>
                <a:gd name="connsiteY7" fmla="*/ 71179 h 105989"/>
                <a:gd name="connsiteX8" fmla="*/ 205225 w 337239"/>
                <a:gd name="connsiteY8" fmla="*/ 59315 h 105989"/>
                <a:gd name="connsiteX9" fmla="*/ 208393 w 337239"/>
                <a:gd name="connsiteY9" fmla="*/ 55329 h 105989"/>
                <a:gd name="connsiteX10" fmla="*/ 205520 w 337239"/>
                <a:gd name="connsiteY10" fmla="*/ 52444 h 105989"/>
                <a:gd name="connsiteX11" fmla="*/ 204960 w 337239"/>
                <a:gd name="connsiteY11" fmla="*/ 52498 h 105989"/>
                <a:gd name="connsiteX12" fmla="*/ 136838 w 337239"/>
                <a:gd name="connsiteY12" fmla="*/ 64422 h 105989"/>
                <a:gd name="connsiteX13" fmla="*/ 118988 w 337239"/>
                <a:gd name="connsiteY13" fmla="*/ 62085 h 105989"/>
                <a:gd name="connsiteX14" fmla="*/ 112232 w 337239"/>
                <a:gd name="connsiteY14" fmla="*/ 48692 h 105989"/>
                <a:gd name="connsiteX15" fmla="*/ 118723 w 337239"/>
                <a:gd name="connsiteY15" fmla="*/ 30626 h 105989"/>
                <a:gd name="connsiteX16" fmla="*/ 141041 w 337239"/>
                <a:gd name="connsiteY16" fmla="*/ 22484 h 105989"/>
                <a:gd name="connsiteX17" fmla="*/ 212705 w 337239"/>
                <a:gd name="connsiteY17" fmla="*/ 9970 h 105989"/>
                <a:gd name="connsiteX18" fmla="*/ 227808 w 337239"/>
                <a:gd name="connsiteY18" fmla="*/ 6260 h 105989"/>
                <a:gd name="connsiteX19" fmla="*/ 260256 w 337239"/>
                <a:gd name="connsiteY19" fmla="*/ 118 h 105989"/>
                <a:gd name="connsiteX20" fmla="*/ 289162 w 337239"/>
                <a:gd name="connsiteY20" fmla="*/ 10608 h 105989"/>
                <a:gd name="connsiteX21" fmla="*/ 331317 w 337239"/>
                <a:gd name="connsiteY21" fmla="*/ 41321 h 105989"/>
                <a:gd name="connsiteX22" fmla="*/ 334629 w 337239"/>
                <a:gd name="connsiteY22" fmla="*/ 61495 h 105989"/>
                <a:gd name="connsiteX23" fmla="*/ 308661 w 337239"/>
                <a:gd name="connsiteY23" fmla="*/ 98170 h 105989"/>
                <a:gd name="connsiteX24" fmla="*/ 288388 w 337239"/>
                <a:gd name="connsiteY24" fmla="*/ 101687 h 105989"/>
                <a:gd name="connsiteX25" fmla="*/ 288186 w 337239"/>
                <a:gd name="connsiteY25" fmla="*/ 101542 h 105989"/>
                <a:gd name="connsiteX26" fmla="*/ 283537 w 337239"/>
                <a:gd name="connsiteY26" fmla="*/ 98170 h 105989"/>
                <a:gd name="connsiteX27" fmla="*/ 242346 w 337239"/>
                <a:gd name="connsiteY27" fmla="*/ 89245 h 105989"/>
                <a:gd name="connsiteX28" fmla="*/ 147967 w 337239"/>
                <a:gd name="connsiteY28" fmla="*/ 105746 h 105989"/>
                <a:gd name="connsiteX29" fmla="*/ 133056 w 337239"/>
                <a:gd name="connsiteY29" fmla="*/ 104541 h 105989"/>
                <a:gd name="connsiteX30" fmla="*/ 8759 w 337239"/>
                <a:gd name="connsiteY30" fmla="*/ 57135 h 105989"/>
                <a:gd name="connsiteX31" fmla="*/ 2581 w 337239"/>
                <a:gd name="connsiteY31" fmla="*/ 32698 h 10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37239" h="105989">
                  <a:moveTo>
                    <a:pt x="2581" y="32698"/>
                  </a:moveTo>
                  <a:cubicBezTo>
                    <a:pt x="10566" y="18172"/>
                    <a:pt x="24116" y="21243"/>
                    <a:pt x="31487" y="24351"/>
                  </a:cubicBezTo>
                  <a:cubicBezTo>
                    <a:pt x="36124" y="26302"/>
                    <a:pt x="46590" y="30373"/>
                    <a:pt x="59839" y="35480"/>
                  </a:cubicBezTo>
                  <a:cubicBezTo>
                    <a:pt x="72052" y="40201"/>
                    <a:pt x="86734" y="45874"/>
                    <a:pt x="100356" y="51294"/>
                  </a:cubicBezTo>
                  <a:cubicBezTo>
                    <a:pt x="104175" y="52858"/>
                    <a:pt x="107170" y="55944"/>
                    <a:pt x="108618" y="59809"/>
                  </a:cubicBezTo>
                  <a:cubicBezTo>
                    <a:pt x="109847" y="63067"/>
                    <a:pt x="111998" y="65896"/>
                    <a:pt x="114809" y="67951"/>
                  </a:cubicBezTo>
                  <a:cubicBezTo>
                    <a:pt x="122120" y="73226"/>
                    <a:pt x="132093" y="72142"/>
                    <a:pt x="135838" y="71480"/>
                  </a:cubicBezTo>
                  <a:cubicBezTo>
                    <a:pt x="136694" y="71335"/>
                    <a:pt x="137223" y="71203"/>
                    <a:pt x="137320" y="71179"/>
                  </a:cubicBezTo>
                  <a:lnTo>
                    <a:pt x="205225" y="59315"/>
                  </a:lnTo>
                  <a:cubicBezTo>
                    <a:pt x="207103" y="58922"/>
                    <a:pt x="208434" y="57247"/>
                    <a:pt x="208393" y="55329"/>
                  </a:cubicBezTo>
                  <a:cubicBezTo>
                    <a:pt x="208396" y="53739"/>
                    <a:pt x="207110" y="52448"/>
                    <a:pt x="205520" y="52444"/>
                  </a:cubicBezTo>
                  <a:cubicBezTo>
                    <a:pt x="205332" y="52444"/>
                    <a:pt x="205145" y="52462"/>
                    <a:pt x="204960" y="52498"/>
                  </a:cubicBezTo>
                  <a:lnTo>
                    <a:pt x="136838" y="64422"/>
                  </a:lnTo>
                  <a:cubicBezTo>
                    <a:pt x="136513" y="64422"/>
                    <a:pt x="125781" y="67012"/>
                    <a:pt x="118988" y="62085"/>
                  </a:cubicBezTo>
                  <a:cubicBezTo>
                    <a:pt x="115724" y="59677"/>
                    <a:pt x="112677" y="53871"/>
                    <a:pt x="112232" y="48692"/>
                  </a:cubicBezTo>
                  <a:cubicBezTo>
                    <a:pt x="112087" y="41165"/>
                    <a:pt x="113641" y="34034"/>
                    <a:pt x="118723" y="30626"/>
                  </a:cubicBezTo>
                  <a:cubicBezTo>
                    <a:pt x="126745" y="25242"/>
                    <a:pt x="131514" y="24146"/>
                    <a:pt x="141041" y="22484"/>
                  </a:cubicBezTo>
                  <a:lnTo>
                    <a:pt x="212705" y="9970"/>
                  </a:lnTo>
                  <a:cubicBezTo>
                    <a:pt x="217149" y="9199"/>
                    <a:pt x="222340" y="7778"/>
                    <a:pt x="227808" y="6260"/>
                  </a:cubicBezTo>
                  <a:cubicBezTo>
                    <a:pt x="237998" y="3466"/>
                    <a:pt x="249488" y="238"/>
                    <a:pt x="260256" y="118"/>
                  </a:cubicBezTo>
                  <a:cubicBezTo>
                    <a:pt x="274094" y="-111"/>
                    <a:pt x="289053" y="10500"/>
                    <a:pt x="289162" y="10608"/>
                  </a:cubicBezTo>
                  <a:lnTo>
                    <a:pt x="331317" y="41321"/>
                  </a:lnTo>
                  <a:cubicBezTo>
                    <a:pt x="337749" y="46010"/>
                    <a:pt x="339225" y="54996"/>
                    <a:pt x="334629" y="61495"/>
                  </a:cubicBezTo>
                  <a:lnTo>
                    <a:pt x="308661" y="98170"/>
                  </a:lnTo>
                  <a:cubicBezTo>
                    <a:pt x="304034" y="104740"/>
                    <a:pt x="294958" y="106314"/>
                    <a:pt x="288388" y="101687"/>
                  </a:cubicBezTo>
                  <a:cubicBezTo>
                    <a:pt x="288320" y="101640"/>
                    <a:pt x="288253" y="101591"/>
                    <a:pt x="288186" y="101542"/>
                  </a:cubicBezTo>
                  <a:lnTo>
                    <a:pt x="283537" y="98170"/>
                  </a:lnTo>
                  <a:cubicBezTo>
                    <a:pt x="271975" y="89739"/>
                    <a:pt x="257353" y="86620"/>
                    <a:pt x="242346" y="89245"/>
                  </a:cubicBezTo>
                  <a:lnTo>
                    <a:pt x="147967" y="105746"/>
                  </a:lnTo>
                  <a:cubicBezTo>
                    <a:pt x="142978" y="106670"/>
                    <a:pt x="137832" y="106254"/>
                    <a:pt x="133056" y="104541"/>
                  </a:cubicBezTo>
                  <a:cubicBezTo>
                    <a:pt x="106005" y="94509"/>
                    <a:pt x="17094" y="61459"/>
                    <a:pt x="8759" y="57135"/>
                  </a:cubicBezTo>
                  <a:cubicBezTo>
                    <a:pt x="425" y="52811"/>
                    <a:pt x="-2406" y="41755"/>
                    <a:pt x="2581" y="32698"/>
                  </a:cubicBezTo>
                  <a:close/>
                </a:path>
              </a:pathLst>
            </a:custGeom>
            <a:grpFill/>
            <a:ln w="120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FA0357B3-3650-40CA-BBE2-DDA3AC81D66F}"/>
                </a:ext>
              </a:extLst>
            </p:cNvPr>
            <p:cNvSpPr/>
            <p:nvPr/>
          </p:nvSpPr>
          <p:spPr>
            <a:xfrm>
              <a:off x="5066680" y="726192"/>
              <a:ext cx="33724" cy="20475"/>
            </a:xfrm>
            <a:custGeom>
              <a:avLst/>
              <a:gdLst>
                <a:gd name="connsiteX0" fmla="*/ 114 w 33723"/>
                <a:gd name="connsiteY0" fmla="*/ 18673 h 20475"/>
                <a:gd name="connsiteX1" fmla="*/ 29237 w 33723"/>
                <a:gd name="connsiteY1" fmla="*/ 15939 h 20475"/>
                <a:gd name="connsiteX2" fmla="*/ 32850 w 33723"/>
                <a:gd name="connsiteY2" fmla="*/ 4750 h 20475"/>
                <a:gd name="connsiteX3" fmla="*/ 17747 w 33723"/>
                <a:gd name="connsiteY3" fmla="*/ 5774 h 20475"/>
                <a:gd name="connsiteX4" fmla="*/ 114 w 33723"/>
                <a:gd name="connsiteY4" fmla="*/ 18673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3" h="20475">
                  <a:moveTo>
                    <a:pt x="114" y="18673"/>
                  </a:moveTo>
                  <a:cubicBezTo>
                    <a:pt x="10472" y="23563"/>
                    <a:pt x="22902" y="21407"/>
                    <a:pt x="29237" y="15939"/>
                  </a:cubicBezTo>
                  <a:cubicBezTo>
                    <a:pt x="32670" y="12976"/>
                    <a:pt x="35055" y="9134"/>
                    <a:pt x="32850" y="4750"/>
                  </a:cubicBezTo>
                  <a:cubicBezTo>
                    <a:pt x="29237" y="-2296"/>
                    <a:pt x="20710" y="-791"/>
                    <a:pt x="17747" y="5774"/>
                  </a:cubicBezTo>
                  <a:cubicBezTo>
                    <a:pt x="15796" y="10061"/>
                    <a:pt x="12339" y="17854"/>
                    <a:pt x="114" y="18673"/>
                  </a:cubicBezTo>
                  <a:close/>
                </a:path>
              </a:pathLst>
            </a:custGeom>
            <a:grpFill/>
            <a:ln w="120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B72FE691-0C4C-41D1-AE8B-4B43C4336C91}"/>
                </a:ext>
              </a:extLst>
            </p:cNvPr>
            <p:cNvSpPr/>
            <p:nvPr/>
          </p:nvSpPr>
          <p:spPr>
            <a:xfrm>
              <a:off x="5059875" y="700244"/>
              <a:ext cx="34928" cy="16862"/>
            </a:xfrm>
            <a:custGeom>
              <a:avLst/>
              <a:gdLst>
                <a:gd name="connsiteX0" fmla="*/ 114 w 34928"/>
                <a:gd name="connsiteY0" fmla="*/ 12173 h 16861"/>
                <a:gd name="connsiteX1" fmla="*/ 26937 w 34928"/>
                <a:gd name="connsiteY1" fmla="*/ 502 h 16861"/>
                <a:gd name="connsiteX2" fmla="*/ 35488 w 34928"/>
                <a:gd name="connsiteY2" fmla="*/ 8560 h 16861"/>
                <a:gd name="connsiteX3" fmla="*/ 21770 w 34928"/>
                <a:gd name="connsiteY3" fmla="*/ 14944 h 16861"/>
                <a:gd name="connsiteX4" fmla="*/ 114 w 34928"/>
                <a:gd name="connsiteY4" fmla="*/ 12173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6861">
                  <a:moveTo>
                    <a:pt x="114" y="12173"/>
                  </a:moveTo>
                  <a:cubicBezTo>
                    <a:pt x="6823" y="2875"/>
                    <a:pt x="18759" y="-1232"/>
                    <a:pt x="26937" y="502"/>
                  </a:cubicBezTo>
                  <a:cubicBezTo>
                    <a:pt x="31369" y="1442"/>
                    <a:pt x="35368" y="3658"/>
                    <a:pt x="35488" y="8560"/>
                  </a:cubicBezTo>
                  <a:cubicBezTo>
                    <a:pt x="35777" y="16449"/>
                    <a:pt x="27527" y="19267"/>
                    <a:pt x="21770" y="14944"/>
                  </a:cubicBezTo>
                  <a:cubicBezTo>
                    <a:pt x="18000" y="12101"/>
                    <a:pt x="11207" y="6958"/>
                    <a:pt x="114" y="12173"/>
                  </a:cubicBezTo>
                  <a:close/>
                </a:path>
              </a:pathLst>
            </a:custGeom>
            <a:grp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69F405DA-BCB5-4256-AE8A-3B0881835CD0}"/>
                </a:ext>
              </a:extLst>
            </p:cNvPr>
            <p:cNvSpPr/>
            <p:nvPr/>
          </p:nvSpPr>
          <p:spPr>
            <a:xfrm>
              <a:off x="5093117" y="723183"/>
              <a:ext cx="28906" cy="25293"/>
            </a:xfrm>
            <a:custGeom>
              <a:avLst/>
              <a:gdLst>
                <a:gd name="connsiteX0" fmla="*/ 114 w 28906"/>
                <a:gd name="connsiteY0" fmla="*/ 25886 h 25292"/>
                <a:gd name="connsiteX1" fmla="*/ 27081 w 28906"/>
                <a:gd name="connsiteY1" fmla="*/ 14552 h 25292"/>
                <a:gd name="connsiteX2" fmla="*/ 27166 w 28906"/>
                <a:gd name="connsiteY2" fmla="*/ 2785 h 25292"/>
                <a:gd name="connsiteX3" fmla="*/ 13062 w 28906"/>
                <a:gd name="connsiteY3" fmla="*/ 8301 h 25292"/>
                <a:gd name="connsiteX4" fmla="*/ 114 w 28906"/>
                <a:gd name="connsiteY4" fmla="*/ 25886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25292">
                  <a:moveTo>
                    <a:pt x="114" y="25886"/>
                  </a:moveTo>
                  <a:cubicBezTo>
                    <a:pt x="11472" y="27451"/>
                    <a:pt x="22685" y="21658"/>
                    <a:pt x="27081" y="14552"/>
                  </a:cubicBezTo>
                  <a:cubicBezTo>
                    <a:pt x="29490" y="10698"/>
                    <a:pt x="30586" y="6314"/>
                    <a:pt x="27166" y="2785"/>
                  </a:cubicBezTo>
                  <a:cubicBezTo>
                    <a:pt x="21649" y="-2864"/>
                    <a:pt x="13917" y="1147"/>
                    <a:pt x="13062" y="8301"/>
                  </a:cubicBezTo>
                  <a:cubicBezTo>
                    <a:pt x="12508" y="12974"/>
                    <a:pt x="11544" y="21453"/>
                    <a:pt x="114" y="25886"/>
                  </a:cubicBezTo>
                  <a:close/>
                </a:path>
              </a:pathLst>
            </a:custGeom>
            <a:grp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E9471ABC-4914-4D20-A33D-AF2F544C3C54}"/>
                </a:ext>
              </a:extLst>
            </p:cNvPr>
            <p:cNvSpPr/>
            <p:nvPr/>
          </p:nvSpPr>
          <p:spPr>
            <a:xfrm>
              <a:off x="5083325" y="692493"/>
              <a:ext cx="34928" cy="19271"/>
            </a:xfrm>
            <a:custGeom>
              <a:avLst/>
              <a:gdLst>
                <a:gd name="connsiteX0" fmla="*/ 114 w 34928"/>
                <a:gd name="connsiteY0" fmla="*/ 5400 h 19270"/>
                <a:gd name="connsiteX1" fmla="*/ 29273 w 34928"/>
                <a:gd name="connsiteY1" fmla="*/ 3087 h 19270"/>
                <a:gd name="connsiteX2" fmla="*/ 34741 w 34928"/>
                <a:gd name="connsiteY2" fmla="*/ 13506 h 19270"/>
                <a:gd name="connsiteX3" fmla="*/ 19686 w 34928"/>
                <a:gd name="connsiteY3" fmla="*/ 15071 h 19270"/>
                <a:gd name="connsiteX4" fmla="*/ 114 w 34928"/>
                <a:gd name="connsiteY4" fmla="*/ 5400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8" h="19270">
                  <a:moveTo>
                    <a:pt x="114" y="5400"/>
                  </a:moveTo>
                  <a:cubicBezTo>
                    <a:pt x="9485" y="-1200"/>
                    <a:pt x="22107" y="-1200"/>
                    <a:pt x="29273" y="3087"/>
                  </a:cubicBezTo>
                  <a:cubicBezTo>
                    <a:pt x="33164" y="5424"/>
                    <a:pt x="36175" y="8796"/>
                    <a:pt x="34741" y="13506"/>
                  </a:cubicBezTo>
                  <a:cubicBezTo>
                    <a:pt x="32453" y="21045"/>
                    <a:pt x="23733" y="21033"/>
                    <a:pt x="19686" y="15071"/>
                  </a:cubicBezTo>
                  <a:cubicBezTo>
                    <a:pt x="17048" y="11121"/>
                    <a:pt x="12303" y="4027"/>
                    <a:pt x="114" y="5400"/>
                  </a:cubicBezTo>
                  <a:close/>
                </a:path>
              </a:pathLst>
            </a:custGeom>
            <a:grpFill/>
            <a:ln w="1203"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CAA1ADB2-95F8-4780-AC48-815D435ED550}"/>
                </a:ext>
              </a:extLst>
            </p:cNvPr>
            <p:cNvSpPr/>
            <p:nvPr/>
          </p:nvSpPr>
          <p:spPr>
            <a:xfrm>
              <a:off x="5115809" y="719975"/>
              <a:ext cx="26497" cy="27702"/>
            </a:xfrm>
            <a:custGeom>
              <a:avLst/>
              <a:gdLst>
                <a:gd name="connsiteX0" fmla="*/ 114 w 26497"/>
                <a:gd name="connsiteY0" fmla="*/ 28021 h 27701"/>
                <a:gd name="connsiteX1" fmla="*/ 25732 w 26497"/>
                <a:gd name="connsiteY1" fmla="*/ 13893 h 27701"/>
                <a:gd name="connsiteX2" fmla="*/ 24528 w 26497"/>
                <a:gd name="connsiteY2" fmla="*/ 2199 h 27701"/>
                <a:gd name="connsiteX3" fmla="*/ 11098 w 26497"/>
                <a:gd name="connsiteY3" fmla="*/ 9172 h 27701"/>
                <a:gd name="connsiteX4" fmla="*/ 114 w 26497"/>
                <a:gd name="connsiteY4" fmla="*/ 28021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7701">
                  <a:moveTo>
                    <a:pt x="114" y="28021"/>
                  </a:moveTo>
                  <a:cubicBezTo>
                    <a:pt x="11580" y="28383"/>
                    <a:pt x="22107" y="21433"/>
                    <a:pt x="25732" y="13893"/>
                  </a:cubicBezTo>
                  <a:cubicBezTo>
                    <a:pt x="27695" y="9810"/>
                    <a:pt x="28346" y="5330"/>
                    <a:pt x="24528" y="2199"/>
                  </a:cubicBezTo>
                  <a:cubicBezTo>
                    <a:pt x="18506" y="-2848"/>
                    <a:pt x="11195" y="1970"/>
                    <a:pt x="11098" y="9172"/>
                  </a:cubicBezTo>
                  <a:cubicBezTo>
                    <a:pt x="11074" y="13881"/>
                    <a:pt x="11014" y="22409"/>
                    <a:pt x="114" y="28021"/>
                  </a:cubicBezTo>
                  <a:close/>
                </a:path>
              </a:pathLst>
            </a:custGeom>
            <a:grpFill/>
            <a:ln w="1203"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2EB88CD3-B955-42AB-B487-CC448BB7122D}"/>
                </a:ext>
              </a:extLst>
            </p:cNvPr>
            <p:cNvSpPr/>
            <p:nvPr/>
          </p:nvSpPr>
          <p:spPr>
            <a:xfrm>
              <a:off x="5106101" y="684851"/>
              <a:ext cx="32519" cy="21680"/>
            </a:xfrm>
            <a:custGeom>
              <a:avLst/>
              <a:gdLst>
                <a:gd name="connsiteX0" fmla="*/ 114 w 32519"/>
                <a:gd name="connsiteY0" fmla="*/ 2202 h 21679"/>
                <a:gd name="connsiteX1" fmla="*/ 29020 w 32519"/>
                <a:gd name="connsiteY1" fmla="*/ 6538 h 21679"/>
                <a:gd name="connsiteX2" fmla="*/ 31995 w 32519"/>
                <a:gd name="connsiteY2" fmla="*/ 17920 h 21679"/>
                <a:gd name="connsiteX3" fmla="*/ 16976 w 32519"/>
                <a:gd name="connsiteY3" fmla="*/ 16041 h 21679"/>
                <a:gd name="connsiteX4" fmla="*/ 114 w 32519"/>
                <a:gd name="connsiteY4" fmla="*/ 2202 h 2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9" h="21679">
                  <a:moveTo>
                    <a:pt x="114" y="2202"/>
                  </a:moveTo>
                  <a:cubicBezTo>
                    <a:pt x="10737" y="-2122"/>
                    <a:pt x="22998" y="732"/>
                    <a:pt x="29020" y="6538"/>
                  </a:cubicBezTo>
                  <a:cubicBezTo>
                    <a:pt x="32284" y="9693"/>
                    <a:pt x="34452" y="13656"/>
                    <a:pt x="31995" y="17920"/>
                  </a:cubicBezTo>
                  <a:cubicBezTo>
                    <a:pt x="28057" y="24749"/>
                    <a:pt x="19566" y="22737"/>
                    <a:pt x="16976" y="16041"/>
                  </a:cubicBezTo>
                  <a:cubicBezTo>
                    <a:pt x="15278" y="11705"/>
                    <a:pt x="12267" y="3719"/>
                    <a:pt x="114" y="2202"/>
                  </a:cubicBezTo>
                  <a:close/>
                </a:path>
              </a:pathLst>
            </a:custGeom>
            <a:grpFill/>
            <a:ln w="1203"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9D785535-8BD5-463C-9DA6-95067AF280DA}"/>
                </a:ext>
              </a:extLst>
            </p:cNvPr>
            <p:cNvSpPr/>
            <p:nvPr/>
          </p:nvSpPr>
          <p:spPr>
            <a:xfrm>
              <a:off x="5138030" y="717239"/>
              <a:ext cx="24089" cy="24089"/>
            </a:xfrm>
            <a:custGeom>
              <a:avLst/>
              <a:gdLst>
                <a:gd name="connsiteX0" fmla="*/ 114 w 24088"/>
                <a:gd name="connsiteY0" fmla="*/ 24844 h 24088"/>
                <a:gd name="connsiteX1" fmla="*/ 22805 w 24088"/>
                <a:gd name="connsiteY1" fmla="*/ 12330 h 24088"/>
                <a:gd name="connsiteX2" fmla="*/ 21782 w 24088"/>
                <a:gd name="connsiteY2" fmla="*/ 1960 h 24088"/>
                <a:gd name="connsiteX3" fmla="*/ 9870 w 24088"/>
                <a:gd name="connsiteY3" fmla="*/ 8139 h 24088"/>
                <a:gd name="connsiteX4" fmla="*/ 114 w 24088"/>
                <a:gd name="connsiteY4" fmla="*/ 24844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 h="24088">
                  <a:moveTo>
                    <a:pt x="114" y="24844"/>
                  </a:moveTo>
                  <a:cubicBezTo>
                    <a:pt x="10267" y="25157"/>
                    <a:pt x="19602" y="19003"/>
                    <a:pt x="22805" y="12330"/>
                  </a:cubicBezTo>
                  <a:cubicBezTo>
                    <a:pt x="24552" y="8717"/>
                    <a:pt x="25130" y="4742"/>
                    <a:pt x="21782" y="1960"/>
                  </a:cubicBezTo>
                  <a:cubicBezTo>
                    <a:pt x="16398" y="-2508"/>
                    <a:pt x="9966" y="1755"/>
                    <a:pt x="9870" y="8139"/>
                  </a:cubicBezTo>
                  <a:cubicBezTo>
                    <a:pt x="9822" y="12306"/>
                    <a:pt x="9774" y="19870"/>
                    <a:pt x="114" y="24844"/>
                  </a:cubicBezTo>
                  <a:close/>
                </a:path>
              </a:pathLst>
            </a:custGeom>
            <a:grpFill/>
            <a:ln w="1203"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BF50D612-5AE7-4B6D-8594-C62E040C9562}"/>
                </a:ext>
              </a:extLst>
            </p:cNvPr>
            <p:cNvSpPr/>
            <p:nvPr/>
          </p:nvSpPr>
          <p:spPr>
            <a:xfrm>
              <a:off x="5131020" y="683139"/>
              <a:ext cx="26497" cy="20475"/>
            </a:xfrm>
            <a:custGeom>
              <a:avLst/>
              <a:gdLst>
                <a:gd name="connsiteX0" fmla="*/ 114 w 26497"/>
                <a:gd name="connsiteY0" fmla="*/ 866 h 20475"/>
                <a:gd name="connsiteX1" fmla="*/ 24877 w 26497"/>
                <a:gd name="connsiteY1" fmla="*/ 8165 h 20475"/>
                <a:gd name="connsiteX2" fmla="*/ 26082 w 26497"/>
                <a:gd name="connsiteY2" fmla="*/ 18463 h 20475"/>
                <a:gd name="connsiteX3" fmla="*/ 13182 w 26497"/>
                <a:gd name="connsiteY3" fmla="*/ 15018 h 20475"/>
                <a:gd name="connsiteX4" fmla="*/ 114 w 26497"/>
                <a:gd name="connsiteY4" fmla="*/ 866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20475">
                  <a:moveTo>
                    <a:pt x="114" y="866"/>
                  </a:moveTo>
                  <a:cubicBezTo>
                    <a:pt x="9918" y="-1615"/>
                    <a:pt x="20324" y="2360"/>
                    <a:pt x="24877" y="8165"/>
                  </a:cubicBezTo>
                  <a:cubicBezTo>
                    <a:pt x="27286" y="11308"/>
                    <a:pt x="28767" y="15042"/>
                    <a:pt x="26082" y="18463"/>
                  </a:cubicBezTo>
                  <a:cubicBezTo>
                    <a:pt x="21806" y="23967"/>
                    <a:pt x="14628" y="21197"/>
                    <a:pt x="13182" y="15018"/>
                  </a:cubicBezTo>
                  <a:cubicBezTo>
                    <a:pt x="12255" y="10971"/>
                    <a:pt x="10581" y="3636"/>
                    <a:pt x="114" y="866"/>
                  </a:cubicBezTo>
                  <a:close/>
                </a:path>
              </a:pathLst>
            </a:custGeom>
            <a:grpFill/>
            <a:ln w="1203"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DE96FD6E-563E-422D-B9DB-C121FE6FA628}"/>
                </a:ext>
              </a:extLst>
            </p:cNvPr>
            <p:cNvSpPr/>
            <p:nvPr/>
          </p:nvSpPr>
          <p:spPr>
            <a:xfrm>
              <a:off x="5158493" y="715931"/>
              <a:ext cx="18066" cy="22884"/>
            </a:xfrm>
            <a:custGeom>
              <a:avLst/>
              <a:gdLst>
                <a:gd name="connsiteX0" fmla="*/ 114 w 18066"/>
                <a:gd name="connsiteY0" fmla="*/ 23442 h 22884"/>
                <a:gd name="connsiteX1" fmla="*/ 17843 w 18066"/>
                <a:gd name="connsiteY1" fmla="*/ 9844 h 22884"/>
                <a:gd name="connsiteX2" fmla="*/ 15627 w 18066"/>
                <a:gd name="connsiteY2" fmla="*/ 1136 h 22884"/>
                <a:gd name="connsiteX3" fmla="*/ 6281 w 18066"/>
                <a:gd name="connsiteY3" fmla="*/ 7941 h 22884"/>
                <a:gd name="connsiteX4" fmla="*/ 114 w 18066"/>
                <a:gd name="connsiteY4" fmla="*/ 23442 h 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6" h="22884">
                  <a:moveTo>
                    <a:pt x="114" y="23442"/>
                  </a:moveTo>
                  <a:cubicBezTo>
                    <a:pt x="8810" y="22394"/>
                    <a:pt x="15976" y="15951"/>
                    <a:pt x="17843" y="9844"/>
                  </a:cubicBezTo>
                  <a:cubicBezTo>
                    <a:pt x="18855" y="6532"/>
                    <a:pt x="18843" y="3075"/>
                    <a:pt x="15627" y="1136"/>
                  </a:cubicBezTo>
                  <a:cubicBezTo>
                    <a:pt x="10460" y="-1971"/>
                    <a:pt x="5534" y="2497"/>
                    <a:pt x="6281" y="7941"/>
                  </a:cubicBezTo>
                  <a:cubicBezTo>
                    <a:pt x="6738" y="11506"/>
                    <a:pt x="7702" y="17950"/>
                    <a:pt x="114" y="23442"/>
                  </a:cubicBezTo>
                  <a:close/>
                </a:path>
              </a:pathLst>
            </a:custGeom>
            <a:grpFill/>
            <a:ln w="1203"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8EE4D1D-D6B9-4D2E-815B-1B44AFEB55CB}"/>
                </a:ext>
              </a:extLst>
            </p:cNvPr>
            <p:cNvSpPr/>
            <p:nvPr/>
          </p:nvSpPr>
          <p:spPr>
            <a:xfrm>
              <a:off x="5152809" y="681610"/>
              <a:ext cx="20475" cy="20475"/>
            </a:xfrm>
            <a:custGeom>
              <a:avLst/>
              <a:gdLst>
                <a:gd name="connsiteX0" fmla="*/ 114 w 20475"/>
                <a:gd name="connsiteY0" fmla="*/ 143 h 20475"/>
                <a:gd name="connsiteX1" fmla="*/ 19831 w 20475"/>
                <a:gd name="connsiteY1" fmla="*/ 10465 h 20475"/>
                <a:gd name="connsiteX2" fmla="*/ 19132 w 20475"/>
                <a:gd name="connsiteY2" fmla="*/ 19389 h 20475"/>
                <a:gd name="connsiteX3" fmla="*/ 8798 w 20475"/>
                <a:gd name="connsiteY3" fmla="*/ 14295 h 20475"/>
                <a:gd name="connsiteX4" fmla="*/ 114 w 20475"/>
                <a:gd name="connsiteY4" fmla="*/ 143 h 20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0475">
                  <a:moveTo>
                    <a:pt x="114" y="143"/>
                  </a:moveTo>
                  <a:cubicBezTo>
                    <a:pt x="8822" y="-315"/>
                    <a:pt x="16976" y="4792"/>
                    <a:pt x="19831" y="10465"/>
                  </a:cubicBezTo>
                  <a:cubicBezTo>
                    <a:pt x="21384" y="13548"/>
                    <a:pt x="21962" y="16932"/>
                    <a:pt x="19132" y="19389"/>
                  </a:cubicBezTo>
                  <a:cubicBezTo>
                    <a:pt x="14591" y="23316"/>
                    <a:pt x="8991" y="19775"/>
                    <a:pt x="8798" y="14295"/>
                  </a:cubicBezTo>
                  <a:cubicBezTo>
                    <a:pt x="8678" y="10718"/>
                    <a:pt x="8497" y="4238"/>
                    <a:pt x="114" y="143"/>
                  </a:cubicBezTo>
                  <a:close/>
                </a:path>
              </a:pathLst>
            </a:custGeom>
            <a:grpFill/>
            <a:ln w="1203"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D6476B70-1FBC-46A2-889F-A66B2051229C}"/>
                </a:ext>
              </a:extLst>
            </p:cNvPr>
            <p:cNvSpPr/>
            <p:nvPr/>
          </p:nvSpPr>
          <p:spPr>
            <a:xfrm>
              <a:off x="5045422" y="719701"/>
              <a:ext cx="28906" cy="14453"/>
            </a:xfrm>
            <a:custGeom>
              <a:avLst/>
              <a:gdLst>
                <a:gd name="connsiteX0" fmla="*/ 114 w 28906"/>
                <a:gd name="connsiteY0" fmla="*/ 13541 h 14453"/>
                <a:gd name="connsiteX1" fmla="*/ 22408 w 28906"/>
                <a:gd name="connsiteY1" fmla="*/ 13541 h 14453"/>
                <a:gd name="connsiteX2" fmla="*/ 29635 w 28906"/>
                <a:gd name="connsiteY2" fmla="*/ 4399 h 14453"/>
                <a:gd name="connsiteX3" fmla="*/ 19120 w 28906"/>
                <a:gd name="connsiteY3" fmla="*/ 786 h 14453"/>
                <a:gd name="connsiteX4" fmla="*/ 114 w 28906"/>
                <a:gd name="connsiteY4" fmla="*/ 13541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6" h="14453">
                  <a:moveTo>
                    <a:pt x="114" y="13541"/>
                  </a:moveTo>
                  <a:cubicBezTo>
                    <a:pt x="7184" y="14745"/>
                    <a:pt x="16374" y="15251"/>
                    <a:pt x="22408" y="13541"/>
                  </a:cubicBezTo>
                  <a:cubicBezTo>
                    <a:pt x="27105" y="12228"/>
                    <a:pt x="31236" y="9253"/>
                    <a:pt x="29635" y="4399"/>
                  </a:cubicBezTo>
                  <a:cubicBezTo>
                    <a:pt x="28129" y="-129"/>
                    <a:pt x="23323" y="-563"/>
                    <a:pt x="19120" y="786"/>
                  </a:cubicBezTo>
                  <a:cubicBezTo>
                    <a:pt x="13146" y="2617"/>
                    <a:pt x="5679" y="8567"/>
                    <a:pt x="114" y="13541"/>
                  </a:cubicBezTo>
                  <a:close/>
                </a:path>
              </a:pathLst>
            </a:custGeom>
            <a:grpFill/>
            <a:ln w="1203"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69C52E54-15AB-46B6-94D6-F75D38AD0E98}"/>
                </a:ext>
              </a:extLst>
            </p:cNvPr>
            <p:cNvSpPr/>
            <p:nvPr/>
          </p:nvSpPr>
          <p:spPr>
            <a:xfrm>
              <a:off x="5077138" y="704923"/>
              <a:ext cx="216797" cy="25293"/>
            </a:xfrm>
            <a:custGeom>
              <a:avLst/>
              <a:gdLst>
                <a:gd name="connsiteX0" fmla="*/ 641 w 216796"/>
                <a:gd name="connsiteY0" fmla="*/ 21080 h 25292"/>
                <a:gd name="connsiteX1" fmla="*/ 28246 w 216796"/>
                <a:gd name="connsiteY1" fmla="*/ 17828 h 25292"/>
                <a:gd name="connsiteX2" fmla="*/ 55466 w 216796"/>
                <a:gd name="connsiteY2" fmla="*/ 13528 h 25292"/>
                <a:gd name="connsiteX3" fmla="*/ 68980 w 216796"/>
                <a:gd name="connsiteY3" fmla="*/ 11457 h 25292"/>
                <a:gd name="connsiteX4" fmla="*/ 82493 w 216796"/>
                <a:gd name="connsiteY4" fmla="*/ 9518 h 25292"/>
                <a:gd name="connsiteX5" fmla="*/ 96043 w 216796"/>
                <a:gd name="connsiteY5" fmla="*/ 7940 h 25292"/>
                <a:gd name="connsiteX6" fmla="*/ 102848 w 216796"/>
                <a:gd name="connsiteY6" fmla="*/ 7446 h 25292"/>
                <a:gd name="connsiteX7" fmla="*/ 109665 w 216796"/>
                <a:gd name="connsiteY7" fmla="*/ 7085 h 25292"/>
                <a:gd name="connsiteX8" fmla="*/ 164154 w 216796"/>
                <a:gd name="connsiteY8" fmla="*/ 11035 h 25292"/>
                <a:gd name="connsiteX9" fmla="*/ 217148 w 216796"/>
                <a:gd name="connsiteY9" fmla="*/ 25573 h 25292"/>
                <a:gd name="connsiteX10" fmla="*/ 217702 w 216796"/>
                <a:gd name="connsiteY10" fmla="*/ 25320 h 25292"/>
                <a:gd name="connsiteX11" fmla="*/ 217473 w 216796"/>
                <a:gd name="connsiteY11" fmla="*/ 24766 h 25292"/>
                <a:gd name="connsiteX12" fmla="*/ 164961 w 216796"/>
                <a:gd name="connsiteY12" fmla="*/ 6784 h 25292"/>
                <a:gd name="connsiteX13" fmla="*/ 109557 w 216796"/>
                <a:gd name="connsiteY13" fmla="*/ 147 h 25292"/>
                <a:gd name="connsiteX14" fmla="*/ 81542 w 216796"/>
                <a:gd name="connsiteY14" fmla="*/ 978 h 25292"/>
                <a:gd name="connsiteX15" fmla="*/ 67619 w 216796"/>
                <a:gd name="connsiteY15" fmla="*/ 2532 h 25292"/>
                <a:gd name="connsiteX16" fmla="*/ 53864 w 216796"/>
                <a:gd name="connsiteY16" fmla="*/ 4941 h 25292"/>
                <a:gd name="connsiteX17" fmla="*/ 40302 w 216796"/>
                <a:gd name="connsiteY17" fmla="*/ 8133 h 25292"/>
                <a:gd name="connsiteX18" fmla="*/ 26909 w 216796"/>
                <a:gd name="connsiteY18" fmla="*/ 11746 h 25292"/>
                <a:gd name="connsiteX19" fmla="*/ 412 w 216796"/>
                <a:gd name="connsiteY19" fmla="*/ 20105 h 25292"/>
                <a:gd name="connsiteX20" fmla="*/ 135 w 216796"/>
                <a:gd name="connsiteY20" fmla="*/ 20659 h 25292"/>
                <a:gd name="connsiteX21" fmla="*/ 600 w 216796"/>
                <a:gd name="connsiteY21" fmla="*/ 21084 h 25292"/>
                <a:gd name="connsiteX22" fmla="*/ 641 w 216796"/>
                <a:gd name="connsiteY22" fmla="*/ 21080 h 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6796" h="25292">
                  <a:moveTo>
                    <a:pt x="641" y="21080"/>
                  </a:moveTo>
                  <a:cubicBezTo>
                    <a:pt x="9927" y="20478"/>
                    <a:pt x="19141" y="19225"/>
                    <a:pt x="28246" y="17828"/>
                  </a:cubicBezTo>
                  <a:lnTo>
                    <a:pt x="55466" y="13528"/>
                  </a:lnTo>
                  <a:lnTo>
                    <a:pt x="68980" y="11457"/>
                  </a:lnTo>
                  <a:cubicBezTo>
                    <a:pt x="73496" y="10891"/>
                    <a:pt x="77989" y="10096"/>
                    <a:pt x="82493" y="9518"/>
                  </a:cubicBezTo>
                  <a:cubicBezTo>
                    <a:pt x="86998" y="8940"/>
                    <a:pt x="91515" y="8313"/>
                    <a:pt x="96043" y="7940"/>
                  </a:cubicBezTo>
                  <a:lnTo>
                    <a:pt x="102848" y="7446"/>
                  </a:lnTo>
                  <a:cubicBezTo>
                    <a:pt x="105125" y="7265"/>
                    <a:pt x="107389" y="7085"/>
                    <a:pt x="109665" y="7085"/>
                  </a:cubicBezTo>
                  <a:cubicBezTo>
                    <a:pt x="127918" y="6426"/>
                    <a:pt x="146187" y="7750"/>
                    <a:pt x="164154" y="11035"/>
                  </a:cubicBezTo>
                  <a:cubicBezTo>
                    <a:pt x="182191" y="14402"/>
                    <a:pt x="199917" y="19265"/>
                    <a:pt x="217148" y="25573"/>
                  </a:cubicBezTo>
                  <a:cubicBezTo>
                    <a:pt x="217371" y="25654"/>
                    <a:pt x="217618" y="25541"/>
                    <a:pt x="217702" y="25320"/>
                  </a:cubicBezTo>
                  <a:cubicBezTo>
                    <a:pt x="217780" y="25104"/>
                    <a:pt x="217681" y="24864"/>
                    <a:pt x="217473" y="24766"/>
                  </a:cubicBezTo>
                  <a:cubicBezTo>
                    <a:pt x="200539" y="17221"/>
                    <a:pt x="182965" y="11203"/>
                    <a:pt x="164961" y="6784"/>
                  </a:cubicBezTo>
                  <a:cubicBezTo>
                    <a:pt x="146787" y="2575"/>
                    <a:pt x="128210" y="349"/>
                    <a:pt x="109557" y="147"/>
                  </a:cubicBezTo>
                  <a:cubicBezTo>
                    <a:pt x="100222" y="3"/>
                    <a:pt x="90876" y="340"/>
                    <a:pt x="81542" y="978"/>
                  </a:cubicBezTo>
                  <a:cubicBezTo>
                    <a:pt x="76881" y="1316"/>
                    <a:pt x="72256" y="1954"/>
                    <a:pt x="67619" y="2532"/>
                  </a:cubicBezTo>
                  <a:cubicBezTo>
                    <a:pt x="62982" y="3110"/>
                    <a:pt x="58429" y="4110"/>
                    <a:pt x="53864" y="4941"/>
                  </a:cubicBezTo>
                  <a:cubicBezTo>
                    <a:pt x="49336" y="6013"/>
                    <a:pt x="44783" y="6964"/>
                    <a:pt x="40302" y="8133"/>
                  </a:cubicBezTo>
                  <a:cubicBezTo>
                    <a:pt x="35822" y="9301"/>
                    <a:pt x="31329" y="10457"/>
                    <a:pt x="26909" y="11746"/>
                  </a:cubicBezTo>
                  <a:cubicBezTo>
                    <a:pt x="18009" y="14335"/>
                    <a:pt x="9228" y="17070"/>
                    <a:pt x="412" y="20105"/>
                  </a:cubicBezTo>
                  <a:cubicBezTo>
                    <a:pt x="185" y="20185"/>
                    <a:pt x="63" y="20430"/>
                    <a:pt x="135" y="20659"/>
                  </a:cubicBezTo>
                  <a:cubicBezTo>
                    <a:pt x="146" y="20904"/>
                    <a:pt x="354" y="21095"/>
                    <a:pt x="600" y="21084"/>
                  </a:cubicBezTo>
                  <a:cubicBezTo>
                    <a:pt x="614" y="21083"/>
                    <a:pt x="627" y="21082"/>
                    <a:pt x="641" y="21080"/>
                  </a:cubicBezTo>
                  <a:close/>
                </a:path>
              </a:pathLst>
            </a:custGeom>
            <a:grpFill/>
            <a:ln w="1203"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8E5A0599-1515-4EDA-98AD-A687A80E4CFC}"/>
                </a:ext>
              </a:extLst>
            </p:cNvPr>
            <p:cNvSpPr/>
            <p:nvPr/>
          </p:nvSpPr>
          <p:spPr>
            <a:xfrm>
              <a:off x="5059947" y="627766"/>
              <a:ext cx="31315" cy="14453"/>
            </a:xfrm>
            <a:custGeom>
              <a:avLst/>
              <a:gdLst>
                <a:gd name="connsiteX0" fmla="*/ 114 w 31315"/>
                <a:gd name="connsiteY0" fmla="*/ 3618 h 14453"/>
                <a:gd name="connsiteX1" fmla="*/ 23986 w 31315"/>
                <a:gd name="connsiteY1" fmla="*/ 14976 h 14453"/>
                <a:gd name="connsiteX2" fmla="*/ 31971 w 31315"/>
                <a:gd name="connsiteY2" fmla="*/ 7954 h 14453"/>
                <a:gd name="connsiteX3" fmla="*/ 19758 w 31315"/>
                <a:gd name="connsiteY3" fmla="*/ 1764 h 14453"/>
                <a:gd name="connsiteX4" fmla="*/ 114 w 31315"/>
                <a:gd name="connsiteY4" fmla="*/ 3618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4453">
                  <a:moveTo>
                    <a:pt x="114" y="3618"/>
                  </a:moveTo>
                  <a:cubicBezTo>
                    <a:pt x="5883" y="12218"/>
                    <a:pt x="16542" y="16289"/>
                    <a:pt x="23986" y="14976"/>
                  </a:cubicBezTo>
                  <a:cubicBezTo>
                    <a:pt x="28021" y="14265"/>
                    <a:pt x="31658" y="12387"/>
                    <a:pt x="31971" y="7954"/>
                  </a:cubicBezTo>
                  <a:cubicBezTo>
                    <a:pt x="32465" y="836"/>
                    <a:pt x="25106" y="-1958"/>
                    <a:pt x="19758" y="1764"/>
                  </a:cubicBezTo>
                  <a:cubicBezTo>
                    <a:pt x="16265" y="4196"/>
                    <a:pt x="9978" y="8701"/>
                    <a:pt x="114" y="3618"/>
                  </a:cubicBezTo>
                  <a:close/>
                </a:path>
              </a:pathLst>
            </a:custGeom>
            <a:grpFill/>
            <a:ln w="1203"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DFA5481D-222D-4FCB-AA69-BE5121AE95CC}"/>
                </a:ext>
              </a:extLst>
            </p:cNvPr>
            <p:cNvSpPr/>
            <p:nvPr/>
          </p:nvSpPr>
          <p:spPr>
            <a:xfrm>
              <a:off x="5070330" y="601723"/>
              <a:ext cx="30111" cy="19271"/>
            </a:xfrm>
            <a:custGeom>
              <a:avLst/>
              <a:gdLst>
                <a:gd name="connsiteX0" fmla="*/ 114 w 30110"/>
                <a:gd name="connsiteY0" fmla="*/ 2224 h 19270"/>
                <a:gd name="connsiteX1" fmla="*/ 26334 w 30110"/>
                <a:gd name="connsiteY1" fmla="*/ 5572 h 19270"/>
                <a:gd name="connsiteX2" fmla="*/ 29249 w 30110"/>
                <a:gd name="connsiteY2" fmla="*/ 15798 h 19270"/>
                <a:gd name="connsiteX3" fmla="*/ 15639 w 30110"/>
                <a:gd name="connsiteY3" fmla="*/ 14401 h 19270"/>
                <a:gd name="connsiteX4" fmla="*/ 114 w 30110"/>
                <a:gd name="connsiteY4" fmla="*/ 2224 h 1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0" h="19270">
                  <a:moveTo>
                    <a:pt x="114" y="2224"/>
                  </a:moveTo>
                  <a:cubicBezTo>
                    <a:pt x="9617" y="-1895"/>
                    <a:pt x="20794" y="442"/>
                    <a:pt x="26334" y="5572"/>
                  </a:cubicBezTo>
                  <a:cubicBezTo>
                    <a:pt x="29345" y="8355"/>
                    <a:pt x="31393" y="11908"/>
                    <a:pt x="29249" y="15798"/>
                  </a:cubicBezTo>
                  <a:cubicBezTo>
                    <a:pt x="25817" y="22049"/>
                    <a:pt x="18120" y="20423"/>
                    <a:pt x="15639" y="14401"/>
                  </a:cubicBezTo>
                  <a:cubicBezTo>
                    <a:pt x="14025" y="10402"/>
                    <a:pt x="11134" y="3248"/>
                    <a:pt x="114" y="2224"/>
                  </a:cubicBezTo>
                  <a:close/>
                </a:path>
              </a:pathLst>
            </a:custGeom>
            <a:grpFill/>
            <a:ln w="1203"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A4681AB2-49DB-4C59-87E1-A09E6A775DB5}"/>
                </a:ext>
              </a:extLst>
            </p:cNvPr>
            <p:cNvSpPr/>
            <p:nvPr/>
          </p:nvSpPr>
          <p:spPr>
            <a:xfrm>
              <a:off x="5078291" y="635760"/>
              <a:ext cx="31315" cy="16862"/>
            </a:xfrm>
            <a:custGeom>
              <a:avLst/>
              <a:gdLst>
                <a:gd name="connsiteX0" fmla="*/ 114 w 31315"/>
                <a:gd name="connsiteY0" fmla="*/ 11233 h 16861"/>
                <a:gd name="connsiteX1" fmla="*/ 26298 w 31315"/>
                <a:gd name="connsiteY1" fmla="*/ 14919 h 16861"/>
                <a:gd name="connsiteX2" fmla="*/ 31802 w 31315"/>
                <a:gd name="connsiteY2" fmla="*/ 5825 h 16861"/>
                <a:gd name="connsiteX3" fmla="*/ 18301 w 31315"/>
                <a:gd name="connsiteY3" fmla="*/ 3585 h 16861"/>
                <a:gd name="connsiteX4" fmla="*/ 114 w 31315"/>
                <a:gd name="connsiteY4" fmla="*/ 11233 h 1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6861">
                  <a:moveTo>
                    <a:pt x="114" y="11233"/>
                  </a:moveTo>
                  <a:cubicBezTo>
                    <a:pt x="8196" y="17713"/>
                    <a:pt x="19590" y="18460"/>
                    <a:pt x="26298" y="14919"/>
                  </a:cubicBezTo>
                  <a:cubicBezTo>
                    <a:pt x="29912" y="13028"/>
                    <a:pt x="32838" y="10101"/>
                    <a:pt x="31802" y="5825"/>
                  </a:cubicBezTo>
                  <a:cubicBezTo>
                    <a:pt x="30140" y="-1112"/>
                    <a:pt x="22276" y="-1570"/>
                    <a:pt x="18301" y="3585"/>
                  </a:cubicBezTo>
                  <a:cubicBezTo>
                    <a:pt x="15699" y="6958"/>
                    <a:pt x="11062" y="13088"/>
                    <a:pt x="114" y="11233"/>
                  </a:cubicBezTo>
                  <a:close/>
                </a:path>
              </a:pathLst>
            </a:custGeom>
            <a:grpFill/>
            <a:ln w="1203"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6C52A4D2-0EEE-487E-A7A7-FA89C6E9CE3E}"/>
                </a:ext>
              </a:extLst>
            </p:cNvPr>
            <p:cNvSpPr/>
            <p:nvPr/>
          </p:nvSpPr>
          <p:spPr>
            <a:xfrm>
              <a:off x="5094526" y="602159"/>
              <a:ext cx="25293" cy="24089"/>
            </a:xfrm>
            <a:custGeom>
              <a:avLst/>
              <a:gdLst>
                <a:gd name="connsiteX0" fmla="*/ 114 w 25292"/>
                <a:gd name="connsiteY0" fmla="*/ 187 h 24088"/>
                <a:gd name="connsiteX1" fmla="*/ 23829 w 25292"/>
                <a:gd name="connsiteY1" fmla="*/ 11894 h 24088"/>
                <a:gd name="connsiteX2" fmla="*/ 23263 w 25292"/>
                <a:gd name="connsiteY2" fmla="*/ 22505 h 24088"/>
                <a:gd name="connsiteX3" fmla="*/ 10846 w 25292"/>
                <a:gd name="connsiteY3" fmla="*/ 16760 h 24088"/>
                <a:gd name="connsiteX4" fmla="*/ 114 w 25292"/>
                <a:gd name="connsiteY4" fmla="*/ 187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2" h="24088">
                  <a:moveTo>
                    <a:pt x="114" y="187"/>
                  </a:moveTo>
                  <a:cubicBezTo>
                    <a:pt x="10448" y="-608"/>
                    <a:pt x="20252" y="5233"/>
                    <a:pt x="23829" y="11894"/>
                  </a:cubicBezTo>
                  <a:cubicBezTo>
                    <a:pt x="25768" y="15507"/>
                    <a:pt x="26551" y="19518"/>
                    <a:pt x="23263" y="22505"/>
                  </a:cubicBezTo>
                  <a:cubicBezTo>
                    <a:pt x="17976" y="27322"/>
                    <a:pt x="11219" y="23251"/>
                    <a:pt x="10846" y="16760"/>
                  </a:cubicBezTo>
                  <a:cubicBezTo>
                    <a:pt x="10593" y="12508"/>
                    <a:pt x="10195" y="4812"/>
                    <a:pt x="114" y="187"/>
                  </a:cubicBezTo>
                  <a:close/>
                </a:path>
              </a:pathLst>
            </a:custGeom>
            <a:grpFill/>
            <a:ln w="1203"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58CCA906-D486-49B2-B1AE-461649849C17}"/>
                </a:ext>
              </a:extLst>
            </p:cNvPr>
            <p:cNvSpPr/>
            <p:nvPr/>
          </p:nvSpPr>
          <p:spPr>
            <a:xfrm>
              <a:off x="5096610" y="643287"/>
              <a:ext cx="31315" cy="18066"/>
            </a:xfrm>
            <a:custGeom>
              <a:avLst/>
              <a:gdLst>
                <a:gd name="connsiteX0" fmla="*/ 114 w 31315"/>
                <a:gd name="connsiteY0" fmla="*/ 13860 h 18066"/>
                <a:gd name="connsiteX1" fmla="*/ 26611 w 31315"/>
                <a:gd name="connsiteY1" fmla="*/ 14751 h 18066"/>
                <a:gd name="connsiteX2" fmla="*/ 31116 w 31315"/>
                <a:gd name="connsiteY2" fmla="*/ 5115 h 18066"/>
                <a:gd name="connsiteX3" fmla="*/ 17458 w 31315"/>
                <a:gd name="connsiteY3" fmla="*/ 4320 h 18066"/>
                <a:gd name="connsiteX4" fmla="*/ 114 w 31315"/>
                <a:gd name="connsiteY4" fmla="*/ 13860 h 1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5" h="18066">
                  <a:moveTo>
                    <a:pt x="114" y="13860"/>
                  </a:moveTo>
                  <a:cubicBezTo>
                    <a:pt x="8846" y="19436"/>
                    <a:pt x="20252" y="18918"/>
                    <a:pt x="26611" y="14751"/>
                  </a:cubicBezTo>
                  <a:cubicBezTo>
                    <a:pt x="30020" y="12486"/>
                    <a:pt x="32634" y="9307"/>
                    <a:pt x="31116" y="5115"/>
                  </a:cubicBezTo>
                  <a:cubicBezTo>
                    <a:pt x="28707" y="-1605"/>
                    <a:pt x="20866" y="-1232"/>
                    <a:pt x="17458" y="4320"/>
                  </a:cubicBezTo>
                  <a:cubicBezTo>
                    <a:pt x="15169" y="7946"/>
                    <a:pt x="11183" y="14546"/>
                    <a:pt x="114" y="13860"/>
                  </a:cubicBezTo>
                  <a:close/>
                </a:path>
              </a:pathLst>
            </a:custGeom>
            <a:grpFill/>
            <a:ln w="1203" cap="flat">
              <a:noFill/>
              <a:prstDash val="solid"/>
              <a:miter/>
            </a:ln>
          </p:spPr>
          <p:txBody>
            <a:bodyPr rtlCol="0" anchor="ctr"/>
            <a:lstStyle/>
            <a:p>
              <a:endParaRPr lang="en-AU"/>
            </a:p>
          </p:txBody>
        </p:sp>
        <p:sp>
          <p:nvSpPr>
            <p:cNvPr id="32" name="Freeform: Shape 31">
              <a:extLst>
                <a:ext uri="{FF2B5EF4-FFF2-40B4-BE49-F238E27FC236}">
                  <a16:creationId xmlns:a16="http://schemas.microsoft.com/office/drawing/2014/main" id="{8FCF4952-0B58-47AB-A7D2-686E8DADF0C2}"/>
                </a:ext>
              </a:extLst>
            </p:cNvPr>
            <p:cNvSpPr/>
            <p:nvPr/>
          </p:nvSpPr>
          <p:spPr>
            <a:xfrm>
              <a:off x="5116724" y="604062"/>
              <a:ext cx="20475" cy="27702"/>
            </a:xfrm>
            <a:custGeom>
              <a:avLst/>
              <a:gdLst>
                <a:gd name="connsiteX0" fmla="*/ 114 w 20475"/>
                <a:gd name="connsiteY0" fmla="*/ 114 h 27701"/>
                <a:gd name="connsiteX1" fmla="*/ 20589 w 20475"/>
                <a:gd name="connsiteY1" fmla="*/ 16868 h 27701"/>
                <a:gd name="connsiteX2" fmla="*/ 17639 w 20475"/>
                <a:gd name="connsiteY2" fmla="*/ 27081 h 27701"/>
                <a:gd name="connsiteX3" fmla="*/ 6799 w 20475"/>
                <a:gd name="connsiteY3" fmla="*/ 18650 h 27701"/>
                <a:gd name="connsiteX4" fmla="*/ 114 w 20475"/>
                <a:gd name="connsiteY4" fmla="*/ 114 h 27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5" h="27701">
                  <a:moveTo>
                    <a:pt x="114" y="114"/>
                  </a:moveTo>
                  <a:cubicBezTo>
                    <a:pt x="10364" y="1668"/>
                    <a:pt x="18590" y="9581"/>
                    <a:pt x="20589" y="16868"/>
                  </a:cubicBezTo>
                  <a:cubicBezTo>
                    <a:pt x="21673" y="20830"/>
                    <a:pt x="21517" y="24913"/>
                    <a:pt x="17639" y="27081"/>
                  </a:cubicBezTo>
                  <a:cubicBezTo>
                    <a:pt x="11412" y="30562"/>
                    <a:pt x="5739" y="25094"/>
                    <a:pt x="6799" y="18650"/>
                  </a:cubicBezTo>
                  <a:cubicBezTo>
                    <a:pt x="7558" y="14483"/>
                    <a:pt x="8882" y="6883"/>
                    <a:pt x="114" y="114"/>
                  </a:cubicBezTo>
                  <a:close/>
                </a:path>
              </a:pathLst>
            </a:custGeom>
            <a:grpFill/>
            <a:ln w="1203" cap="flat">
              <a:noFill/>
              <a:prstDash val="solid"/>
              <a:miter/>
            </a:ln>
          </p:spPr>
          <p:txBody>
            <a:bodyPr rtlCol="0" anchor="ctr"/>
            <a:lstStyle/>
            <a:p>
              <a:endParaRPr lang="en-AU"/>
            </a:p>
          </p:txBody>
        </p:sp>
        <p:sp>
          <p:nvSpPr>
            <p:cNvPr id="33" name="Freeform: Shape 32">
              <a:extLst>
                <a:ext uri="{FF2B5EF4-FFF2-40B4-BE49-F238E27FC236}">
                  <a16:creationId xmlns:a16="http://schemas.microsoft.com/office/drawing/2014/main" id="{FE0EDD4C-2788-4B01-8005-825D6B7DB3AD}"/>
                </a:ext>
              </a:extLst>
            </p:cNvPr>
            <p:cNvSpPr/>
            <p:nvPr/>
          </p:nvSpPr>
          <p:spPr>
            <a:xfrm>
              <a:off x="5116266" y="650418"/>
              <a:ext cx="27702" cy="15658"/>
            </a:xfrm>
            <a:custGeom>
              <a:avLst/>
              <a:gdLst>
                <a:gd name="connsiteX0" fmla="*/ 114 w 27701"/>
                <a:gd name="connsiteY0" fmla="*/ 12282 h 15657"/>
                <a:gd name="connsiteX1" fmla="*/ 23528 w 27701"/>
                <a:gd name="connsiteY1" fmla="*/ 13076 h 15657"/>
                <a:gd name="connsiteX2" fmla="*/ 27527 w 27701"/>
                <a:gd name="connsiteY2" fmla="*/ 4549 h 15657"/>
                <a:gd name="connsiteX3" fmla="*/ 15483 w 27701"/>
                <a:gd name="connsiteY3" fmla="*/ 3839 h 15657"/>
                <a:gd name="connsiteX4" fmla="*/ 114 w 27701"/>
                <a:gd name="connsiteY4" fmla="*/ 12282 h 15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1" h="15657">
                  <a:moveTo>
                    <a:pt x="114" y="12282"/>
                  </a:moveTo>
                  <a:cubicBezTo>
                    <a:pt x="7847" y="17232"/>
                    <a:pt x="17952" y="16774"/>
                    <a:pt x="23528" y="13076"/>
                  </a:cubicBezTo>
                  <a:cubicBezTo>
                    <a:pt x="26551" y="11065"/>
                    <a:pt x="28840" y="8259"/>
                    <a:pt x="27527" y="4549"/>
                  </a:cubicBezTo>
                  <a:cubicBezTo>
                    <a:pt x="25407" y="-1413"/>
                    <a:pt x="18446" y="-1076"/>
                    <a:pt x="15483" y="3839"/>
                  </a:cubicBezTo>
                  <a:cubicBezTo>
                    <a:pt x="13447" y="7042"/>
                    <a:pt x="9918" y="12896"/>
                    <a:pt x="114" y="12282"/>
                  </a:cubicBezTo>
                  <a:close/>
                </a:path>
              </a:pathLst>
            </a:custGeom>
            <a:grpFill/>
            <a:ln w="1203"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DCDBF5B9-9DAD-4F54-BEE9-E7B73D008823}"/>
                </a:ext>
              </a:extLst>
            </p:cNvPr>
            <p:cNvSpPr/>
            <p:nvPr/>
          </p:nvSpPr>
          <p:spPr>
            <a:xfrm>
              <a:off x="5138681" y="613264"/>
              <a:ext cx="15658" cy="25293"/>
            </a:xfrm>
            <a:custGeom>
              <a:avLst/>
              <a:gdLst>
                <a:gd name="connsiteX0" fmla="*/ 114 w 15657"/>
                <a:gd name="connsiteY0" fmla="*/ 114 h 25292"/>
                <a:gd name="connsiteX1" fmla="*/ 15964 w 15657"/>
                <a:gd name="connsiteY1" fmla="*/ 17241 h 25292"/>
                <a:gd name="connsiteX2" fmla="*/ 12146 w 15657"/>
                <a:gd name="connsiteY2" fmla="*/ 25805 h 25292"/>
                <a:gd name="connsiteX3" fmla="*/ 3715 w 15657"/>
                <a:gd name="connsiteY3" fmla="*/ 17157 h 25292"/>
                <a:gd name="connsiteX4" fmla="*/ 114 w 15657"/>
                <a:gd name="connsiteY4" fmla="*/ 114 h 25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7" h="25292">
                  <a:moveTo>
                    <a:pt x="114" y="114"/>
                  </a:moveTo>
                  <a:cubicBezTo>
                    <a:pt x="8870" y="2716"/>
                    <a:pt x="15109" y="10629"/>
                    <a:pt x="15964" y="17241"/>
                  </a:cubicBezTo>
                  <a:cubicBezTo>
                    <a:pt x="16422" y="20854"/>
                    <a:pt x="15796" y="24383"/>
                    <a:pt x="12146" y="25805"/>
                  </a:cubicBezTo>
                  <a:cubicBezTo>
                    <a:pt x="6281" y="28093"/>
                    <a:pt x="1981" y="22625"/>
                    <a:pt x="3715" y="17157"/>
                  </a:cubicBezTo>
                  <a:cubicBezTo>
                    <a:pt x="4872" y="13568"/>
                    <a:pt x="6955" y="7100"/>
                    <a:pt x="114" y="114"/>
                  </a:cubicBezTo>
                  <a:close/>
                </a:path>
              </a:pathLst>
            </a:custGeom>
            <a:grpFill/>
            <a:ln w="1203"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6D0B0AD8-98C7-451F-9A81-A2F6FB38E526}"/>
                </a:ext>
              </a:extLst>
            </p:cNvPr>
            <p:cNvSpPr/>
            <p:nvPr/>
          </p:nvSpPr>
          <p:spPr>
            <a:xfrm>
              <a:off x="5134381" y="655740"/>
              <a:ext cx="22884" cy="14453"/>
            </a:xfrm>
            <a:custGeom>
              <a:avLst/>
              <a:gdLst>
                <a:gd name="connsiteX0" fmla="*/ 114 w 22884"/>
                <a:gd name="connsiteY0" fmla="*/ 13343 h 14453"/>
                <a:gd name="connsiteX1" fmla="*/ 20180 w 22884"/>
                <a:gd name="connsiteY1" fmla="*/ 10994 h 14453"/>
                <a:gd name="connsiteX2" fmla="*/ 22480 w 22884"/>
                <a:gd name="connsiteY2" fmla="*/ 3202 h 14453"/>
                <a:gd name="connsiteX3" fmla="*/ 12074 w 22884"/>
                <a:gd name="connsiteY3" fmla="*/ 4165 h 14453"/>
                <a:gd name="connsiteX4" fmla="*/ 114 w 22884"/>
                <a:gd name="connsiteY4" fmla="*/ 13343 h 14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4" h="14453">
                  <a:moveTo>
                    <a:pt x="114" y="13343"/>
                  </a:moveTo>
                  <a:cubicBezTo>
                    <a:pt x="7341" y="16559"/>
                    <a:pt x="15892" y="14860"/>
                    <a:pt x="20180" y="10994"/>
                  </a:cubicBezTo>
                  <a:cubicBezTo>
                    <a:pt x="22492" y="8887"/>
                    <a:pt x="24082" y="6177"/>
                    <a:pt x="22480" y="3202"/>
                  </a:cubicBezTo>
                  <a:cubicBezTo>
                    <a:pt x="19915" y="-1616"/>
                    <a:pt x="14049" y="-412"/>
                    <a:pt x="12074" y="4165"/>
                  </a:cubicBezTo>
                  <a:cubicBezTo>
                    <a:pt x="10809" y="7152"/>
                    <a:pt x="8545" y="12596"/>
                    <a:pt x="114" y="13343"/>
                  </a:cubicBezTo>
                  <a:close/>
                </a:path>
              </a:pathLst>
            </a:custGeom>
            <a:grpFill/>
            <a:ln w="1203"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E24DAD2F-D33C-417B-BB59-B191D029688B}"/>
                </a:ext>
              </a:extLst>
            </p:cNvPr>
            <p:cNvSpPr/>
            <p:nvPr/>
          </p:nvSpPr>
          <p:spPr>
            <a:xfrm>
              <a:off x="5156586" y="620466"/>
              <a:ext cx="10840" cy="24089"/>
            </a:xfrm>
            <a:custGeom>
              <a:avLst/>
              <a:gdLst>
                <a:gd name="connsiteX0" fmla="*/ 793 w 10839"/>
                <a:gd name="connsiteY0" fmla="*/ 114 h 24088"/>
                <a:gd name="connsiteX1" fmla="*/ 11320 w 10839"/>
                <a:gd name="connsiteY1" fmla="*/ 17265 h 24088"/>
                <a:gd name="connsiteX2" fmla="*/ 6659 w 10839"/>
                <a:gd name="connsiteY2" fmla="*/ 23865 h 24088"/>
                <a:gd name="connsiteX3" fmla="*/ 986 w 10839"/>
                <a:gd name="connsiteY3" fmla="*/ 15133 h 24088"/>
                <a:gd name="connsiteX4" fmla="*/ 793 w 10839"/>
                <a:gd name="connsiteY4" fmla="*/ 114 h 24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9" h="24088">
                  <a:moveTo>
                    <a:pt x="793" y="114"/>
                  </a:moveTo>
                  <a:cubicBezTo>
                    <a:pt x="7767" y="3727"/>
                    <a:pt x="11717" y="11520"/>
                    <a:pt x="11320" y="17265"/>
                  </a:cubicBezTo>
                  <a:cubicBezTo>
                    <a:pt x="11103" y="20372"/>
                    <a:pt x="9983" y="23287"/>
                    <a:pt x="6659" y="23865"/>
                  </a:cubicBezTo>
                  <a:cubicBezTo>
                    <a:pt x="1311" y="24817"/>
                    <a:pt x="-1399" y="19469"/>
                    <a:pt x="986" y="15133"/>
                  </a:cubicBezTo>
                  <a:cubicBezTo>
                    <a:pt x="2551" y="12291"/>
                    <a:pt x="5406" y="7172"/>
                    <a:pt x="793" y="114"/>
                  </a:cubicBezTo>
                  <a:close/>
                </a:path>
              </a:pathLst>
            </a:custGeom>
            <a:grpFill/>
            <a:ln w="1203"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E35D5B98-1B56-4792-91C7-9732D4BA8ACE}"/>
                </a:ext>
              </a:extLst>
            </p:cNvPr>
            <p:cNvSpPr/>
            <p:nvPr/>
          </p:nvSpPr>
          <p:spPr>
            <a:xfrm>
              <a:off x="5049409" y="610156"/>
              <a:ext cx="26497" cy="12044"/>
            </a:xfrm>
            <a:custGeom>
              <a:avLst/>
              <a:gdLst>
                <a:gd name="connsiteX0" fmla="*/ 114 w 26497"/>
                <a:gd name="connsiteY0" fmla="*/ 1825 h 12044"/>
                <a:gd name="connsiteX1" fmla="*/ 17422 w 26497"/>
                <a:gd name="connsiteY1" fmla="*/ 12159 h 12044"/>
                <a:gd name="connsiteX2" fmla="*/ 27250 w 26497"/>
                <a:gd name="connsiteY2" fmla="*/ 8401 h 12044"/>
                <a:gd name="connsiteX3" fmla="*/ 20782 w 26497"/>
                <a:gd name="connsiteY3" fmla="*/ 693 h 12044"/>
                <a:gd name="connsiteX4" fmla="*/ 114 w 26497"/>
                <a:gd name="connsiteY4" fmla="*/ 1825 h 1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7" h="12044">
                  <a:moveTo>
                    <a:pt x="114" y="1825"/>
                  </a:moveTo>
                  <a:cubicBezTo>
                    <a:pt x="5076" y="5992"/>
                    <a:pt x="11954" y="10678"/>
                    <a:pt x="17422" y="12159"/>
                  </a:cubicBezTo>
                  <a:cubicBezTo>
                    <a:pt x="21673" y="13363"/>
                    <a:pt x="26262" y="12906"/>
                    <a:pt x="27250" y="8401"/>
                  </a:cubicBezTo>
                  <a:cubicBezTo>
                    <a:pt x="28177" y="4186"/>
                    <a:pt x="24648" y="1620"/>
                    <a:pt x="20782" y="693"/>
                  </a:cubicBezTo>
                  <a:cubicBezTo>
                    <a:pt x="15290" y="-620"/>
                    <a:pt x="6738" y="536"/>
                    <a:pt x="114" y="1825"/>
                  </a:cubicBezTo>
                  <a:close/>
                </a:path>
              </a:pathLst>
            </a:custGeom>
            <a:grpFill/>
            <a:ln w="1203"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DDA404E2-767E-4ACB-B00F-93CD5EC6D098}"/>
                </a:ext>
              </a:extLst>
            </p:cNvPr>
            <p:cNvSpPr/>
            <p:nvPr/>
          </p:nvSpPr>
          <p:spPr>
            <a:xfrm>
              <a:off x="5077780" y="620345"/>
              <a:ext cx="201139" cy="130078"/>
            </a:xfrm>
            <a:custGeom>
              <a:avLst/>
              <a:gdLst>
                <a:gd name="connsiteX0" fmla="*/ 456 w 201139"/>
                <a:gd name="connsiteY0" fmla="*/ 994 h 130077"/>
                <a:gd name="connsiteX1" fmla="*/ 28158 w 201139"/>
                <a:gd name="connsiteY1" fmla="*/ 13846 h 130077"/>
                <a:gd name="connsiteX2" fmla="*/ 56137 w 201139"/>
                <a:gd name="connsiteY2" fmla="*/ 25493 h 130077"/>
                <a:gd name="connsiteX3" fmla="*/ 70012 w 201139"/>
                <a:gd name="connsiteY3" fmla="*/ 31334 h 130077"/>
                <a:gd name="connsiteX4" fmla="*/ 83790 w 201139"/>
                <a:gd name="connsiteY4" fmla="*/ 37296 h 130077"/>
                <a:gd name="connsiteX5" fmla="*/ 97412 w 201139"/>
                <a:gd name="connsiteY5" fmla="*/ 43619 h 130077"/>
                <a:gd name="connsiteX6" fmla="*/ 104073 w 201139"/>
                <a:gd name="connsiteY6" fmla="*/ 47064 h 130077"/>
                <a:gd name="connsiteX7" fmla="*/ 110673 w 201139"/>
                <a:gd name="connsiteY7" fmla="*/ 50677 h 130077"/>
                <a:gd name="connsiteX8" fmla="*/ 159476 w 201139"/>
                <a:gd name="connsiteY8" fmla="*/ 85750 h 130077"/>
                <a:gd name="connsiteX9" fmla="*/ 200848 w 201139"/>
                <a:gd name="connsiteY9" fmla="*/ 129928 h 130077"/>
                <a:gd name="connsiteX10" fmla="*/ 201523 w 201139"/>
                <a:gd name="connsiteY10" fmla="*/ 130025 h 130077"/>
                <a:gd name="connsiteX11" fmla="*/ 201619 w 201139"/>
                <a:gd name="connsiteY11" fmla="*/ 129374 h 130077"/>
                <a:gd name="connsiteX12" fmla="*/ 162740 w 201139"/>
                <a:gd name="connsiteY12" fmla="*/ 82269 h 130077"/>
                <a:gd name="connsiteX13" fmla="*/ 114563 w 201139"/>
                <a:gd name="connsiteY13" fmla="*/ 44137 h 130077"/>
                <a:gd name="connsiteX14" fmla="*/ 87813 w 201139"/>
                <a:gd name="connsiteY14" fmla="*/ 28781 h 130077"/>
                <a:gd name="connsiteX15" fmla="*/ 73866 w 201139"/>
                <a:gd name="connsiteY15" fmla="*/ 22217 h 130077"/>
                <a:gd name="connsiteX16" fmla="*/ 59557 w 201139"/>
                <a:gd name="connsiteY16" fmla="*/ 16616 h 130077"/>
                <a:gd name="connsiteX17" fmla="*/ 44996 w 201139"/>
                <a:gd name="connsiteY17" fmla="*/ 11798 h 130077"/>
                <a:gd name="connsiteX18" fmla="*/ 30314 w 201139"/>
                <a:gd name="connsiteY18" fmla="*/ 7535 h 130077"/>
                <a:gd name="connsiteX19" fmla="*/ 697 w 201139"/>
                <a:gd name="connsiteY19" fmla="*/ 127 h 130077"/>
                <a:gd name="connsiteX20" fmla="*/ 119 w 201139"/>
                <a:gd name="connsiteY20" fmla="*/ 477 h 130077"/>
                <a:gd name="connsiteX21" fmla="*/ 456 w 201139"/>
                <a:gd name="connsiteY21" fmla="*/ 995 h 1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139" h="130077">
                  <a:moveTo>
                    <a:pt x="456" y="994"/>
                  </a:moveTo>
                  <a:cubicBezTo>
                    <a:pt x="9501" y="5812"/>
                    <a:pt x="18860" y="9919"/>
                    <a:pt x="28158" y="13846"/>
                  </a:cubicBezTo>
                  <a:lnTo>
                    <a:pt x="56137" y="25493"/>
                  </a:lnTo>
                  <a:lnTo>
                    <a:pt x="70012" y="31334"/>
                  </a:lnTo>
                  <a:cubicBezTo>
                    <a:pt x="74564" y="33393"/>
                    <a:pt x="79238" y="35236"/>
                    <a:pt x="83790" y="37296"/>
                  </a:cubicBezTo>
                  <a:cubicBezTo>
                    <a:pt x="88343" y="39355"/>
                    <a:pt x="92980" y="41307"/>
                    <a:pt x="97412" y="43619"/>
                  </a:cubicBezTo>
                  <a:lnTo>
                    <a:pt x="104073" y="47064"/>
                  </a:lnTo>
                  <a:cubicBezTo>
                    <a:pt x="106313" y="48268"/>
                    <a:pt x="108541" y="49352"/>
                    <a:pt x="110673" y="50677"/>
                  </a:cubicBezTo>
                  <a:cubicBezTo>
                    <a:pt x="128162" y="60568"/>
                    <a:pt x="144525" y="72328"/>
                    <a:pt x="159476" y="85750"/>
                  </a:cubicBezTo>
                  <a:cubicBezTo>
                    <a:pt x="174470" y="99302"/>
                    <a:pt x="188308" y="114079"/>
                    <a:pt x="200848" y="129928"/>
                  </a:cubicBezTo>
                  <a:cubicBezTo>
                    <a:pt x="201008" y="130141"/>
                    <a:pt x="201310" y="130184"/>
                    <a:pt x="201523" y="130025"/>
                  </a:cubicBezTo>
                  <a:cubicBezTo>
                    <a:pt x="201711" y="129861"/>
                    <a:pt x="201752" y="129585"/>
                    <a:pt x="201619" y="129374"/>
                  </a:cubicBezTo>
                  <a:cubicBezTo>
                    <a:pt x="190086" y="112548"/>
                    <a:pt x="177075" y="96783"/>
                    <a:pt x="162740" y="82269"/>
                  </a:cubicBezTo>
                  <a:cubicBezTo>
                    <a:pt x="148107" y="67854"/>
                    <a:pt x="131954" y="55068"/>
                    <a:pt x="114563" y="44137"/>
                  </a:cubicBezTo>
                  <a:cubicBezTo>
                    <a:pt x="105892" y="38621"/>
                    <a:pt x="96931" y="33550"/>
                    <a:pt x="87813" y="28781"/>
                  </a:cubicBezTo>
                  <a:cubicBezTo>
                    <a:pt x="83248" y="26372"/>
                    <a:pt x="78551" y="24348"/>
                    <a:pt x="73866" y="22217"/>
                  </a:cubicBezTo>
                  <a:cubicBezTo>
                    <a:pt x="69181" y="20085"/>
                    <a:pt x="64351" y="18411"/>
                    <a:pt x="59557" y="16616"/>
                  </a:cubicBezTo>
                  <a:cubicBezTo>
                    <a:pt x="54739" y="15014"/>
                    <a:pt x="49922" y="13280"/>
                    <a:pt x="44996" y="11798"/>
                  </a:cubicBezTo>
                  <a:cubicBezTo>
                    <a:pt x="40070" y="10317"/>
                    <a:pt x="35240" y="8811"/>
                    <a:pt x="30314" y="7535"/>
                  </a:cubicBezTo>
                  <a:cubicBezTo>
                    <a:pt x="20498" y="4837"/>
                    <a:pt x="10682" y="2344"/>
                    <a:pt x="697" y="127"/>
                  </a:cubicBezTo>
                  <a:cubicBezTo>
                    <a:pt x="441" y="67"/>
                    <a:pt x="184" y="222"/>
                    <a:pt x="119" y="477"/>
                  </a:cubicBezTo>
                  <a:cubicBezTo>
                    <a:pt x="86" y="709"/>
                    <a:pt x="230" y="931"/>
                    <a:pt x="456" y="995"/>
                  </a:cubicBezTo>
                  <a:close/>
                </a:path>
              </a:pathLst>
            </a:custGeom>
            <a:grp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668921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58BED0-7876-BB4D-B2CD-0CE9DC5FDC5F}"/>
              </a:ext>
            </a:extLst>
          </p:cNvPr>
          <p:cNvSpPr>
            <a:spLocks noGrp="1"/>
          </p:cNvSpPr>
          <p:nvPr>
            <p:ph type="title"/>
          </p:nvPr>
        </p:nvSpPr>
        <p:spPr>
          <a:xfrm>
            <a:off x="1072800" y="367200"/>
            <a:ext cx="11835404" cy="641048"/>
          </a:xfrm>
        </p:spPr>
        <p:txBody>
          <a:bodyPr/>
          <a:lstStyle/>
          <a:p>
            <a:r>
              <a:rPr lang="en-US"/>
              <a:t>Catholic social teaching</a:t>
            </a:r>
          </a:p>
        </p:txBody>
      </p:sp>
      <p:sp>
        <p:nvSpPr>
          <p:cNvPr id="26" name="Text Placeholder 4">
            <a:extLst>
              <a:ext uri="{FF2B5EF4-FFF2-40B4-BE49-F238E27FC236}">
                <a16:creationId xmlns:a16="http://schemas.microsoft.com/office/drawing/2014/main" id="{989A0415-B67C-CD4B-8814-6DC39DF346EB}"/>
              </a:ext>
            </a:extLst>
          </p:cNvPr>
          <p:cNvSpPr>
            <a:spLocks noGrp="1"/>
          </p:cNvSpPr>
          <p:nvPr>
            <p:ph type="body" sz="quarter" idx="13"/>
          </p:nvPr>
        </p:nvSpPr>
        <p:spPr>
          <a:xfrm>
            <a:off x="9154353" y="3379165"/>
            <a:ext cx="3861254" cy="4782517"/>
          </a:xfrm>
        </p:spPr>
        <p:txBody>
          <a:bodyPr lIns="91440" tIns="45720" rIns="91440" bIns="45720" anchor="t"/>
          <a:lstStyle/>
          <a:p>
            <a:pPr algn="ctr">
              <a:spcBef>
                <a:spcPts val="0"/>
              </a:spcBef>
            </a:pPr>
            <a:r>
              <a:rPr lang="en-AU" sz="2500" b="1" dirty="0">
                <a:solidFill>
                  <a:srgbClr val="63B1A4"/>
                </a:solidFill>
                <a:latin typeface="Arial" panose="020B0604020202020204" pitchFamily="34" charset="0"/>
              </a:rPr>
              <a:t>CARE FOR OUR COMMON HOME</a:t>
            </a:r>
            <a:endParaRPr lang="en-AU" sz="2500" dirty="0">
              <a:solidFill>
                <a:srgbClr val="63B1A4"/>
              </a:solidFill>
              <a:latin typeface="Arial" panose="020B0604020202020204" pitchFamily="34" charset="0"/>
              <a:ea typeface="Roboto" pitchFamily="2" charset="0"/>
            </a:endParaRPr>
          </a:p>
          <a:p>
            <a:pPr>
              <a:lnSpc>
                <a:spcPct val="100000"/>
              </a:lnSpc>
            </a:pPr>
            <a:r>
              <a:rPr lang="en-AU" sz="2000" dirty="0">
                <a:latin typeface="Arial" panose="020B0604020202020204" pitchFamily="34" charset="0"/>
                <a:ea typeface="Roboto" pitchFamily="2" charset="0"/>
              </a:rPr>
              <a:t>In caring for our common home, we are caring for the earth and all its inhabitants. Care for the earth and the poor are inseparable. </a:t>
            </a:r>
            <a:endParaRPr lang="en-US" dirty="0">
              <a:latin typeface="Arial" panose="020B0604020202020204" pitchFamily="34" charset="0"/>
              <a:ea typeface="Roboto" pitchFamily="2" charset="0"/>
            </a:endParaRPr>
          </a:p>
        </p:txBody>
      </p:sp>
      <p:sp>
        <p:nvSpPr>
          <p:cNvPr id="27" name="Text Placeholder 5">
            <a:extLst>
              <a:ext uri="{FF2B5EF4-FFF2-40B4-BE49-F238E27FC236}">
                <a16:creationId xmlns:a16="http://schemas.microsoft.com/office/drawing/2014/main" id="{0EEC866C-A7AF-2D48-B701-E1499B81808A}"/>
              </a:ext>
            </a:extLst>
          </p:cNvPr>
          <p:cNvSpPr>
            <a:spLocks noGrp="1"/>
          </p:cNvSpPr>
          <p:nvPr>
            <p:ph type="body" sz="quarter" idx="14"/>
          </p:nvPr>
        </p:nvSpPr>
        <p:spPr>
          <a:xfrm>
            <a:off x="4791642" y="3379165"/>
            <a:ext cx="3861254" cy="4782517"/>
          </a:xfrm>
        </p:spPr>
        <p:txBody>
          <a:bodyPr lIns="91440" tIns="45720" rIns="91440" bIns="45720" anchor="t"/>
          <a:lstStyle/>
          <a:p>
            <a:pPr algn="ctr">
              <a:spcBef>
                <a:spcPts val="0"/>
              </a:spcBef>
            </a:pPr>
            <a:r>
              <a:rPr lang="en-US" sz="2500" b="1" dirty="0">
                <a:solidFill>
                  <a:srgbClr val="63B1A4"/>
                </a:solidFill>
                <a:latin typeface="Arial" panose="020B0604020202020204" pitchFamily="34" charset="0"/>
              </a:rPr>
              <a:t>SUBSIDIARITY/</a:t>
            </a:r>
            <a:endParaRPr lang="en-US" dirty="0"/>
          </a:p>
          <a:p>
            <a:pPr algn="ctr">
              <a:spcBef>
                <a:spcPts val="0"/>
              </a:spcBef>
            </a:pPr>
            <a:r>
              <a:rPr lang="en-US" sz="2500" b="1" dirty="0">
                <a:solidFill>
                  <a:srgbClr val="63B1A4"/>
                </a:solidFill>
                <a:latin typeface="Arial" panose="020B0604020202020204" pitchFamily="34" charset="0"/>
              </a:rPr>
              <a:t>PARTICIPATION </a:t>
            </a:r>
          </a:p>
          <a:p>
            <a:pPr>
              <a:lnSpc>
                <a:spcPct val="100000"/>
              </a:lnSpc>
            </a:pPr>
            <a:r>
              <a:rPr lang="en-AU" sz="2000" dirty="0">
                <a:latin typeface="Arial" panose="020B0604020202020204" pitchFamily="34" charset="0"/>
                <a:ea typeface="Roboto" pitchFamily="2" charset="0"/>
              </a:rPr>
              <a:t>It is important for communities to be involved in decisions regarding their lives. Additionally, we should support communities to use their own strengths and skills to establish and maintain practices that assist their economic growth.</a:t>
            </a:r>
          </a:p>
          <a:p>
            <a:endParaRPr lang="en-US" dirty="0"/>
          </a:p>
        </p:txBody>
      </p:sp>
      <p:sp>
        <p:nvSpPr>
          <p:cNvPr id="28" name="Text Placeholder 6">
            <a:extLst>
              <a:ext uri="{FF2B5EF4-FFF2-40B4-BE49-F238E27FC236}">
                <a16:creationId xmlns:a16="http://schemas.microsoft.com/office/drawing/2014/main" id="{9B8AB7A0-1868-BB48-A0B5-BB0350C72991}"/>
              </a:ext>
            </a:extLst>
          </p:cNvPr>
          <p:cNvSpPr>
            <a:spLocks noGrp="1"/>
          </p:cNvSpPr>
          <p:nvPr>
            <p:ph type="body" sz="quarter" idx="15"/>
          </p:nvPr>
        </p:nvSpPr>
        <p:spPr>
          <a:xfrm>
            <a:off x="345919" y="3379165"/>
            <a:ext cx="3861254" cy="4782517"/>
          </a:xfrm>
        </p:spPr>
        <p:txBody>
          <a:bodyPr lIns="91440" tIns="45720" rIns="91440" bIns="45720" anchor="t"/>
          <a:lstStyle/>
          <a:p>
            <a:pPr algn="ctr"/>
            <a:r>
              <a:rPr lang="en-AU" sz="2500" b="1" dirty="0">
                <a:solidFill>
                  <a:srgbClr val="63B1A4"/>
                </a:solidFill>
                <a:latin typeface="Arial" panose="020B0604020202020204" pitchFamily="34" charset="0"/>
              </a:rPr>
              <a:t>COMMON GOOD</a:t>
            </a:r>
            <a:endParaRPr lang="en-AU" sz="2500" dirty="0">
              <a:solidFill>
                <a:srgbClr val="63B1A4"/>
              </a:solidFill>
              <a:latin typeface="Arial" panose="020B0604020202020204" pitchFamily="34" charset="0"/>
              <a:ea typeface="Roboto" pitchFamily="2" charset="0"/>
            </a:endParaRPr>
          </a:p>
          <a:p>
            <a:pPr>
              <a:lnSpc>
                <a:spcPct val="100000"/>
              </a:lnSpc>
            </a:pPr>
            <a:r>
              <a:rPr lang="en-AU" sz="2000" dirty="0">
                <a:latin typeface="Arial" panose="020B0604020202020204" pitchFamily="34" charset="0"/>
                <a:ea typeface="Roboto" pitchFamily="2" charset="0"/>
              </a:rPr>
              <a:t>Governments and businesses need to ensure that the needs of the world’s most vulnerable are at the forefront of decision making and business practices. </a:t>
            </a:r>
          </a:p>
        </p:txBody>
      </p:sp>
      <p:sp>
        <p:nvSpPr>
          <p:cNvPr id="25" name="bg object 21">
            <a:extLst>
              <a:ext uri="{FF2B5EF4-FFF2-40B4-BE49-F238E27FC236}">
                <a16:creationId xmlns:a16="http://schemas.microsoft.com/office/drawing/2014/main" id="{97640586-0F38-4A43-9C20-3639EF66EE16}"/>
              </a:ext>
            </a:extLst>
          </p:cNvPr>
          <p:cNvSpPr>
            <a:spLocks noChangeAspect="1"/>
          </p:cNvSpPr>
          <p:nvPr/>
        </p:nvSpPr>
        <p:spPr>
          <a:xfrm>
            <a:off x="528625" y="504000"/>
            <a:ext cx="381520" cy="3810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pic>
        <p:nvPicPr>
          <p:cNvPr id="32" name="Picture 31">
            <a:extLst>
              <a:ext uri="{FF2B5EF4-FFF2-40B4-BE49-F238E27FC236}">
                <a16:creationId xmlns:a16="http://schemas.microsoft.com/office/drawing/2014/main" id="{E8A3AE9E-513C-8C42-BD0A-3A7098AFAB4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55074" y="1679877"/>
            <a:ext cx="842944" cy="1357534"/>
          </a:xfrm>
          <a:prstGeom prst="rect">
            <a:avLst/>
          </a:prstGeom>
        </p:spPr>
      </p:pic>
      <p:pic>
        <p:nvPicPr>
          <p:cNvPr id="33" name="Picture 32">
            <a:extLst>
              <a:ext uri="{FF2B5EF4-FFF2-40B4-BE49-F238E27FC236}">
                <a16:creationId xmlns:a16="http://schemas.microsoft.com/office/drawing/2014/main" id="{22238055-E5F8-9E43-BD8C-916E7154E20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996295" y="1723344"/>
            <a:ext cx="1453913" cy="1407200"/>
          </a:xfrm>
          <a:prstGeom prst="rect">
            <a:avLst/>
          </a:prstGeom>
        </p:spPr>
      </p:pic>
      <p:grpSp>
        <p:nvGrpSpPr>
          <p:cNvPr id="10" name="Group 9">
            <a:extLst>
              <a:ext uri="{FF2B5EF4-FFF2-40B4-BE49-F238E27FC236}">
                <a16:creationId xmlns:a16="http://schemas.microsoft.com/office/drawing/2014/main" id="{A72C4A7F-2EF6-458A-83E8-AA0F2AFB2565}"/>
              </a:ext>
            </a:extLst>
          </p:cNvPr>
          <p:cNvGrpSpPr/>
          <p:nvPr/>
        </p:nvGrpSpPr>
        <p:grpSpPr>
          <a:xfrm>
            <a:off x="10438568" y="1679877"/>
            <a:ext cx="1292823" cy="1407200"/>
            <a:chOff x="5865899" y="555969"/>
            <a:chExt cx="309889" cy="337305"/>
          </a:xfrm>
        </p:grpSpPr>
        <p:sp>
          <p:nvSpPr>
            <p:cNvPr id="11" name="Freeform: Shape 10">
              <a:extLst>
                <a:ext uri="{FF2B5EF4-FFF2-40B4-BE49-F238E27FC236}">
                  <a16:creationId xmlns:a16="http://schemas.microsoft.com/office/drawing/2014/main" id="{3D665EF1-4B8A-48C7-82C6-1E8AF203FA42}"/>
                </a:ext>
              </a:extLst>
            </p:cNvPr>
            <p:cNvSpPr/>
            <p:nvPr/>
          </p:nvSpPr>
          <p:spPr>
            <a:xfrm>
              <a:off x="6028848" y="681295"/>
              <a:ext cx="146940" cy="211979"/>
            </a:xfrm>
            <a:custGeom>
              <a:avLst/>
              <a:gdLst>
                <a:gd name="connsiteX0" fmla="*/ 135744 w 146939"/>
                <a:gd name="connsiteY0" fmla="*/ 253 h 211978"/>
                <a:gd name="connsiteX1" fmla="*/ 118413 w 146939"/>
                <a:gd name="connsiteY1" fmla="*/ 14056 h 211978"/>
                <a:gd name="connsiteX2" fmla="*/ 112993 w 146939"/>
                <a:gd name="connsiteY2" fmla="*/ 35832 h 211978"/>
                <a:gd name="connsiteX3" fmla="*/ 105212 w 146939"/>
                <a:gd name="connsiteY3" fmla="*/ 66894 h 211978"/>
                <a:gd name="connsiteX4" fmla="*/ 106609 w 146939"/>
                <a:gd name="connsiteY4" fmla="*/ 75217 h 211978"/>
                <a:gd name="connsiteX5" fmla="*/ 109018 w 146939"/>
                <a:gd name="connsiteY5" fmla="*/ 82696 h 211978"/>
                <a:gd name="connsiteX6" fmla="*/ 102165 w 146939"/>
                <a:gd name="connsiteY6" fmla="*/ 96836 h 211978"/>
                <a:gd name="connsiteX7" fmla="*/ 101346 w 146939"/>
                <a:gd name="connsiteY7" fmla="*/ 97595 h 211978"/>
                <a:gd name="connsiteX8" fmla="*/ 65213 w 146939"/>
                <a:gd name="connsiteY8" fmla="*/ 133318 h 211978"/>
                <a:gd name="connsiteX9" fmla="*/ 61468 w 146939"/>
                <a:gd name="connsiteY9" fmla="*/ 133523 h 211978"/>
                <a:gd name="connsiteX10" fmla="*/ 60959 w 146939"/>
                <a:gd name="connsiteY10" fmla="*/ 130568 h 211978"/>
                <a:gd name="connsiteX11" fmla="*/ 61239 w 146939"/>
                <a:gd name="connsiteY11" fmla="*/ 130247 h 211978"/>
                <a:gd name="connsiteX12" fmla="*/ 97444 w 146939"/>
                <a:gd name="connsiteY12" fmla="*/ 94415 h 211978"/>
                <a:gd name="connsiteX13" fmla="*/ 103659 w 146939"/>
                <a:gd name="connsiteY13" fmla="*/ 82708 h 211978"/>
                <a:gd name="connsiteX14" fmla="*/ 98504 w 146939"/>
                <a:gd name="connsiteY14" fmla="*/ 72940 h 211978"/>
                <a:gd name="connsiteX15" fmla="*/ 84882 w 146939"/>
                <a:gd name="connsiteY15" fmla="*/ 69122 h 211978"/>
                <a:gd name="connsiteX16" fmla="*/ 70428 w 146939"/>
                <a:gd name="connsiteY16" fmla="*/ 79059 h 211978"/>
                <a:gd name="connsiteX17" fmla="*/ 32345 w 146939"/>
                <a:gd name="connsiteY17" fmla="*/ 116757 h 211978"/>
                <a:gd name="connsiteX18" fmla="*/ 23673 w 146939"/>
                <a:gd name="connsiteY18" fmla="*/ 124249 h 211978"/>
                <a:gd name="connsiteX19" fmla="*/ 6136 w 146939"/>
                <a:gd name="connsiteY19" fmla="*/ 141111 h 211978"/>
                <a:gd name="connsiteX20" fmla="*/ 114 w 146939"/>
                <a:gd name="connsiteY20" fmla="*/ 162971 h 211978"/>
                <a:gd name="connsiteX21" fmla="*/ 584 w 146939"/>
                <a:gd name="connsiteY21" fmla="*/ 201368 h 211978"/>
                <a:gd name="connsiteX22" fmla="*/ 11315 w 146939"/>
                <a:gd name="connsiteY22" fmla="*/ 211979 h 211978"/>
                <a:gd name="connsiteX23" fmla="*/ 44353 w 146939"/>
                <a:gd name="connsiteY23" fmla="*/ 211979 h 211978"/>
                <a:gd name="connsiteX24" fmla="*/ 55121 w 146939"/>
                <a:gd name="connsiteY24" fmla="*/ 201236 h 211978"/>
                <a:gd name="connsiteX25" fmla="*/ 55120 w 146939"/>
                <a:gd name="connsiteY25" fmla="*/ 201139 h 211978"/>
                <a:gd name="connsiteX26" fmla="*/ 55120 w 146939"/>
                <a:gd name="connsiteY26" fmla="*/ 196948 h 211978"/>
                <a:gd name="connsiteX27" fmla="*/ 67333 w 146939"/>
                <a:gd name="connsiteY27" fmla="*/ 168403 h 211978"/>
                <a:gd name="connsiteX28" fmla="*/ 117497 w 146939"/>
                <a:gd name="connsiteY28" fmla="*/ 118757 h 211978"/>
                <a:gd name="connsiteX29" fmla="*/ 123110 w 146939"/>
                <a:gd name="connsiteY29" fmla="*/ 109278 h 211978"/>
                <a:gd name="connsiteX30" fmla="*/ 147656 w 146939"/>
                <a:gd name="connsiteY30" fmla="*/ 14405 h 211978"/>
                <a:gd name="connsiteX31" fmla="*/ 135744 w 146939"/>
                <a:gd name="connsiteY31" fmla="*/ 253 h 21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939" h="211978">
                  <a:moveTo>
                    <a:pt x="135744" y="253"/>
                  </a:moveTo>
                  <a:cubicBezTo>
                    <a:pt x="123628" y="-1144"/>
                    <a:pt x="119689" y="8311"/>
                    <a:pt x="118413" y="14056"/>
                  </a:cubicBezTo>
                  <a:cubicBezTo>
                    <a:pt x="117606" y="17669"/>
                    <a:pt x="115570" y="25691"/>
                    <a:pt x="112993" y="35832"/>
                  </a:cubicBezTo>
                  <a:cubicBezTo>
                    <a:pt x="110584" y="45178"/>
                    <a:pt x="107778" y="56404"/>
                    <a:pt x="105212" y="66894"/>
                  </a:cubicBezTo>
                  <a:cubicBezTo>
                    <a:pt x="104474" y="69741"/>
                    <a:pt x="104982" y="72767"/>
                    <a:pt x="106609" y="75217"/>
                  </a:cubicBezTo>
                  <a:cubicBezTo>
                    <a:pt x="108150" y="77409"/>
                    <a:pt x="108990" y="80017"/>
                    <a:pt x="109018" y="82696"/>
                  </a:cubicBezTo>
                  <a:cubicBezTo>
                    <a:pt x="109018" y="89332"/>
                    <a:pt x="104201" y="94861"/>
                    <a:pt x="102165" y="96836"/>
                  </a:cubicBezTo>
                  <a:cubicBezTo>
                    <a:pt x="101707" y="97282"/>
                    <a:pt x="101406" y="97547"/>
                    <a:pt x="101346" y="97595"/>
                  </a:cubicBezTo>
                  <a:lnTo>
                    <a:pt x="65213" y="133318"/>
                  </a:lnTo>
                  <a:cubicBezTo>
                    <a:pt x="64176" y="134278"/>
                    <a:pt x="62603" y="134364"/>
                    <a:pt x="61468" y="133523"/>
                  </a:cubicBezTo>
                  <a:cubicBezTo>
                    <a:pt x="60511" y="132848"/>
                    <a:pt x="60284" y="131525"/>
                    <a:pt x="60959" y="130568"/>
                  </a:cubicBezTo>
                  <a:cubicBezTo>
                    <a:pt x="61041" y="130452"/>
                    <a:pt x="61135" y="130344"/>
                    <a:pt x="61239" y="130247"/>
                  </a:cubicBezTo>
                  <a:lnTo>
                    <a:pt x="97444" y="94415"/>
                  </a:lnTo>
                  <a:cubicBezTo>
                    <a:pt x="97624" y="94246"/>
                    <a:pt x="103719" y="88887"/>
                    <a:pt x="103659" y="82708"/>
                  </a:cubicBezTo>
                  <a:cubicBezTo>
                    <a:pt x="103659" y="79733"/>
                    <a:pt x="101418" y="75409"/>
                    <a:pt x="98504" y="72940"/>
                  </a:cubicBezTo>
                  <a:cubicBezTo>
                    <a:pt x="94047" y="69640"/>
                    <a:pt x="89097" y="67520"/>
                    <a:pt x="84882" y="69122"/>
                  </a:cubicBezTo>
                  <a:cubicBezTo>
                    <a:pt x="78233" y="71651"/>
                    <a:pt x="75535" y="74036"/>
                    <a:pt x="70428" y="79059"/>
                  </a:cubicBezTo>
                  <a:lnTo>
                    <a:pt x="32345" y="116757"/>
                  </a:lnTo>
                  <a:cubicBezTo>
                    <a:pt x="29936" y="119094"/>
                    <a:pt x="26913" y="121575"/>
                    <a:pt x="23673" y="124249"/>
                  </a:cubicBezTo>
                  <a:cubicBezTo>
                    <a:pt x="17651" y="129175"/>
                    <a:pt x="10809" y="134751"/>
                    <a:pt x="6136" y="141111"/>
                  </a:cubicBezTo>
                  <a:cubicBezTo>
                    <a:pt x="114" y="149325"/>
                    <a:pt x="114" y="162790"/>
                    <a:pt x="114" y="162971"/>
                  </a:cubicBezTo>
                  <a:lnTo>
                    <a:pt x="584" y="201368"/>
                  </a:lnTo>
                  <a:cubicBezTo>
                    <a:pt x="643" y="207251"/>
                    <a:pt x="5432" y="211986"/>
                    <a:pt x="11315" y="211979"/>
                  </a:cubicBezTo>
                  <a:lnTo>
                    <a:pt x="44353" y="211979"/>
                  </a:lnTo>
                  <a:cubicBezTo>
                    <a:pt x="50293" y="211986"/>
                    <a:pt x="55114" y="207176"/>
                    <a:pt x="55121" y="201236"/>
                  </a:cubicBezTo>
                  <a:cubicBezTo>
                    <a:pt x="55121" y="201204"/>
                    <a:pt x="55120" y="201172"/>
                    <a:pt x="55120" y="201139"/>
                  </a:cubicBezTo>
                  <a:lnTo>
                    <a:pt x="55120" y="196948"/>
                  </a:lnTo>
                  <a:cubicBezTo>
                    <a:pt x="55135" y="186167"/>
                    <a:pt x="59545" y="175858"/>
                    <a:pt x="67333" y="168403"/>
                  </a:cubicBezTo>
                  <a:lnTo>
                    <a:pt x="117497" y="118757"/>
                  </a:lnTo>
                  <a:cubicBezTo>
                    <a:pt x="120176" y="116151"/>
                    <a:pt x="122114" y="112879"/>
                    <a:pt x="123110" y="109278"/>
                  </a:cubicBezTo>
                  <a:cubicBezTo>
                    <a:pt x="128626" y="88802"/>
                    <a:pt x="146705" y="21258"/>
                    <a:pt x="147656" y="14405"/>
                  </a:cubicBezTo>
                  <a:cubicBezTo>
                    <a:pt x="148608" y="7552"/>
                    <a:pt x="143284" y="1132"/>
                    <a:pt x="135744" y="253"/>
                  </a:cubicBezTo>
                  <a:close/>
                </a:path>
              </a:pathLst>
            </a:custGeom>
            <a:solidFill>
              <a:srgbClr val="0C244C"/>
            </a:solidFill>
            <a:ln w="1203"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22E4B8B8-ADDA-4409-BD25-301D94292F77}"/>
                </a:ext>
              </a:extLst>
            </p:cNvPr>
            <p:cNvSpPr/>
            <p:nvPr/>
          </p:nvSpPr>
          <p:spPr>
            <a:xfrm>
              <a:off x="5865899" y="681295"/>
              <a:ext cx="146940" cy="211979"/>
            </a:xfrm>
            <a:custGeom>
              <a:avLst/>
              <a:gdLst>
                <a:gd name="connsiteX0" fmla="*/ 12137 w 146939"/>
                <a:gd name="connsiteY0" fmla="*/ 253 h 211978"/>
                <a:gd name="connsiteX1" fmla="*/ 29480 w 146939"/>
                <a:gd name="connsiteY1" fmla="*/ 14056 h 211978"/>
                <a:gd name="connsiteX2" fmla="*/ 34888 w 146939"/>
                <a:gd name="connsiteY2" fmla="*/ 35832 h 211978"/>
                <a:gd name="connsiteX3" fmla="*/ 42669 w 146939"/>
                <a:gd name="connsiteY3" fmla="*/ 66894 h 211978"/>
                <a:gd name="connsiteX4" fmla="*/ 41284 w 146939"/>
                <a:gd name="connsiteY4" fmla="*/ 75217 h 211978"/>
                <a:gd name="connsiteX5" fmla="*/ 38875 w 146939"/>
                <a:gd name="connsiteY5" fmla="*/ 82696 h 211978"/>
                <a:gd name="connsiteX6" fmla="*/ 45716 w 146939"/>
                <a:gd name="connsiteY6" fmla="*/ 96836 h 211978"/>
                <a:gd name="connsiteX7" fmla="*/ 46535 w 146939"/>
                <a:gd name="connsiteY7" fmla="*/ 97595 h 211978"/>
                <a:gd name="connsiteX8" fmla="*/ 82668 w 146939"/>
                <a:gd name="connsiteY8" fmla="*/ 133318 h 211978"/>
                <a:gd name="connsiteX9" fmla="*/ 86413 w 146939"/>
                <a:gd name="connsiteY9" fmla="*/ 133523 h 211978"/>
                <a:gd name="connsiteX10" fmla="*/ 86916 w 146939"/>
                <a:gd name="connsiteY10" fmla="*/ 130550 h 211978"/>
                <a:gd name="connsiteX11" fmla="*/ 86654 w 146939"/>
                <a:gd name="connsiteY11" fmla="*/ 130247 h 211978"/>
                <a:gd name="connsiteX12" fmla="*/ 50437 w 146939"/>
                <a:gd name="connsiteY12" fmla="*/ 94415 h 211978"/>
                <a:gd name="connsiteX13" fmla="*/ 44222 w 146939"/>
                <a:gd name="connsiteY13" fmla="*/ 82708 h 211978"/>
                <a:gd name="connsiteX14" fmla="*/ 49377 w 146939"/>
                <a:gd name="connsiteY14" fmla="*/ 72940 h 211978"/>
                <a:gd name="connsiteX15" fmla="*/ 62999 w 146939"/>
                <a:gd name="connsiteY15" fmla="*/ 69122 h 211978"/>
                <a:gd name="connsiteX16" fmla="*/ 77453 w 146939"/>
                <a:gd name="connsiteY16" fmla="*/ 79059 h 211978"/>
                <a:gd name="connsiteX17" fmla="*/ 115524 w 146939"/>
                <a:gd name="connsiteY17" fmla="*/ 116757 h 211978"/>
                <a:gd name="connsiteX18" fmla="*/ 124196 w 146939"/>
                <a:gd name="connsiteY18" fmla="*/ 124249 h 211978"/>
                <a:gd name="connsiteX19" fmla="*/ 141733 w 146939"/>
                <a:gd name="connsiteY19" fmla="*/ 141111 h 211978"/>
                <a:gd name="connsiteX20" fmla="*/ 147755 w 146939"/>
                <a:gd name="connsiteY20" fmla="*/ 162971 h 211978"/>
                <a:gd name="connsiteX21" fmla="*/ 147297 w 146939"/>
                <a:gd name="connsiteY21" fmla="*/ 201368 h 211978"/>
                <a:gd name="connsiteX22" fmla="*/ 136566 w 146939"/>
                <a:gd name="connsiteY22" fmla="*/ 211979 h 211978"/>
                <a:gd name="connsiteX23" fmla="*/ 103528 w 146939"/>
                <a:gd name="connsiteY23" fmla="*/ 211979 h 211978"/>
                <a:gd name="connsiteX24" fmla="*/ 92760 w 146939"/>
                <a:gd name="connsiteY24" fmla="*/ 201260 h 211978"/>
                <a:gd name="connsiteX25" fmla="*/ 92761 w 146939"/>
                <a:gd name="connsiteY25" fmla="*/ 201139 h 211978"/>
                <a:gd name="connsiteX26" fmla="*/ 92761 w 146939"/>
                <a:gd name="connsiteY26" fmla="*/ 196948 h 211978"/>
                <a:gd name="connsiteX27" fmla="*/ 80548 w 146939"/>
                <a:gd name="connsiteY27" fmla="*/ 168403 h 211978"/>
                <a:gd name="connsiteX28" fmla="*/ 30384 w 146939"/>
                <a:gd name="connsiteY28" fmla="*/ 118757 h 211978"/>
                <a:gd name="connsiteX29" fmla="*/ 24771 w 146939"/>
                <a:gd name="connsiteY29" fmla="*/ 109278 h 211978"/>
                <a:gd name="connsiteX30" fmla="*/ 225 w 146939"/>
                <a:gd name="connsiteY30" fmla="*/ 14405 h 211978"/>
                <a:gd name="connsiteX31" fmla="*/ 12137 w 146939"/>
                <a:gd name="connsiteY31" fmla="*/ 253 h 21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6939" h="211978">
                  <a:moveTo>
                    <a:pt x="12137" y="253"/>
                  </a:moveTo>
                  <a:cubicBezTo>
                    <a:pt x="24265" y="-1144"/>
                    <a:pt x="28204" y="8311"/>
                    <a:pt x="29480" y="14056"/>
                  </a:cubicBezTo>
                  <a:cubicBezTo>
                    <a:pt x="30275" y="17669"/>
                    <a:pt x="32311" y="25691"/>
                    <a:pt x="34888" y="35832"/>
                  </a:cubicBezTo>
                  <a:cubicBezTo>
                    <a:pt x="37297" y="45178"/>
                    <a:pt x="40115" y="56404"/>
                    <a:pt x="42669" y="66894"/>
                  </a:cubicBezTo>
                  <a:cubicBezTo>
                    <a:pt x="43404" y="69739"/>
                    <a:pt x="42901" y="72763"/>
                    <a:pt x="41284" y="75217"/>
                  </a:cubicBezTo>
                  <a:cubicBezTo>
                    <a:pt x="39743" y="77409"/>
                    <a:pt x="38903" y="80017"/>
                    <a:pt x="38875" y="82696"/>
                  </a:cubicBezTo>
                  <a:cubicBezTo>
                    <a:pt x="38875" y="89332"/>
                    <a:pt x="43693" y="94861"/>
                    <a:pt x="45716" y="96836"/>
                  </a:cubicBezTo>
                  <a:cubicBezTo>
                    <a:pt x="46174" y="97282"/>
                    <a:pt x="46475" y="97547"/>
                    <a:pt x="46535" y="97595"/>
                  </a:cubicBezTo>
                  <a:lnTo>
                    <a:pt x="82668" y="133318"/>
                  </a:lnTo>
                  <a:cubicBezTo>
                    <a:pt x="83707" y="134273"/>
                    <a:pt x="85277" y="134359"/>
                    <a:pt x="86413" y="133523"/>
                  </a:cubicBezTo>
                  <a:cubicBezTo>
                    <a:pt x="87373" y="132841"/>
                    <a:pt x="87598" y="131510"/>
                    <a:pt x="86916" y="130550"/>
                  </a:cubicBezTo>
                  <a:cubicBezTo>
                    <a:pt x="86839" y="130441"/>
                    <a:pt x="86751" y="130340"/>
                    <a:pt x="86654" y="130247"/>
                  </a:cubicBezTo>
                  <a:lnTo>
                    <a:pt x="50437" y="94415"/>
                  </a:lnTo>
                  <a:cubicBezTo>
                    <a:pt x="50257" y="94246"/>
                    <a:pt x="44162" y="88887"/>
                    <a:pt x="44222" y="82708"/>
                  </a:cubicBezTo>
                  <a:cubicBezTo>
                    <a:pt x="44222" y="79733"/>
                    <a:pt x="46463" y="75409"/>
                    <a:pt x="49377" y="72940"/>
                  </a:cubicBezTo>
                  <a:cubicBezTo>
                    <a:pt x="53846" y="69640"/>
                    <a:pt x="58784" y="67520"/>
                    <a:pt x="62999" y="69122"/>
                  </a:cubicBezTo>
                  <a:cubicBezTo>
                    <a:pt x="69660" y="71651"/>
                    <a:pt x="72346" y="74036"/>
                    <a:pt x="77453" y="79059"/>
                  </a:cubicBezTo>
                  <a:lnTo>
                    <a:pt x="115524" y="116757"/>
                  </a:lnTo>
                  <a:cubicBezTo>
                    <a:pt x="117933" y="119094"/>
                    <a:pt x="120956" y="121575"/>
                    <a:pt x="124196" y="124249"/>
                  </a:cubicBezTo>
                  <a:cubicBezTo>
                    <a:pt x="130218" y="129175"/>
                    <a:pt x="137060" y="134751"/>
                    <a:pt x="141733" y="141111"/>
                  </a:cubicBezTo>
                  <a:cubicBezTo>
                    <a:pt x="147755" y="149325"/>
                    <a:pt x="147755" y="162790"/>
                    <a:pt x="147755" y="162971"/>
                  </a:cubicBezTo>
                  <a:lnTo>
                    <a:pt x="147297" y="201368"/>
                  </a:lnTo>
                  <a:cubicBezTo>
                    <a:pt x="147225" y="207245"/>
                    <a:pt x="142443" y="211973"/>
                    <a:pt x="136566" y="211979"/>
                  </a:cubicBezTo>
                  <a:lnTo>
                    <a:pt x="103528" y="211979"/>
                  </a:lnTo>
                  <a:cubicBezTo>
                    <a:pt x="97595" y="211993"/>
                    <a:pt x="92774" y="207194"/>
                    <a:pt x="92760" y="201260"/>
                  </a:cubicBezTo>
                  <a:cubicBezTo>
                    <a:pt x="92760" y="201220"/>
                    <a:pt x="92760" y="201180"/>
                    <a:pt x="92761" y="201139"/>
                  </a:cubicBezTo>
                  <a:lnTo>
                    <a:pt x="92761" y="196948"/>
                  </a:lnTo>
                  <a:cubicBezTo>
                    <a:pt x="92758" y="186165"/>
                    <a:pt x="88345" y="175852"/>
                    <a:pt x="80548" y="168403"/>
                  </a:cubicBezTo>
                  <a:lnTo>
                    <a:pt x="30384" y="118757"/>
                  </a:lnTo>
                  <a:cubicBezTo>
                    <a:pt x="27705" y="116151"/>
                    <a:pt x="25767" y="112879"/>
                    <a:pt x="24771" y="109278"/>
                  </a:cubicBezTo>
                  <a:cubicBezTo>
                    <a:pt x="19255" y="88802"/>
                    <a:pt x="1176" y="21258"/>
                    <a:pt x="225" y="14405"/>
                  </a:cubicBezTo>
                  <a:cubicBezTo>
                    <a:pt x="-727" y="7552"/>
                    <a:pt x="4561" y="1132"/>
                    <a:pt x="12137" y="253"/>
                  </a:cubicBezTo>
                  <a:close/>
                </a:path>
              </a:pathLst>
            </a:custGeom>
            <a:solidFill>
              <a:srgbClr val="0C244C"/>
            </a:solidFill>
            <a:ln w="1203"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9D094A42-A8D0-4562-807A-54BBFAD3E701}"/>
                </a:ext>
              </a:extLst>
            </p:cNvPr>
            <p:cNvSpPr/>
            <p:nvPr/>
          </p:nvSpPr>
          <p:spPr>
            <a:xfrm>
              <a:off x="5917848" y="555969"/>
              <a:ext cx="205957" cy="205957"/>
            </a:xfrm>
            <a:custGeom>
              <a:avLst/>
              <a:gdLst>
                <a:gd name="connsiteX0" fmla="*/ 206817 w 205956"/>
                <a:gd name="connsiteY0" fmla="*/ 103466 h 205956"/>
                <a:gd name="connsiteX1" fmla="*/ 103466 w 205956"/>
                <a:gd name="connsiteY1" fmla="*/ 206818 h 205956"/>
                <a:gd name="connsiteX2" fmla="*/ 114 w 205956"/>
                <a:gd name="connsiteY2" fmla="*/ 103466 h 205956"/>
                <a:gd name="connsiteX3" fmla="*/ 103466 w 205956"/>
                <a:gd name="connsiteY3" fmla="*/ 114 h 205956"/>
                <a:gd name="connsiteX4" fmla="*/ 206817 w 205956"/>
                <a:gd name="connsiteY4" fmla="*/ 103466 h 205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6" h="205956">
                  <a:moveTo>
                    <a:pt x="206817" y="103466"/>
                  </a:moveTo>
                  <a:cubicBezTo>
                    <a:pt x="206817" y="160545"/>
                    <a:pt x="160545" y="206818"/>
                    <a:pt x="103466" y="206818"/>
                  </a:cubicBezTo>
                  <a:cubicBezTo>
                    <a:pt x="46386" y="206818"/>
                    <a:pt x="114" y="160545"/>
                    <a:pt x="114" y="103466"/>
                  </a:cubicBezTo>
                  <a:cubicBezTo>
                    <a:pt x="114" y="46386"/>
                    <a:pt x="46386" y="114"/>
                    <a:pt x="103466" y="114"/>
                  </a:cubicBezTo>
                  <a:cubicBezTo>
                    <a:pt x="160545" y="114"/>
                    <a:pt x="206817" y="46386"/>
                    <a:pt x="206817" y="103466"/>
                  </a:cubicBezTo>
                  <a:close/>
                </a:path>
              </a:pathLst>
            </a:custGeom>
            <a:solidFill>
              <a:srgbClr val="004851"/>
            </a:solidFill>
            <a:ln w="1203"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6B332BF7-E67F-4B5B-8D9E-9C58824DE660}"/>
                </a:ext>
              </a:extLst>
            </p:cNvPr>
            <p:cNvSpPr/>
            <p:nvPr/>
          </p:nvSpPr>
          <p:spPr>
            <a:xfrm>
              <a:off x="6061521" y="580455"/>
              <a:ext cx="55404" cy="42155"/>
            </a:xfrm>
            <a:custGeom>
              <a:avLst/>
              <a:gdLst>
                <a:gd name="connsiteX0" fmla="*/ 33672 w 55403"/>
                <a:gd name="connsiteY0" fmla="*/ 40667 h 42154"/>
                <a:gd name="connsiteX1" fmla="*/ 34551 w 55403"/>
                <a:gd name="connsiteY1" fmla="*/ 34886 h 42154"/>
                <a:gd name="connsiteX2" fmla="*/ 32624 w 55403"/>
                <a:gd name="connsiteY2" fmla="*/ 29478 h 42154"/>
                <a:gd name="connsiteX3" fmla="*/ 39369 w 55403"/>
                <a:gd name="connsiteY3" fmla="*/ 36873 h 42154"/>
                <a:gd name="connsiteX4" fmla="*/ 40574 w 55403"/>
                <a:gd name="connsiteY4" fmla="*/ 42088 h 42154"/>
                <a:gd name="connsiteX5" fmla="*/ 46596 w 55403"/>
                <a:gd name="connsiteY5" fmla="*/ 36439 h 42154"/>
                <a:gd name="connsiteX6" fmla="*/ 47337 w 55403"/>
                <a:gd name="connsiteY6" fmla="*/ 36551 h 42154"/>
                <a:gd name="connsiteX7" fmla="*/ 47439 w 55403"/>
                <a:gd name="connsiteY7" fmla="*/ 36909 h 42154"/>
                <a:gd name="connsiteX8" fmla="*/ 46825 w 55403"/>
                <a:gd name="connsiteY8" fmla="*/ 40727 h 42154"/>
                <a:gd name="connsiteX9" fmla="*/ 47306 w 55403"/>
                <a:gd name="connsiteY9" fmla="*/ 42161 h 42154"/>
                <a:gd name="connsiteX10" fmla="*/ 48607 w 55403"/>
                <a:gd name="connsiteY10" fmla="*/ 42654 h 42154"/>
                <a:gd name="connsiteX11" fmla="*/ 55701 w 55403"/>
                <a:gd name="connsiteY11" fmla="*/ 40559 h 42154"/>
                <a:gd name="connsiteX12" fmla="*/ 26518 w 55403"/>
                <a:gd name="connsiteY12" fmla="*/ 114 h 42154"/>
                <a:gd name="connsiteX13" fmla="*/ 20279 w 55403"/>
                <a:gd name="connsiteY13" fmla="*/ 8401 h 42154"/>
                <a:gd name="connsiteX14" fmla="*/ 20411 w 55403"/>
                <a:gd name="connsiteY14" fmla="*/ 10496 h 42154"/>
                <a:gd name="connsiteX15" fmla="*/ 22724 w 55403"/>
                <a:gd name="connsiteY15" fmla="*/ 12640 h 42154"/>
                <a:gd name="connsiteX16" fmla="*/ 23567 w 55403"/>
                <a:gd name="connsiteY16" fmla="*/ 15398 h 42154"/>
                <a:gd name="connsiteX17" fmla="*/ 27481 w 55403"/>
                <a:gd name="connsiteY17" fmla="*/ 14194 h 42154"/>
                <a:gd name="connsiteX18" fmla="*/ 25941 w 55403"/>
                <a:gd name="connsiteY18" fmla="*/ 19226 h 42154"/>
                <a:gd name="connsiteX19" fmla="*/ 25603 w 55403"/>
                <a:gd name="connsiteY19" fmla="*/ 19385 h 42154"/>
                <a:gd name="connsiteX20" fmla="*/ 17449 w 55403"/>
                <a:gd name="connsiteY20" fmla="*/ 20842 h 42154"/>
                <a:gd name="connsiteX21" fmla="*/ 16545 w 55403"/>
                <a:gd name="connsiteY21" fmla="*/ 23889 h 42154"/>
                <a:gd name="connsiteX22" fmla="*/ 10860 w 55403"/>
                <a:gd name="connsiteY22" fmla="*/ 25684 h 42154"/>
                <a:gd name="connsiteX23" fmla="*/ 10174 w 55403"/>
                <a:gd name="connsiteY23" fmla="*/ 30321 h 42154"/>
                <a:gd name="connsiteX24" fmla="*/ 7765 w 55403"/>
                <a:gd name="connsiteY24" fmla="*/ 33754 h 42154"/>
                <a:gd name="connsiteX25" fmla="*/ 6007 w 55403"/>
                <a:gd name="connsiteY25" fmla="*/ 32622 h 42154"/>
                <a:gd name="connsiteX26" fmla="*/ 370 w 55403"/>
                <a:gd name="connsiteY26" fmla="*/ 34886 h 42154"/>
                <a:gd name="connsiteX27" fmla="*/ 1767 w 55403"/>
                <a:gd name="connsiteY27" fmla="*/ 39836 h 42154"/>
                <a:gd name="connsiteX28" fmla="*/ 14558 w 55403"/>
                <a:gd name="connsiteY28" fmla="*/ 39125 h 42154"/>
                <a:gd name="connsiteX29" fmla="*/ 21640 w 55403"/>
                <a:gd name="connsiteY29" fmla="*/ 32718 h 42154"/>
                <a:gd name="connsiteX30" fmla="*/ 29360 w 55403"/>
                <a:gd name="connsiteY30" fmla="*/ 34597 h 42154"/>
                <a:gd name="connsiteX31" fmla="*/ 30794 w 55403"/>
                <a:gd name="connsiteY31" fmla="*/ 39330 h 42154"/>
                <a:gd name="connsiteX32" fmla="*/ 32584 w 55403"/>
                <a:gd name="connsiteY32" fmla="*/ 41363 h 42154"/>
                <a:gd name="connsiteX33" fmla="*/ 32757 w 55403"/>
                <a:gd name="connsiteY33" fmla="*/ 41366 h 42154"/>
                <a:gd name="connsiteX34" fmla="*/ 33672 w 55403"/>
                <a:gd name="connsiteY34" fmla="*/ 40667 h 4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403" h="42154">
                  <a:moveTo>
                    <a:pt x="33672" y="40667"/>
                  </a:moveTo>
                  <a:cubicBezTo>
                    <a:pt x="34578" y="38884"/>
                    <a:pt x="34886" y="36857"/>
                    <a:pt x="34551" y="34886"/>
                  </a:cubicBezTo>
                  <a:cubicBezTo>
                    <a:pt x="34311" y="33212"/>
                    <a:pt x="29384" y="29827"/>
                    <a:pt x="32624" y="29478"/>
                  </a:cubicBezTo>
                  <a:cubicBezTo>
                    <a:pt x="36792" y="28888"/>
                    <a:pt x="39309" y="34524"/>
                    <a:pt x="39369" y="36873"/>
                  </a:cubicBezTo>
                  <a:cubicBezTo>
                    <a:pt x="39429" y="39222"/>
                    <a:pt x="38165" y="42293"/>
                    <a:pt x="40574" y="42088"/>
                  </a:cubicBezTo>
                  <a:cubicBezTo>
                    <a:pt x="43440" y="41835"/>
                    <a:pt x="44355" y="38138"/>
                    <a:pt x="46596" y="36439"/>
                  </a:cubicBezTo>
                  <a:cubicBezTo>
                    <a:pt x="46831" y="36266"/>
                    <a:pt x="47163" y="36315"/>
                    <a:pt x="47337" y="36551"/>
                  </a:cubicBezTo>
                  <a:cubicBezTo>
                    <a:pt x="47413" y="36654"/>
                    <a:pt x="47449" y="36781"/>
                    <a:pt x="47439" y="36909"/>
                  </a:cubicBezTo>
                  <a:cubicBezTo>
                    <a:pt x="47306" y="38246"/>
                    <a:pt x="46644" y="39125"/>
                    <a:pt x="46825" y="40727"/>
                  </a:cubicBezTo>
                  <a:cubicBezTo>
                    <a:pt x="46816" y="41246"/>
                    <a:pt x="46986" y="41752"/>
                    <a:pt x="47306" y="42161"/>
                  </a:cubicBezTo>
                  <a:cubicBezTo>
                    <a:pt x="47674" y="42464"/>
                    <a:pt x="48131" y="42637"/>
                    <a:pt x="48607" y="42654"/>
                  </a:cubicBezTo>
                  <a:cubicBezTo>
                    <a:pt x="51162" y="42996"/>
                    <a:pt x="53742" y="42234"/>
                    <a:pt x="55701" y="40559"/>
                  </a:cubicBezTo>
                  <a:cubicBezTo>
                    <a:pt x="49413" y="24901"/>
                    <a:pt x="39395" y="11017"/>
                    <a:pt x="26518" y="114"/>
                  </a:cubicBezTo>
                  <a:cubicBezTo>
                    <a:pt x="23275" y="1770"/>
                    <a:pt x="20974" y="4826"/>
                    <a:pt x="20279" y="8401"/>
                  </a:cubicBezTo>
                  <a:cubicBezTo>
                    <a:pt x="20129" y="9098"/>
                    <a:pt x="20175" y="9823"/>
                    <a:pt x="20411" y="10496"/>
                  </a:cubicBezTo>
                  <a:cubicBezTo>
                    <a:pt x="20845" y="11460"/>
                    <a:pt x="21893" y="11966"/>
                    <a:pt x="22724" y="12640"/>
                  </a:cubicBezTo>
                  <a:cubicBezTo>
                    <a:pt x="23555" y="13315"/>
                    <a:pt x="24193" y="14543"/>
                    <a:pt x="23567" y="15398"/>
                  </a:cubicBezTo>
                  <a:cubicBezTo>
                    <a:pt x="24975" y="15487"/>
                    <a:pt x="26367" y="15058"/>
                    <a:pt x="27481" y="14194"/>
                  </a:cubicBezTo>
                  <a:cubicBezTo>
                    <a:pt x="28446" y="16009"/>
                    <a:pt x="27756" y="18262"/>
                    <a:pt x="25941" y="19226"/>
                  </a:cubicBezTo>
                  <a:cubicBezTo>
                    <a:pt x="25831" y="19285"/>
                    <a:pt x="25718" y="19338"/>
                    <a:pt x="25603" y="19385"/>
                  </a:cubicBezTo>
                  <a:cubicBezTo>
                    <a:pt x="22868" y="20360"/>
                    <a:pt x="18785" y="18265"/>
                    <a:pt x="17449" y="20842"/>
                  </a:cubicBezTo>
                  <a:cubicBezTo>
                    <a:pt x="16955" y="21794"/>
                    <a:pt x="17172" y="23022"/>
                    <a:pt x="16545" y="23889"/>
                  </a:cubicBezTo>
                  <a:cubicBezTo>
                    <a:pt x="15341" y="25527"/>
                    <a:pt x="12402" y="24323"/>
                    <a:pt x="10860" y="25684"/>
                  </a:cubicBezTo>
                  <a:cubicBezTo>
                    <a:pt x="9656" y="26756"/>
                    <a:pt x="10041" y="28695"/>
                    <a:pt x="10174" y="30321"/>
                  </a:cubicBezTo>
                  <a:cubicBezTo>
                    <a:pt x="10306" y="31947"/>
                    <a:pt x="9379" y="34115"/>
                    <a:pt x="7765" y="33754"/>
                  </a:cubicBezTo>
                  <a:cubicBezTo>
                    <a:pt x="7117" y="33482"/>
                    <a:pt x="6522" y="33099"/>
                    <a:pt x="6007" y="32622"/>
                  </a:cubicBezTo>
                  <a:cubicBezTo>
                    <a:pt x="4079" y="31417"/>
                    <a:pt x="1333" y="32790"/>
                    <a:pt x="370" y="34886"/>
                  </a:cubicBezTo>
                  <a:cubicBezTo>
                    <a:pt x="-594" y="36981"/>
                    <a:pt x="1454" y="37560"/>
                    <a:pt x="1767" y="39836"/>
                  </a:cubicBezTo>
                  <a:cubicBezTo>
                    <a:pt x="2008" y="44268"/>
                    <a:pt x="10595" y="42245"/>
                    <a:pt x="14558" y="39125"/>
                  </a:cubicBezTo>
                  <a:cubicBezTo>
                    <a:pt x="17075" y="37150"/>
                    <a:pt x="18701" y="33982"/>
                    <a:pt x="21640" y="32718"/>
                  </a:cubicBezTo>
                  <a:cubicBezTo>
                    <a:pt x="24350" y="31625"/>
                    <a:pt x="27456" y="32380"/>
                    <a:pt x="29360" y="34597"/>
                  </a:cubicBezTo>
                  <a:cubicBezTo>
                    <a:pt x="30426" y="35933"/>
                    <a:pt x="30939" y="37627"/>
                    <a:pt x="30794" y="39330"/>
                  </a:cubicBezTo>
                  <a:cubicBezTo>
                    <a:pt x="30727" y="40386"/>
                    <a:pt x="31528" y="41296"/>
                    <a:pt x="32584" y="41363"/>
                  </a:cubicBezTo>
                  <a:cubicBezTo>
                    <a:pt x="32641" y="41366"/>
                    <a:pt x="32699" y="41367"/>
                    <a:pt x="32757" y="41366"/>
                  </a:cubicBezTo>
                  <a:cubicBezTo>
                    <a:pt x="33600" y="41366"/>
                    <a:pt x="33528" y="40956"/>
                    <a:pt x="33672" y="40667"/>
                  </a:cubicBezTo>
                  <a:close/>
                </a:path>
              </a:pathLst>
            </a:custGeom>
            <a:solidFill>
              <a:srgbClr val="7D9292"/>
            </a:solidFill>
            <a:ln w="1203"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A1EF430B-EB20-4027-A000-6EEB36FAC1F6}"/>
                </a:ext>
              </a:extLst>
            </p:cNvPr>
            <p:cNvSpPr/>
            <p:nvPr/>
          </p:nvSpPr>
          <p:spPr>
            <a:xfrm>
              <a:off x="6049282" y="620176"/>
              <a:ext cx="74674" cy="104785"/>
            </a:xfrm>
            <a:custGeom>
              <a:avLst/>
              <a:gdLst>
                <a:gd name="connsiteX0" fmla="*/ 71396 w 74674"/>
                <a:gd name="connsiteY0" fmla="*/ 10858 h 104785"/>
                <a:gd name="connsiteX1" fmla="*/ 65808 w 74674"/>
                <a:gd name="connsiteY1" fmla="*/ 10858 h 104785"/>
                <a:gd name="connsiteX2" fmla="*/ 59942 w 74674"/>
                <a:gd name="connsiteY2" fmla="*/ 7570 h 104785"/>
                <a:gd name="connsiteX3" fmla="*/ 50945 w 74674"/>
                <a:gd name="connsiteY3" fmla="*/ 8775 h 104785"/>
                <a:gd name="connsiteX4" fmla="*/ 48898 w 74674"/>
                <a:gd name="connsiteY4" fmla="*/ 9329 h 104785"/>
                <a:gd name="connsiteX5" fmla="*/ 41165 w 74674"/>
                <a:gd name="connsiteY5" fmla="*/ 7895 h 104785"/>
                <a:gd name="connsiteX6" fmla="*/ 41334 w 74674"/>
                <a:gd name="connsiteY6" fmla="*/ 4366 h 104785"/>
                <a:gd name="connsiteX7" fmla="*/ 36408 w 74674"/>
                <a:gd name="connsiteY7" fmla="*/ 127 h 104785"/>
                <a:gd name="connsiteX8" fmla="*/ 29832 w 74674"/>
                <a:gd name="connsiteY8" fmla="*/ 3391 h 104785"/>
                <a:gd name="connsiteX9" fmla="*/ 23147 w 74674"/>
                <a:gd name="connsiteY9" fmla="*/ 6366 h 104785"/>
                <a:gd name="connsiteX10" fmla="*/ 14319 w 74674"/>
                <a:gd name="connsiteY10" fmla="*/ 5161 h 104785"/>
                <a:gd name="connsiteX11" fmla="*/ 8634 w 74674"/>
                <a:gd name="connsiteY11" fmla="*/ 16290 h 104785"/>
                <a:gd name="connsiteX12" fmla="*/ 1094 w 74674"/>
                <a:gd name="connsiteY12" fmla="*/ 21000 h 104785"/>
                <a:gd name="connsiteX13" fmla="*/ 119 w 74674"/>
                <a:gd name="connsiteY13" fmla="*/ 22120 h 104785"/>
                <a:gd name="connsiteX14" fmla="*/ 1034 w 74674"/>
                <a:gd name="connsiteY14" fmla="*/ 23758 h 104785"/>
                <a:gd name="connsiteX15" fmla="*/ 480 w 74674"/>
                <a:gd name="connsiteY15" fmla="*/ 32923 h 104785"/>
                <a:gd name="connsiteX16" fmla="*/ 6502 w 74674"/>
                <a:gd name="connsiteY16" fmla="*/ 43197 h 104785"/>
                <a:gd name="connsiteX17" fmla="*/ 19341 w 74674"/>
                <a:gd name="connsiteY17" fmla="*/ 47919 h 104785"/>
                <a:gd name="connsiteX18" fmla="*/ 26339 w 74674"/>
                <a:gd name="connsiteY18" fmla="*/ 46112 h 104785"/>
                <a:gd name="connsiteX19" fmla="*/ 31518 w 74674"/>
                <a:gd name="connsiteY19" fmla="*/ 48521 h 104785"/>
                <a:gd name="connsiteX20" fmla="*/ 33553 w 74674"/>
                <a:gd name="connsiteY20" fmla="*/ 49316 h 104785"/>
                <a:gd name="connsiteX21" fmla="*/ 36649 w 74674"/>
                <a:gd name="connsiteY21" fmla="*/ 48605 h 104785"/>
                <a:gd name="connsiteX22" fmla="*/ 38665 w 74674"/>
                <a:gd name="connsiteY22" fmla="*/ 49847 h 104785"/>
                <a:gd name="connsiteX23" fmla="*/ 38684 w 74674"/>
                <a:gd name="connsiteY23" fmla="*/ 49942 h 104785"/>
                <a:gd name="connsiteX24" fmla="*/ 38058 w 74674"/>
                <a:gd name="connsiteY24" fmla="*/ 58831 h 104785"/>
                <a:gd name="connsiteX25" fmla="*/ 40322 w 74674"/>
                <a:gd name="connsiteY25" fmla="*/ 62131 h 104785"/>
                <a:gd name="connsiteX26" fmla="*/ 45140 w 74674"/>
                <a:gd name="connsiteY26" fmla="*/ 69622 h 104785"/>
                <a:gd name="connsiteX27" fmla="*/ 46104 w 74674"/>
                <a:gd name="connsiteY27" fmla="*/ 70971 h 104785"/>
                <a:gd name="connsiteX28" fmla="*/ 41286 w 74674"/>
                <a:gd name="connsiteY28" fmla="*/ 77824 h 104785"/>
                <a:gd name="connsiteX29" fmla="*/ 42105 w 74674"/>
                <a:gd name="connsiteY29" fmla="*/ 80233 h 104785"/>
                <a:gd name="connsiteX30" fmla="*/ 45176 w 74674"/>
                <a:gd name="connsiteY30" fmla="*/ 88760 h 104785"/>
                <a:gd name="connsiteX31" fmla="*/ 48633 w 74674"/>
                <a:gd name="connsiteY31" fmla="*/ 103021 h 104785"/>
                <a:gd name="connsiteX32" fmla="*/ 51246 w 74674"/>
                <a:gd name="connsiteY32" fmla="*/ 105671 h 104785"/>
                <a:gd name="connsiteX33" fmla="*/ 75335 w 74674"/>
                <a:gd name="connsiteY33" fmla="*/ 39355 h 104785"/>
                <a:gd name="connsiteX34" fmla="*/ 71396 w 74674"/>
                <a:gd name="connsiteY34" fmla="*/ 10858 h 10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4674" h="104785">
                  <a:moveTo>
                    <a:pt x="71396" y="10858"/>
                  </a:moveTo>
                  <a:cubicBezTo>
                    <a:pt x="70096" y="12243"/>
                    <a:pt x="67458" y="12063"/>
                    <a:pt x="65808" y="10858"/>
                  </a:cubicBezTo>
                  <a:cubicBezTo>
                    <a:pt x="64158" y="9654"/>
                    <a:pt x="61821" y="8702"/>
                    <a:pt x="59942" y="7570"/>
                  </a:cubicBezTo>
                  <a:cubicBezTo>
                    <a:pt x="56775" y="5667"/>
                    <a:pt x="52933" y="6029"/>
                    <a:pt x="50945" y="8775"/>
                  </a:cubicBezTo>
                  <a:cubicBezTo>
                    <a:pt x="50497" y="9445"/>
                    <a:pt x="49623" y="9681"/>
                    <a:pt x="48898" y="9329"/>
                  </a:cubicBezTo>
                  <a:cubicBezTo>
                    <a:pt x="46515" y="8107"/>
                    <a:pt x="43827" y="7609"/>
                    <a:pt x="41165" y="7895"/>
                  </a:cubicBezTo>
                  <a:cubicBezTo>
                    <a:pt x="40334" y="6992"/>
                    <a:pt x="41165" y="5583"/>
                    <a:pt x="41334" y="4366"/>
                  </a:cubicBezTo>
                  <a:cubicBezTo>
                    <a:pt x="41683" y="1958"/>
                    <a:pt x="38925" y="-66"/>
                    <a:pt x="36408" y="127"/>
                  </a:cubicBezTo>
                  <a:cubicBezTo>
                    <a:pt x="33891" y="320"/>
                    <a:pt x="31819" y="1897"/>
                    <a:pt x="29832" y="3391"/>
                  </a:cubicBezTo>
                  <a:cubicBezTo>
                    <a:pt x="27844" y="4884"/>
                    <a:pt x="25628" y="6390"/>
                    <a:pt x="23147" y="6366"/>
                  </a:cubicBezTo>
                  <a:cubicBezTo>
                    <a:pt x="20124" y="6366"/>
                    <a:pt x="17125" y="4053"/>
                    <a:pt x="14319" y="5161"/>
                  </a:cubicBezTo>
                  <a:cubicBezTo>
                    <a:pt x="10296" y="6691"/>
                    <a:pt x="11187" y="12822"/>
                    <a:pt x="8634" y="16290"/>
                  </a:cubicBezTo>
                  <a:cubicBezTo>
                    <a:pt x="6863" y="18699"/>
                    <a:pt x="3672" y="19482"/>
                    <a:pt x="1094" y="21000"/>
                  </a:cubicBezTo>
                  <a:cubicBezTo>
                    <a:pt x="649" y="21265"/>
                    <a:pt x="179" y="21614"/>
                    <a:pt x="119" y="22120"/>
                  </a:cubicBezTo>
                  <a:cubicBezTo>
                    <a:pt x="58" y="22626"/>
                    <a:pt x="624" y="23252"/>
                    <a:pt x="1034" y="23758"/>
                  </a:cubicBezTo>
                  <a:cubicBezTo>
                    <a:pt x="3069" y="26167"/>
                    <a:pt x="1166" y="29780"/>
                    <a:pt x="480" y="32923"/>
                  </a:cubicBezTo>
                  <a:cubicBezTo>
                    <a:pt x="-556" y="37621"/>
                    <a:pt x="3756" y="39247"/>
                    <a:pt x="6502" y="43197"/>
                  </a:cubicBezTo>
                  <a:cubicBezTo>
                    <a:pt x="12392" y="51628"/>
                    <a:pt x="14680" y="49147"/>
                    <a:pt x="19341" y="47919"/>
                  </a:cubicBezTo>
                  <a:cubicBezTo>
                    <a:pt x="21678" y="47292"/>
                    <a:pt x="23918" y="46220"/>
                    <a:pt x="26339" y="46112"/>
                  </a:cubicBezTo>
                  <a:cubicBezTo>
                    <a:pt x="28364" y="45973"/>
                    <a:pt x="30320" y="46882"/>
                    <a:pt x="31518" y="48521"/>
                  </a:cubicBezTo>
                  <a:cubicBezTo>
                    <a:pt x="31954" y="49197"/>
                    <a:pt x="32774" y="49517"/>
                    <a:pt x="33553" y="49316"/>
                  </a:cubicBezTo>
                  <a:lnTo>
                    <a:pt x="36649" y="48605"/>
                  </a:lnTo>
                  <a:cubicBezTo>
                    <a:pt x="37548" y="48391"/>
                    <a:pt x="38451" y="48947"/>
                    <a:pt x="38665" y="49847"/>
                  </a:cubicBezTo>
                  <a:cubicBezTo>
                    <a:pt x="38672" y="49878"/>
                    <a:pt x="38679" y="49910"/>
                    <a:pt x="38684" y="49942"/>
                  </a:cubicBezTo>
                  <a:cubicBezTo>
                    <a:pt x="39094" y="52700"/>
                    <a:pt x="37335" y="55964"/>
                    <a:pt x="38058" y="58831"/>
                  </a:cubicBezTo>
                  <a:cubicBezTo>
                    <a:pt x="38517" y="60107"/>
                    <a:pt x="39297" y="61243"/>
                    <a:pt x="40322" y="62131"/>
                  </a:cubicBezTo>
                  <a:cubicBezTo>
                    <a:pt x="42900" y="64780"/>
                    <a:pt x="42550" y="66948"/>
                    <a:pt x="45140" y="69622"/>
                  </a:cubicBezTo>
                  <a:cubicBezTo>
                    <a:pt x="45561" y="69991"/>
                    <a:pt x="45891" y="70453"/>
                    <a:pt x="46104" y="70971"/>
                  </a:cubicBezTo>
                  <a:cubicBezTo>
                    <a:pt x="47043" y="73777"/>
                    <a:pt x="41442" y="74862"/>
                    <a:pt x="41286" y="77824"/>
                  </a:cubicBezTo>
                  <a:cubicBezTo>
                    <a:pt x="41333" y="78687"/>
                    <a:pt x="41617" y="79520"/>
                    <a:pt x="42105" y="80233"/>
                  </a:cubicBezTo>
                  <a:cubicBezTo>
                    <a:pt x="43572" y="82896"/>
                    <a:pt x="44608" y="85774"/>
                    <a:pt x="45176" y="88760"/>
                  </a:cubicBezTo>
                  <a:cubicBezTo>
                    <a:pt x="46104" y="93578"/>
                    <a:pt x="45814" y="98649"/>
                    <a:pt x="48633" y="103021"/>
                  </a:cubicBezTo>
                  <a:cubicBezTo>
                    <a:pt x="49313" y="104074"/>
                    <a:pt x="50203" y="104976"/>
                    <a:pt x="51246" y="105671"/>
                  </a:cubicBezTo>
                  <a:cubicBezTo>
                    <a:pt x="66841" y="87095"/>
                    <a:pt x="75372" y="63608"/>
                    <a:pt x="75335" y="39355"/>
                  </a:cubicBezTo>
                  <a:cubicBezTo>
                    <a:pt x="75357" y="29719"/>
                    <a:pt x="74032" y="20127"/>
                    <a:pt x="71396" y="10858"/>
                  </a:cubicBezTo>
                  <a:close/>
                </a:path>
              </a:pathLst>
            </a:custGeom>
            <a:solidFill>
              <a:srgbClr val="7D9292"/>
            </a:solidFill>
            <a:ln w="1203"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2E186C1F-D3E6-4C5B-867B-CB57B44BC9EB}"/>
                </a:ext>
              </a:extLst>
            </p:cNvPr>
            <p:cNvSpPr/>
            <p:nvPr/>
          </p:nvSpPr>
          <p:spPr>
            <a:xfrm>
              <a:off x="5924809" y="566388"/>
              <a:ext cx="114420" cy="187890"/>
            </a:xfrm>
            <a:custGeom>
              <a:avLst/>
              <a:gdLst>
                <a:gd name="connsiteX0" fmla="*/ 110162 w 114420"/>
                <a:gd name="connsiteY0" fmla="*/ 112547 h 187890"/>
                <a:gd name="connsiteX1" fmla="*/ 97805 w 114420"/>
                <a:gd name="connsiteY1" fmla="*/ 110524 h 187890"/>
                <a:gd name="connsiteX2" fmla="*/ 94625 w 114420"/>
                <a:gd name="connsiteY2" fmla="*/ 110223 h 187890"/>
                <a:gd name="connsiteX3" fmla="*/ 84737 w 114420"/>
                <a:gd name="connsiteY3" fmla="*/ 99636 h 187890"/>
                <a:gd name="connsiteX4" fmla="*/ 78835 w 114420"/>
                <a:gd name="connsiteY4" fmla="*/ 93855 h 187890"/>
                <a:gd name="connsiteX5" fmla="*/ 70621 w 114420"/>
                <a:gd name="connsiteY5" fmla="*/ 92963 h 187890"/>
                <a:gd name="connsiteX6" fmla="*/ 53374 w 114420"/>
                <a:gd name="connsiteY6" fmla="*/ 94300 h 187890"/>
                <a:gd name="connsiteX7" fmla="*/ 48821 w 114420"/>
                <a:gd name="connsiteY7" fmla="*/ 90302 h 187890"/>
                <a:gd name="connsiteX8" fmla="*/ 48496 w 114420"/>
                <a:gd name="connsiteY8" fmla="*/ 83834 h 187890"/>
                <a:gd name="connsiteX9" fmla="*/ 44943 w 114420"/>
                <a:gd name="connsiteY9" fmla="*/ 82846 h 187890"/>
                <a:gd name="connsiteX10" fmla="*/ 42365 w 114420"/>
                <a:gd name="connsiteY10" fmla="*/ 78366 h 187890"/>
                <a:gd name="connsiteX11" fmla="*/ 34814 w 114420"/>
                <a:gd name="connsiteY11" fmla="*/ 80907 h 187890"/>
                <a:gd name="connsiteX12" fmla="*/ 29827 w 114420"/>
                <a:gd name="connsiteY12" fmla="*/ 71536 h 187890"/>
                <a:gd name="connsiteX13" fmla="*/ 37776 w 114420"/>
                <a:gd name="connsiteY13" fmla="*/ 66719 h 187890"/>
                <a:gd name="connsiteX14" fmla="*/ 50050 w 114420"/>
                <a:gd name="connsiteY14" fmla="*/ 68586 h 187890"/>
                <a:gd name="connsiteX15" fmla="*/ 52832 w 114420"/>
                <a:gd name="connsiteY15" fmla="*/ 68128 h 187890"/>
                <a:gd name="connsiteX16" fmla="*/ 55831 w 114420"/>
                <a:gd name="connsiteY16" fmla="*/ 65502 h 187890"/>
                <a:gd name="connsiteX17" fmla="*/ 67610 w 114420"/>
                <a:gd name="connsiteY17" fmla="*/ 48508 h 187890"/>
                <a:gd name="connsiteX18" fmla="*/ 77077 w 114420"/>
                <a:gd name="connsiteY18" fmla="*/ 42088 h 187890"/>
                <a:gd name="connsiteX19" fmla="*/ 85050 w 114420"/>
                <a:gd name="connsiteY19" fmla="*/ 37042 h 187890"/>
                <a:gd name="connsiteX20" fmla="*/ 95709 w 114420"/>
                <a:gd name="connsiteY20" fmla="*/ 36644 h 187890"/>
                <a:gd name="connsiteX21" fmla="*/ 96565 w 114420"/>
                <a:gd name="connsiteY21" fmla="*/ 27406 h 187890"/>
                <a:gd name="connsiteX22" fmla="*/ 92674 w 114420"/>
                <a:gd name="connsiteY22" fmla="*/ 24913 h 187890"/>
                <a:gd name="connsiteX23" fmla="*/ 89567 w 114420"/>
                <a:gd name="connsiteY23" fmla="*/ 24769 h 187890"/>
                <a:gd name="connsiteX24" fmla="*/ 86977 w 114420"/>
                <a:gd name="connsiteY24" fmla="*/ 19554 h 187890"/>
                <a:gd name="connsiteX25" fmla="*/ 77751 w 114420"/>
                <a:gd name="connsiteY25" fmla="*/ 27093 h 187890"/>
                <a:gd name="connsiteX26" fmla="*/ 70284 w 114420"/>
                <a:gd name="connsiteY26" fmla="*/ 32850 h 187890"/>
                <a:gd name="connsiteX27" fmla="*/ 61733 w 114420"/>
                <a:gd name="connsiteY27" fmla="*/ 24769 h 187890"/>
                <a:gd name="connsiteX28" fmla="*/ 75415 w 114420"/>
                <a:gd name="connsiteY28" fmla="*/ 18542 h 187890"/>
                <a:gd name="connsiteX29" fmla="*/ 87230 w 114420"/>
                <a:gd name="connsiteY29" fmla="*/ 12520 h 187890"/>
                <a:gd name="connsiteX30" fmla="*/ 92518 w 114420"/>
                <a:gd name="connsiteY30" fmla="*/ 18542 h 187890"/>
                <a:gd name="connsiteX31" fmla="*/ 99202 w 114420"/>
                <a:gd name="connsiteY31" fmla="*/ 10617 h 187890"/>
                <a:gd name="connsiteX32" fmla="*/ 89723 w 114420"/>
                <a:gd name="connsiteY32" fmla="*/ 4703 h 187890"/>
                <a:gd name="connsiteX33" fmla="*/ 76475 w 114420"/>
                <a:gd name="connsiteY33" fmla="*/ 4125 h 187890"/>
                <a:gd name="connsiteX34" fmla="*/ 65346 w 114420"/>
                <a:gd name="connsiteY34" fmla="*/ 6726 h 187890"/>
                <a:gd name="connsiteX35" fmla="*/ 53470 w 114420"/>
                <a:gd name="connsiteY35" fmla="*/ 704 h 187890"/>
                <a:gd name="connsiteX36" fmla="*/ 51350 w 114420"/>
                <a:gd name="connsiteY36" fmla="*/ 114 h 187890"/>
                <a:gd name="connsiteX37" fmla="*/ 114 w 114420"/>
                <a:gd name="connsiteY37" fmla="*/ 55843 h 187890"/>
                <a:gd name="connsiteX38" fmla="*/ 3402 w 114420"/>
                <a:gd name="connsiteY38" fmla="*/ 67201 h 187890"/>
                <a:gd name="connsiteX39" fmla="*/ 10906 w 114420"/>
                <a:gd name="connsiteY39" fmla="*/ 78847 h 187890"/>
                <a:gd name="connsiteX40" fmla="*/ 15880 w 114420"/>
                <a:gd name="connsiteY40" fmla="*/ 74644 h 187890"/>
                <a:gd name="connsiteX41" fmla="*/ 17277 w 114420"/>
                <a:gd name="connsiteY41" fmla="*/ 80244 h 187890"/>
                <a:gd name="connsiteX42" fmla="*/ 23841 w 114420"/>
                <a:gd name="connsiteY42" fmla="*/ 86267 h 187890"/>
                <a:gd name="connsiteX43" fmla="*/ 34344 w 114420"/>
                <a:gd name="connsiteY43" fmla="*/ 88603 h 187890"/>
                <a:gd name="connsiteX44" fmla="*/ 46388 w 114420"/>
                <a:gd name="connsiteY44" fmla="*/ 97648 h 187890"/>
                <a:gd name="connsiteX45" fmla="*/ 55253 w 114420"/>
                <a:gd name="connsiteY45" fmla="*/ 100286 h 187890"/>
                <a:gd name="connsiteX46" fmla="*/ 50881 w 114420"/>
                <a:gd name="connsiteY46" fmla="*/ 107127 h 187890"/>
                <a:gd name="connsiteX47" fmla="*/ 55084 w 114420"/>
                <a:gd name="connsiteY47" fmla="*/ 124471 h 187890"/>
                <a:gd name="connsiteX48" fmla="*/ 63515 w 114420"/>
                <a:gd name="connsiteY48" fmla="*/ 134347 h 187890"/>
                <a:gd name="connsiteX49" fmla="*/ 67128 w 114420"/>
                <a:gd name="connsiteY49" fmla="*/ 137455 h 187890"/>
                <a:gd name="connsiteX50" fmla="*/ 67357 w 114420"/>
                <a:gd name="connsiteY50" fmla="*/ 143983 h 187890"/>
                <a:gd name="connsiteX51" fmla="*/ 69453 w 114420"/>
                <a:gd name="connsiteY51" fmla="*/ 163687 h 187890"/>
                <a:gd name="connsiteX52" fmla="*/ 71633 w 114420"/>
                <a:gd name="connsiteY52" fmla="*/ 169938 h 187890"/>
                <a:gd name="connsiteX53" fmla="*/ 70284 w 114420"/>
                <a:gd name="connsiteY53" fmla="*/ 174912 h 187890"/>
                <a:gd name="connsiteX54" fmla="*/ 74764 w 114420"/>
                <a:gd name="connsiteY54" fmla="*/ 183151 h 187890"/>
                <a:gd name="connsiteX55" fmla="*/ 84701 w 114420"/>
                <a:gd name="connsiteY55" fmla="*/ 188185 h 187890"/>
                <a:gd name="connsiteX56" fmla="*/ 87606 w 114420"/>
                <a:gd name="connsiteY56" fmla="*/ 185002 h 187890"/>
                <a:gd name="connsiteX57" fmla="*/ 85207 w 114420"/>
                <a:gd name="connsiteY57" fmla="*/ 182163 h 187890"/>
                <a:gd name="connsiteX58" fmla="*/ 84279 w 114420"/>
                <a:gd name="connsiteY58" fmla="*/ 176912 h 187890"/>
                <a:gd name="connsiteX59" fmla="*/ 81268 w 114420"/>
                <a:gd name="connsiteY59" fmla="*/ 175527 h 187890"/>
                <a:gd name="connsiteX60" fmla="*/ 82545 w 114420"/>
                <a:gd name="connsiteY60" fmla="*/ 167939 h 187890"/>
                <a:gd name="connsiteX61" fmla="*/ 97974 w 114420"/>
                <a:gd name="connsiteY61" fmla="*/ 145488 h 187890"/>
                <a:gd name="connsiteX62" fmla="*/ 99636 w 114420"/>
                <a:gd name="connsiteY62" fmla="*/ 141213 h 187890"/>
                <a:gd name="connsiteX63" fmla="*/ 104803 w 114420"/>
                <a:gd name="connsiteY63" fmla="*/ 141622 h 187890"/>
                <a:gd name="connsiteX64" fmla="*/ 109753 w 114420"/>
                <a:gd name="connsiteY64" fmla="*/ 136166 h 187890"/>
                <a:gd name="connsiteX65" fmla="*/ 113655 w 114420"/>
                <a:gd name="connsiteY65" fmla="*/ 123495 h 187890"/>
                <a:gd name="connsiteX66" fmla="*/ 114294 w 114420"/>
                <a:gd name="connsiteY66" fmla="*/ 117052 h 187890"/>
                <a:gd name="connsiteX67" fmla="*/ 110162 w 114420"/>
                <a:gd name="connsiteY67" fmla="*/ 112547 h 1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4420" h="187890">
                  <a:moveTo>
                    <a:pt x="110162" y="112547"/>
                  </a:moveTo>
                  <a:cubicBezTo>
                    <a:pt x="105020" y="109283"/>
                    <a:pt x="103887" y="110427"/>
                    <a:pt x="97805" y="110524"/>
                  </a:cubicBezTo>
                  <a:cubicBezTo>
                    <a:pt x="96736" y="110625"/>
                    <a:pt x="95657" y="110522"/>
                    <a:pt x="94625" y="110223"/>
                  </a:cubicBezTo>
                  <a:cubicBezTo>
                    <a:pt x="91313" y="108934"/>
                    <a:pt x="95625" y="99792"/>
                    <a:pt x="84737" y="99636"/>
                  </a:cubicBezTo>
                  <a:cubicBezTo>
                    <a:pt x="82533" y="99636"/>
                    <a:pt x="80919" y="94565"/>
                    <a:pt x="78835" y="93855"/>
                  </a:cubicBezTo>
                  <a:cubicBezTo>
                    <a:pt x="75367" y="92650"/>
                    <a:pt x="73729" y="94878"/>
                    <a:pt x="70621" y="92963"/>
                  </a:cubicBezTo>
                  <a:cubicBezTo>
                    <a:pt x="60022" y="86423"/>
                    <a:pt x="57686" y="95288"/>
                    <a:pt x="53374" y="94300"/>
                  </a:cubicBezTo>
                  <a:cubicBezTo>
                    <a:pt x="48363" y="93746"/>
                    <a:pt x="48929" y="93228"/>
                    <a:pt x="48821" y="90302"/>
                  </a:cubicBezTo>
                  <a:cubicBezTo>
                    <a:pt x="48821" y="89097"/>
                    <a:pt x="48905" y="84954"/>
                    <a:pt x="48496" y="83834"/>
                  </a:cubicBezTo>
                  <a:cubicBezTo>
                    <a:pt x="47870" y="82075"/>
                    <a:pt x="46533" y="83834"/>
                    <a:pt x="44943" y="82846"/>
                  </a:cubicBezTo>
                  <a:cubicBezTo>
                    <a:pt x="43353" y="81858"/>
                    <a:pt x="41763" y="80136"/>
                    <a:pt x="42365" y="78366"/>
                  </a:cubicBezTo>
                  <a:cubicBezTo>
                    <a:pt x="39884" y="77161"/>
                    <a:pt x="37548" y="80485"/>
                    <a:pt x="34814" y="80907"/>
                  </a:cubicBezTo>
                  <a:cubicBezTo>
                    <a:pt x="31574" y="81413"/>
                    <a:pt x="28587" y="74560"/>
                    <a:pt x="29827" y="71536"/>
                  </a:cubicBezTo>
                  <a:cubicBezTo>
                    <a:pt x="31068" y="68513"/>
                    <a:pt x="34561" y="67297"/>
                    <a:pt x="37776" y="66719"/>
                  </a:cubicBezTo>
                  <a:cubicBezTo>
                    <a:pt x="47894" y="64720"/>
                    <a:pt x="46774" y="68634"/>
                    <a:pt x="50050" y="68586"/>
                  </a:cubicBezTo>
                  <a:cubicBezTo>
                    <a:pt x="50998" y="68617"/>
                    <a:pt x="51943" y="68462"/>
                    <a:pt x="52832" y="68128"/>
                  </a:cubicBezTo>
                  <a:cubicBezTo>
                    <a:pt x="54019" y="67494"/>
                    <a:pt x="55045" y="66595"/>
                    <a:pt x="55831" y="65502"/>
                  </a:cubicBezTo>
                  <a:cubicBezTo>
                    <a:pt x="60347" y="60131"/>
                    <a:pt x="62624" y="53458"/>
                    <a:pt x="67610" y="48508"/>
                  </a:cubicBezTo>
                  <a:cubicBezTo>
                    <a:pt x="70356" y="45798"/>
                    <a:pt x="73331" y="43052"/>
                    <a:pt x="77077" y="42088"/>
                  </a:cubicBezTo>
                  <a:cubicBezTo>
                    <a:pt x="80497" y="41209"/>
                    <a:pt x="83653" y="40294"/>
                    <a:pt x="85050" y="37042"/>
                  </a:cubicBezTo>
                  <a:cubicBezTo>
                    <a:pt x="84737" y="34801"/>
                    <a:pt x="94168" y="40270"/>
                    <a:pt x="95709" y="36644"/>
                  </a:cubicBezTo>
                  <a:cubicBezTo>
                    <a:pt x="97251" y="33019"/>
                    <a:pt x="98022" y="31068"/>
                    <a:pt x="96565" y="27406"/>
                  </a:cubicBezTo>
                  <a:cubicBezTo>
                    <a:pt x="96119" y="26322"/>
                    <a:pt x="93770" y="25335"/>
                    <a:pt x="92674" y="24913"/>
                  </a:cubicBezTo>
                  <a:cubicBezTo>
                    <a:pt x="91578" y="24492"/>
                    <a:pt x="90566" y="25094"/>
                    <a:pt x="89567" y="24769"/>
                  </a:cubicBezTo>
                  <a:cubicBezTo>
                    <a:pt x="87929" y="24227"/>
                    <a:pt x="88362" y="20517"/>
                    <a:pt x="86977" y="19554"/>
                  </a:cubicBezTo>
                  <a:cubicBezTo>
                    <a:pt x="84255" y="17711"/>
                    <a:pt x="79149" y="19638"/>
                    <a:pt x="77751" y="27093"/>
                  </a:cubicBezTo>
                  <a:cubicBezTo>
                    <a:pt x="77137" y="30321"/>
                    <a:pt x="71392" y="35934"/>
                    <a:pt x="70284" y="32850"/>
                  </a:cubicBezTo>
                  <a:cubicBezTo>
                    <a:pt x="68887" y="28960"/>
                    <a:pt x="59227" y="27238"/>
                    <a:pt x="61733" y="24769"/>
                  </a:cubicBezTo>
                  <a:cubicBezTo>
                    <a:pt x="71368" y="15278"/>
                    <a:pt x="72500" y="20529"/>
                    <a:pt x="75415" y="18542"/>
                  </a:cubicBezTo>
                  <a:cubicBezTo>
                    <a:pt x="78330" y="16555"/>
                    <a:pt x="83846" y="12110"/>
                    <a:pt x="87230" y="12520"/>
                  </a:cubicBezTo>
                  <a:cubicBezTo>
                    <a:pt x="89856" y="12881"/>
                    <a:pt x="89880" y="18638"/>
                    <a:pt x="92518" y="18542"/>
                  </a:cubicBezTo>
                  <a:cubicBezTo>
                    <a:pt x="96432" y="18313"/>
                    <a:pt x="101852" y="13495"/>
                    <a:pt x="99202" y="10617"/>
                  </a:cubicBezTo>
                  <a:cubicBezTo>
                    <a:pt x="97709" y="8991"/>
                    <a:pt x="95155" y="4402"/>
                    <a:pt x="89723" y="4703"/>
                  </a:cubicBezTo>
                  <a:cubicBezTo>
                    <a:pt x="85412" y="4956"/>
                    <a:pt x="80558" y="2788"/>
                    <a:pt x="76475" y="4125"/>
                  </a:cubicBezTo>
                  <a:cubicBezTo>
                    <a:pt x="74849" y="4667"/>
                    <a:pt x="67020" y="6425"/>
                    <a:pt x="65346" y="6726"/>
                  </a:cubicBezTo>
                  <a:cubicBezTo>
                    <a:pt x="59095" y="7822"/>
                    <a:pt x="59504" y="2667"/>
                    <a:pt x="53470" y="704"/>
                  </a:cubicBezTo>
                  <a:cubicBezTo>
                    <a:pt x="52772" y="475"/>
                    <a:pt x="52061" y="283"/>
                    <a:pt x="51350" y="114"/>
                  </a:cubicBezTo>
                  <a:cubicBezTo>
                    <a:pt x="27859" y="11570"/>
                    <a:pt x="9560" y="31474"/>
                    <a:pt x="114" y="55843"/>
                  </a:cubicBezTo>
                  <a:cubicBezTo>
                    <a:pt x="3607" y="56361"/>
                    <a:pt x="2174" y="62901"/>
                    <a:pt x="3402" y="67201"/>
                  </a:cubicBezTo>
                  <a:cubicBezTo>
                    <a:pt x="4562" y="71799"/>
                    <a:pt x="7198" y="75890"/>
                    <a:pt x="10906" y="78847"/>
                  </a:cubicBezTo>
                  <a:cubicBezTo>
                    <a:pt x="12857" y="77968"/>
                    <a:pt x="15519" y="76752"/>
                    <a:pt x="15880" y="74644"/>
                  </a:cubicBezTo>
                  <a:cubicBezTo>
                    <a:pt x="17157" y="75222"/>
                    <a:pt x="16928" y="78884"/>
                    <a:pt x="17277" y="80244"/>
                  </a:cubicBezTo>
                  <a:cubicBezTo>
                    <a:pt x="18168" y="83725"/>
                    <a:pt x="20324" y="85496"/>
                    <a:pt x="23841" y="86267"/>
                  </a:cubicBezTo>
                  <a:cubicBezTo>
                    <a:pt x="27358" y="87037"/>
                    <a:pt x="31068" y="87086"/>
                    <a:pt x="34344" y="88603"/>
                  </a:cubicBezTo>
                  <a:cubicBezTo>
                    <a:pt x="38198" y="90398"/>
                    <a:pt x="42221" y="96649"/>
                    <a:pt x="46388" y="97648"/>
                  </a:cubicBezTo>
                  <a:cubicBezTo>
                    <a:pt x="49592" y="98407"/>
                    <a:pt x="53880" y="97287"/>
                    <a:pt x="55253" y="100286"/>
                  </a:cubicBezTo>
                  <a:cubicBezTo>
                    <a:pt x="56626" y="103285"/>
                    <a:pt x="52338" y="104213"/>
                    <a:pt x="50881" y="107127"/>
                  </a:cubicBezTo>
                  <a:cubicBezTo>
                    <a:pt x="48062" y="112704"/>
                    <a:pt x="46063" y="116148"/>
                    <a:pt x="55084" y="124471"/>
                  </a:cubicBezTo>
                  <a:cubicBezTo>
                    <a:pt x="58300" y="127434"/>
                    <a:pt x="59998" y="131842"/>
                    <a:pt x="63515" y="134347"/>
                  </a:cubicBezTo>
                  <a:cubicBezTo>
                    <a:pt x="64925" y="135117"/>
                    <a:pt x="66156" y="136176"/>
                    <a:pt x="67128" y="137455"/>
                  </a:cubicBezTo>
                  <a:cubicBezTo>
                    <a:pt x="68261" y="139382"/>
                    <a:pt x="67731" y="141791"/>
                    <a:pt x="67357" y="143983"/>
                  </a:cubicBezTo>
                  <a:cubicBezTo>
                    <a:pt x="66268" y="150620"/>
                    <a:pt x="66992" y="157428"/>
                    <a:pt x="69453" y="163687"/>
                  </a:cubicBezTo>
                  <a:cubicBezTo>
                    <a:pt x="70525" y="166421"/>
                    <a:pt x="71862" y="167011"/>
                    <a:pt x="71633" y="169938"/>
                  </a:cubicBezTo>
                  <a:cubicBezTo>
                    <a:pt x="71525" y="171456"/>
                    <a:pt x="70260" y="173395"/>
                    <a:pt x="70284" y="174912"/>
                  </a:cubicBezTo>
                  <a:cubicBezTo>
                    <a:pt x="70284" y="177478"/>
                    <a:pt x="72849" y="181452"/>
                    <a:pt x="74764" y="183151"/>
                  </a:cubicBezTo>
                  <a:cubicBezTo>
                    <a:pt x="78378" y="186427"/>
                    <a:pt x="79787" y="188101"/>
                    <a:pt x="84701" y="188185"/>
                  </a:cubicBezTo>
                  <a:cubicBezTo>
                    <a:pt x="86382" y="188108"/>
                    <a:pt x="87683" y="186683"/>
                    <a:pt x="87606" y="185002"/>
                  </a:cubicBezTo>
                  <a:cubicBezTo>
                    <a:pt x="87542" y="183621"/>
                    <a:pt x="86558" y="182456"/>
                    <a:pt x="85207" y="182163"/>
                  </a:cubicBezTo>
                  <a:cubicBezTo>
                    <a:pt x="84376" y="182524"/>
                    <a:pt x="85050" y="180043"/>
                    <a:pt x="84279" y="176912"/>
                  </a:cubicBezTo>
                  <a:cubicBezTo>
                    <a:pt x="84087" y="176165"/>
                    <a:pt x="80871" y="176394"/>
                    <a:pt x="81268" y="175527"/>
                  </a:cubicBezTo>
                  <a:cubicBezTo>
                    <a:pt x="83677" y="170263"/>
                    <a:pt x="81341" y="168481"/>
                    <a:pt x="82545" y="167939"/>
                  </a:cubicBezTo>
                  <a:cubicBezTo>
                    <a:pt x="91635" y="164115"/>
                    <a:pt x="97662" y="155344"/>
                    <a:pt x="97974" y="145488"/>
                  </a:cubicBezTo>
                  <a:cubicBezTo>
                    <a:pt x="97974" y="143862"/>
                    <a:pt x="98118" y="141875"/>
                    <a:pt x="99636" y="141213"/>
                  </a:cubicBezTo>
                  <a:cubicBezTo>
                    <a:pt x="100419" y="140899"/>
                    <a:pt x="103960" y="141682"/>
                    <a:pt x="104803" y="141622"/>
                  </a:cubicBezTo>
                  <a:cubicBezTo>
                    <a:pt x="107392" y="141405"/>
                    <a:pt x="108814" y="138587"/>
                    <a:pt x="109753" y="136166"/>
                  </a:cubicBezTo>
                  <a:cubicBezTo>
                    <a:pt x="112017" y="130216"/>
                    <a:pt x="110126" y="126916"/>
                    <a:pt x="113655" y="123495"/>
                  </a:cubicBezTo>
                  <a:cubicBezTo>
                    <a:pt x="116462" y="120785"/>
                    <a:pt x="114390" y="117678"/>
                    <a:pt x="114294" y="117052"/>
                  </a:cubicBezTo>
                  <a:cubicBezTo>
                    <a:pt x="114137" y="116112"/>
                    <a:pt x="110969" y="113053"/>
                    <a:pt x="110162" y="112547"/>
                  </a:cubicBezTo>
                  <a:close/>
                </a:path>
              </a:pathLst>
            </a:custGeom>
            <a:solidFill>
              <a:srgbClr val="7D9292"/>
            </a:solidFill>
            <a:ln w="1203" cap="flat">
              <a:noFill/>
              <a:prstDash val="solid"/>
              <a:miter/>
            </a:ln>
          </p:spPr>
          <p:txBody>
            <a:bodyPr rtlCol="0" anchor="ctr"/>
            <a:lstStyle/>
            <a:p>
              <a:endParaRPr lang="en-AU"/>
            </a:p>
          </p:txBody>
        </p:sp>
      </p:grpSp>
    </p:spTree>
    <p:extLst>
      <p:ext uri="{BB962C8B-B14F-4D97-AF65-F5344CB8AC3E}">
        <p14:creationId xmlns:p14="http://schemas.microsoft.com/office/powerpoint/2010/main" val="1858719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406058"/>
            <a:ext cx="11910855" cy="873497"/>
          </a:xfrm>
        </p:spPr>
        <p:txBody>
          <a:bodyPr/>
          <a:lstStyle/>
          <a:p>
            <a:r>
              <a:rPr lang="en-US" sz="3600" dirty="0"/>
              <a:t>Caritas Australia's Response</a:t>
            </a:r>
            <a:endParaRPr lang="en-US" dirty="0"/>
          </a:p>
        </p:txBody>
      </p:sp>
      <p:sp>
        <p:nvSpPr>
          <p:cNvPr id="2" name="Text Placeholder 1">
            <a:extLst>
              <a:ext uri="{FF2B5EF4-FFF2-40B4-BE49-F238E27FC236}">
                <a16:creationId xmlns:a16="http://schemas.microsoft.com/office/drawing/2014/main" id="{1C11E341-9163-3C4D-95FD-DD3D287E66E2}"/>
              </a:ext>
            </a:extLst>
          </p:cNvPr>
          <p:cNvSpPr>
            <a:spLocks noGrp="1"/>
          </p:cNvSpPr>
          <p:nvPr>
            <p:ph type="body" sz="quarter" idx="10"/>
          </p:nvPr>
        </p:nvSpPr>
        <p:spPr/>
        <p:txBody>
          <a:bodyPr lIns="91440" tIns="45720" rIns="91440" bIns="45720" anchor="t"/>
          <a:lstStyle/>
          <a:p>
            <a:pPr>
              <a:lnSpc>
                <a:spcPct val="100000"/>
              </a:lnSpc>
            </a:pPr>
            <a:endParaRPr lang="en-AU" sz="2000" dirty="0">
              <a:latin typeface="Arial" panose="020B0604020202020204" pitchFamily="34" charset="0"/>
              <a:ea typeface="Roboto Light" panose="02000000000000000000" pitchFamily="2" charset="0"/>
            </a:endParaRPr>
          </a:p>
          <a:p>
            <a:pPr>
              <a:lnSpc>
                <a:spcPct val="100000"/>
              </a:lnSpc>
            </a:pPr>
            <a:endParaRPr lang="en-AU" sz="2000" i="1" dirty="0">
              <a:latin typeface="Arial" panose="020B0604020202020204" pitchFamily="34" charset="0"/>
              <a:ea typeface="Roboto Light" panose="02000000000000000000" pitchFamily="2" charset="0"/>
            </a:endParaRPr>
          </a:p>
          <a:p>
            <a:pPr>
              <a:lnSpc>
                <a:spcPct val="100000"/>
              </a:lnSpc>
            </a:pPr>
            <a:endParaRPr lang="en-AU" sz="2000" dirty="0"/>
          </a:p>
          <a:p>
            <a:pPr>
              <a:lnSpc>
                <a:spcPct val="100000"/>
              </a:lnSpc>
            </a:pPr>
            <a:endParaRPr lang="en-US" sz="2000" dirty="0"/>
          </a:p>
        </p:txBody>
      </p:sp>
      <p:sp>
        <p:nvSpPr>
          <p:cNvPr id="9" name="Round Diagonal Corner Rectangle 8">
            <a:extLst>
              <a:ext uri="{FF2B5EF4-FFF2-40B4-BE49-F238E27FC236}">
                <a16:creationId xmlns:a16="http://schemas.microsoft.com/office/drawing/2014/main" id="{60F3653E-9800-0240-816B-534B78E49B41}"/>
              </a:ext>
            </a:extLst>
          </p:cNvPr>
          <p:cNvSpPr/>
          <p:nvPr/>
        </p:nvSpPr>
        <p:spPr>
          <a:xfrm>
            <a:off x="8128000" y="1766006"/>
            <a:ext cx="4671630" cy="4937394"/>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AU" sz="2200" dirty="0">
                <a:latin typeface="Arial" panose="020B0604020202020204" pitchFamily="34" charset="0"/>
              </a:rPr>
              <a:t>In 2019-20 Caritas Australia reached </a:t>
            </a:r>
            <a:r>
              <a:rPr lang="en-AU" sz="2200" b="1" dirty="0">
                <a:latin typeface="Arial" panose="020B0604020202020204" pitchFamily="34" charset="0"/>
              </a:rPr>
              <a:t>3.6 million people worldwide</a:t>
            </a:r>
            <a:r>
              <a:rPr lang="en-AU" sz="2200" dirty="0">
                <a:latin typeface="Arial" panose="020B0604020202020204" pitchFamily="34" charset="0"/>
              </a:rPr>
              <a:t>, including Australia.</a:t>
            </a:r>
            <a:endParaRPr lang="en-AU" sz="2200" dirty="0">
              <a:latin typeface="Arial" panose="020B0604020202020204" pitchFamily="34" charset="0"/>
              <a:ea typeface="Roboto Light" panose="02000000000000000000" pitchFamily="2" charset="0"/>
            </a:endParaRPr>
          </a:p>
          <a:p>
            <a:endParaRPr lang="en-AU" sz="2200" dirty="0">
              <a:latin typeface="Arial" panose="020B0604020202020204" pitchFamily="34" charset="0"/>
            </a:endParaRPr>
          </a:p>
          <a:p>
            <a:r>
              <a:rPr lang="en-AU" sz="2200" dirty="0">
                <a:latin typeface="Arial" panose="020B0604020202020204" pitchFamily="34" charset="0"/>
              </a:rPr>
              <a:t>We worked with </a:t>
            </a:r>
            <a:r>
              <a:rPr lang="en-AU" sz="2200" b="1" dirty="0">
                <a:latin typeface="Arial" panose="020B0604020202020204" pitchFamily="34" charset="0"/>
              </a:rPr>
              <a:t>73 partners</a:t>
            </a:r>
            <a:r>
              <a:rPr lang="en-AU" sz="2200" dirty="0">
                <a:latin typeface="Arial" panose="020B0604020202020204" pitchFamily="34" charset="0"/>
              </a:rPr>
              <a:t> </a:t>
            </a:r>
            <a:endParaRPr lang="en-US" sz="2200" dirty="0">
              <a:latin typeface="Arial" panose="020B0604020202020204" pitchFamily="34" charset="0"/>
              <a:ea typeface="Roboto Light" panose="02000000000000000000" pitchFamily="2" charset="0"/>
            </a:endParaRPr>
          </a:p>
          <a:p>
            <a:r>
              <a:rPr lang="en-AU" sz="2200" dirty="0">
                <a:latin typeface="Arial" panose="020B0604020202020204" pitchFamily="34" charset="0"/>
              </a:rPr>
              <a:t>supporting </a:t>
            </a:r>
            <a:r>
              <a:rPr lang="en-AU" sz="2200" b="1" dirty="0">
                <a:latin typeface="Arial" panose="020B0604020202020204" pitchFamily="34" charset="0"/>
              </a:rPr>
              <a:t>45 long-term projects in 18 countries</a:t>
            </a:r>
            <a:r>
              <a:rPr lang="en-AU" sz="2200" dirty="0">
                <a:latin typeface="Arial" panose="020B0604020202020204" pitchFamily="34" charset="0"/>
              </a:rPr>
              <a:t>. </a:t>
            </a:r>
            <a:endParaRPr lang="en-US" sz="2200" dirty="0">
              <a:latin typeface="Arial" panose="020B0604020202020204" pitchFamily="34" charset="0"/>
              <a:ea typeface="Roboto Light" panose="02000000000000000000" pitchFamily="2" charset="0"/>
            </a:endParaRPr>
          </a:p>
          <a:p>
            <a:endParaRPr lang="en-AU" sz="2200" dirty="0">
              <a:latin typeface="Arial" panose="020B0604020202020204" pitchFamily="34" charset="0"/>
              <a:ea typeface="Roboto Light" panose="02000000000000000000" pitchFamily="2" charset="0"/>
            </a:endParaRPr>
          </a:p>
          <a:p>
            <a:r>
              <a:rPr lang="en-AU" sz="2200" dirty="0">
                <a:latin typeface="Arial" panose="020B0604020202020204" pitchFamily="34" charset="0"/>
              </a:rPr>
              <a:t>We assisted </a:t>
            </a:r>
            <a:r>
              <a:rPr lang="en-AU" sz="2200" b="1" dirty="0">
                <a:latin typeface="Arial" panose="020B0604020202020204" pitchFamily="34" charset="0"/>
              </a:rPr>
              <a:t>3.2 million people</a:t>
            </a:r>
            <a:endParaRPr lang="en-AU" sz="2200" dirty="0">
              <a:latin typeface="Arial" panose="020B0604020202020204" pitchFamily="34" charset="0"/>
              <a:ea typeface="Roboto Light" panose="02000000000000000000" pitchFamily="2" charset="0"/>
              <a:cs typeface="Arial"/>
            </a:endParaRPr>
          </a:p>
          <a:p>
            <a:r>
              <a:rPr lang="en-AU" sz="2200" dirty="0">
                <a:latin typeface="Arial" panose="020B0604020202020204" pitchFamily="34" charset="0"/>
              </a:rPr>
              <a:t>in </a:t>
            </a:r>
            <a:r>
              <a:rPr lang="en-AU" sz="2200" b="1" dirty="0">
                <a:latin typeface="Arial" panose="020B0604020202020204" pitchFamily="34" charset="0"/>
              </a:rPr>
              <a:t>23 countries</a:t>
            </a:r>
            <a:r>
              <a:rPr lang="en-AU" sz="2200" dirty="0">
                <a:latin typeface="Arial" panose="020B0604020202020204" pitchFamily="34" charset="0"/>
              </a:rPr>
              <a:t> affected by disaster or conflict.   </a:t>
            </a:r>
            <a:endParaRPr lang="en-US" sz="2200" dirty="0">
              <a:latin typeface="Arial" panose="020B0604020202020204" pitchFamily="34" charset="0"/>
              <a:cs typeface="Arial"/>
            </a:endParaRPr>
          </a:p>
        </p:txBody>
      </p:sp>
      <p:sp>
        <p:nvSpPr>
          <p:cNvPr id="3" name="TextBox 2">
            <a:extLst>
              <a:ext uri="{FF2B5EF4-FFF2-40B4-BE49-F238E27FC236}">
                <a16:creationId xmlns:a16="http://schemas.microsoft.com/office/drawing/2014/main" id="{E5215757-AF47-4A81-A334-36931A9202EC}"/>
              </a:ext>
            </a:extLst>
          </p:cNvPr>
          <p:cNvSpPr txBox="1"/>
          <p:nvPr/>
        </p:nvSpPr>
        <p:spPr>
          <a:xfrm>
            <a:off x="528625" y="1724240"/>
            <a:ext cx="7328442" cy="4878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AU" sz="2200" dirty="0">
                <a:solidFill>
                  <a:srgbClr val="0C244C"/>
                </a:solidFill>
                <a:latin typeface="Arial"/>
                <a:cs typeface="Arial"/>
              </a:rPr>
              <a:t>Our long-term programs focus on strategies that work </a:t>
            </a:r>
            <a:r>
              <a:rPr lang="en-AU" sz="2200">
                <a:solidFill>
                  <a:srgbClr val="0C244C"/>
                </a:solidFill>
                <a:latin typeface="Arial"/>
                <a:cs typeface="Arial"/>
              </a:rPr>
              <a:t>towards ending poverty. With our partners we ensure that </a:t>
            </a:r>
            <a:r>
              <a:rPr lang="en-AU" sz="2200" dirty="0">
                <a:solidFill>
                  <a:srgbClr val="0C244C"/>
                </a:solidFill>
                <a:latin typeface="Arial"/>
                <a:cs typeface="Arial"/>
              </a:rPr>
              <a:t>the communities are at the centre of the decision-making process.  </a:t>
            </a:r>
            <a:br>
              <a:rPr lang="en-US" sz="2200" dirty="0">
                <a:latin typeface="Arial" panose="020B0604020202020204" pitchFamily="34" charset="0"/>
                <a:cs typeface="Arial"/>
              </a:rPr>
            </a:br>
            <a:r>
              <a:rPr lang="en-US" sz="2200" dirty="0">
                <a:latin typeface="Arial"/>
                <a:cs typeface="Arial"/>
              </a:rPr>
              <a:t>​</a:t>
            </a:r>
            <a:br>
              <a:rPr lang="en-US" sz="2200" dirty="0">
                <a:latin typeface="Arial" panose="020B0604020202020204" pitchFamily="34" charset="0"/>
                <a:cs typeface="Arial"/>
              </a:rPr>
            </a:br>
            <a:r>
              <a:rPr lang="en-AU" sz="2200" b="1" dirty="0">
                <a:solidFill>
                  <a:srgbClr val="0C244C"/>
                </a:solidFill>
                <a:latin typeface="Arial"/>
                <a:cs typeface="Arial"/>
              </a:rPr>
              <a:t>Strategies include providing, supporting or improving:</a:t>
            </a:r>
            <a:r>
              <a:rPr lang="en-US" sz="2200" dirty="0">
                <a:latin typeface="Arial"/>
                <a:cs typeface="Arial"/>
              </a:rPr>
              <a:t>​</a:t>
            </a:r>
            <a:endParaRPr lang="en-US" sz="2200" dirty="0">
              <a:latin typeface="Arial"/>
            </a:endParaRPr>
          </a:p>
          <a:p>
            <a:pPr marL="342900" indent="-342900">
              <a:spcAft>
                <a:spcPts val="600"/>
              </a:spcAft>
              <a:buFont typeface="Arial"/>
              <a:buChar char="•"/>
            </a:pPr>
            <a:r>
              <a:rPr lang="en-AU" sz="2200" dirty="0">
                <a:solidFill>
                  <a:srgbClr val="0C244C"/>
                </a:solidFill>
                <a:latin typeface="Arial" panose="020B0604020202020204" pitchFamily="34" charset="0"/>
                <a:cs typeface="Arial"/>
              </a:rPr>
              <a:t>education programs, including basic literacy and numeracy</a:t>
            </a:r>
            <a:r>
              <a:rPr lang="en-US" sz="2200" dirty="0">
                <a:latin typeface="Arial" panose="020B0604020202020204" pitchFamily="34" charset="0"/>
                <a:cs typeface="Arial"/>
              </a:rPr>
              <a:t>​</a:t>
            </a:r>
            <a:endParaRPr lang="en-US" sz="2200" dirty="0">
              <a:latin typeface="Arial" panose="020B0604020202020204" pitchFamily="34" charset="0"/>
              <a:ea typeface="Roboto Light" panose="02000000000000000000" pitchFamily="2" charset="0"/>
              <a:cs typeface="Arial"/>
            </a:endParaRPr>
          </a:p>
          <a:p>
            <a:pPr marL="342900" indent="-342900">
              <a:spcAft>
                <a:spcPts val="600"/>
              </a:spcAft>
              <a:buFont typeface="Arial"/>
              <a:buChar char="•"/>
            </a:pPr>
            <a:r>
              <a:rPr lang="en-AU" sz="2200" dirty="0">
                <a:solidFill>
                  <a:srgbClr val="0C244C"/>
                </a:solidFill>
                <a:latin typeface="Arial" panose="020B0604020202020204" pitchFamily="34" charset="0"/>
                <a:cs typeface="Arial"/>
              </a:rPr>
              <a:t>livelihood programs</a:t>
            </a:r>
            <a:r>
              <a:rPr lang="en-US" sz="2200" dirty="0">
                <a:latin typeface="Arial" panose="020B0604020202020204" pitchFamily="34" charset="0"/>
                <a:cs typeface="Arial"/>
              </a:rPr>
              <a:t>​</a:t>
            </a:r>
            <a:endParaRPr lang="en-US" sz="2200" dirty="0">
              <a:latin typeface="Arial" panose="020B0604020202020204" pitchFamily="34" charset="0"/>
              <a:ea typeface="Roboto Light" panose="02000000000000000000" pitchFamily="2" charset="0"/>
              <a:cs typeface="Arial"/>
            </a:endParaRPr>
          </a:p>
          <a:p>
            <a:pPr marL="342900" indent="-342900">
              <a:spcAft>
                <a:spcPts val="600"/>
              </a:spcAft>
              <a:buFont typeface="Arial"/>
              <a:buChar char="•"/>
            </a:pPr>
            <a:r>
              <a:rPr lang="en-AU" sz="2200" dirty="0">
                <a:solidFill>
                  <a:srgbClr val="0C244C"/>
                </a:solidFill>
                <a:latin typeface="Arial" panose="020B0604020202020204" pitchFamily="34" charset="0"/>
                <a:cs typeface="Arial"/>
              </a:rPr>
              <a:t>financial management practices</a:t>
            </a:r>
            <a:r>
              <a:rPr lang="en-US" sz="2200" dirty="0">
                <a:latin typeface="Arial" panose="020B0604020202020204" pitchFamily="34" charset="0"/>
                <a:cs typeface="Arial"/>
              </a:rPr>
              <a:t>​</a:t>
            </a:r>
            <a:endParaRPr lang="en-US" sz="2200" dirty="0">
              <a:latin typeface="Arial" panose="020B0604020202020204" pitchFamily="34" charset="0"/>
              <a:ea typeface="Roboto Light" panose="02000000000000000000" pitchFamily="2" charset="0"/>
              <a:cs typeface="Arial"/>
            </a:endParaRPr>
          </a:p>
          <a:p>
            <a:pPr marL="342900" indent="-342900">
              <a:spcAft>
                <a:spcPts val="600"/>
              </a:spcAft>
              <a:buFont typeface="Arial"/>
              <a:buChar char="•"/>
            </a:pPr>
            <a:r>
              <a:rPr lang="en-AU" sz="2200" dirty="0">
                <a:solidFill>
                  <a:srgbClr val="0C244C"/>
                </a:solidFill>
                <a:latin typeface="Arial" panose="020B0604020202020204" pitchFamily="34" charset="0"/>
                <a:cs typeface="Arial"/>
              </a:rPr>
              <a:t>water and sanitation practices and access</a:t>
            </a:r>
            <a:r>
              <a:rPr lang="en-US" sz="2200" dirty="0">
                <a:latin typeface="Arial" panose="020B0604020202020204" pitchFamily="34" charset="0"/>
                <a:cs typeface="Arial"/>
              </a:rPr>
              <a:t>​</a:t>
            </a:r>
            <a:endParaRPr lang="en-US" sz="2200" dirty="0">
              <a:latin typeface="Arial" panose="020B0604020202020204" pitchFamily="34" charset="0"/>
              <a:ea typeface="Roboto Light" panose="02000000000000000000" pitchFamily="2" charset="0"/>
              <a:cs typeface="Arial"/>
            </a:endParaRPr>
          </a:p>
          <a:p>
            <a:pPr marL="342900" indent="-342900">
              <a:spcAft>
                <a:spcPts val="600"/>
              </a:spcAft>
              <a:buFont typeface="Arial"/>
              <a:buChar char="•"/>
            </a:pPr>
            <a:r>
              <a:rPr lang="en-AU" sz="2200" dirty="0">
                <a:solidFill>
                  <a:srgbClr val="0C244C"/>
                </a:solidFill>
                <a:latin typeface="Arial" panose="020B0604020202020204" pitchFamily="34" charset="0"/>
                <a:cs typeface="Arial"/>
              </a:rPr>
              <a:t>leadership programs</a:t>
            </a:r>
            <a:r>
              <a:rPr lang="en-US" sz="2200" dirty="0">
                <a:latin typeface="Arial" panose="020B0604020202020204" pitchFamily="34" charset="0"/>
                <a:cs typeface="Arial"/>
              </a:rPr>
              <a:t>​.</a:t>
            </a:r>
            <a:endParaRPr lang="en-US" sz="2200" dirty="0">
              <a:latin typeface="Arial" panose="020B0604020202020204" pitchFamily="34" charset="0"/>
              <a:ea typeface="Roboto Light" panose="02000000000000000000" pitchFamily="2" charset="0"/>
              <a:cs typeface="Arial"/>
            </a:endParaRPr>
          </a:p>
        </p:txBody>
      </p:sp>
      <p:sp>
        <p:nvSpPr>
          <p:cNvPr id="7" name="bg object 21">
            <a:extLst>
              <a:ext uri="{FF2B5EF4-FFF2-40B4-BE49-F238E27FC236}">
                <a16:creationId xmlns:a16="http://schemas.microsoft.com/office/drawing/2014/main" id="{71EC51EC-312B-4FD6-8345-B6ED1A8216A3}"/>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154502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406058"/>
            <a:ext cx="11910855" cy="873497"/>
          </a:xfrm>
        </p:spPr>
        <p:txBody>
          <a:bodyPr/>
          <a:lstStyle/>
          <a:p>
            <a:r>
              <a:rPr lang="en-US" sz="3600" dirty="0"/>
              <a:t>Caritas Australia's Response</a:t>
            </a:r>
            <a:endParaRPr lang="en-US" dirty="0"/>
          </a:p>
        </p:txBody>
      </p:sp>
      <p:pic>
        <p:nvPicPr>
          <p:cNvPr id="8" name="Picture Placeholder 16">
            <a:extLst>
              <a:ext uri="{FF2B5EF4-FFF2-40B4-BE49-F238E27FC236}">
                <a16:creationId xmlns:a16="http://schemas.microsoft.com/office/drawing/2014/main" id="{2C89996A-58FC-42F9-9A1B-E73D429897A0}"/>
              </a:ext>
            </a:extLst>
          </p:cNvPr>
          <p:cNvPicPr>
            <a:picLocks noChangeAspect="1"/>
          </p:cNvPicPr>
          <p:nvPr/>
        </p:nvPicPr>
        <p:blipFill>
          <a:blip r:embed="rId3" cstate="print">
            <a:extLst>
              <a:ext uri="{28A0092B-C50C-407E-A947-70E740481C1C}">
                <a14:useLocalDpi xmlns:a14="http://schemas.microsoft.com/office/drawing/2010/main" val="0"/>
              </a:ext>
            </a:extLst>
          </a:blip>
          <a:srcRect l="9525" r="9525"/>
          <a:stretch>
            <a:fillRect/>
          </a:stretch>
        </p:blipFill>
        <p:spPr>
          <a:xfrm>
            <a:off x="528624" y="1743410"/>
            <a:ext cx="2897986" cy="2385110"/>
          </a:xfrm>
          <a:prstGeom prst="rect">
            <a:avLst/>
          </a:prstGeom>
        </p:spPr>
      </p:pic>
      <p:pic>
        <p:nvPicPr>
          <p:cNvPr id="10" name="Picture Placeholder 14">
            <a:extLst>
              <a:ext uri="{FF2B5EF4-FFF2-40B4-BE49-F238E27FC236}">
                <a16:creationId xmlns:a16="http://schemas.microsoft.com/office/drawing/2014/main" id="{E88AE9D7-389F-4483-8E3A-D6F51B0E65E5}"/>
              </a:ext>
            </a:extLst>
          </p:cNvPr>
          <p:cNvPicPr>
            <a:picLocks noChangeAspect="1"/>
          </p:cNvPicPr>
          <p:nvPr/>
        </p:nvPicPr>
        <p:blipFill>
          <a:blip r:embed="rId4" cstate="print">
            <a:extLst>
              <a:ext uri="{28A0092B-C50C-407E-A947-70E740481C1C}">
                <a14:useLocalDpi xmlns:a14="http://schemas.microsoft.com/office/drawing/2010/main" val="0"/>
              </a:ext>
            </a:extLst>
          </a:blip>
          <a:srcRect l="9525" r="9525"/>
          <a:stretch>
            <a:fillRect/>
          </a:stretch>
        </p:blipFill>
        <p:spPr>
          <a:xfrm>
            <a:off x="3681269" y="1743409"/>
            <a:ext cx="2897986" cy="2385110"/>
          </a:xfrm>
          <a:prstGeom prst="rect">
            <a:avLst/>
          </a:prstGeom>
        </p:spPr>
      </p:pic>
      <p:pic>
        <p:nvPicPr>
          <p:cNvPr id="12" name="Picture Placeholder 22">
            <a:extLst>
              <a:ext uri="{FF2B5EF4-FFF2-40B4-BE49-F238E27FC236}">
                <a16:creationId xmlns:a16="http://schemas.microsoft.com/office/drawing/2014/main" id="{025660A2-A639-4F63-AFB8-4EE69836695B}"/>
              </a:ext>
            </a:extLst>
          </p:cNvPr>
          <p:cNvPicPr>
            <a:picLocks noChangeAspect="1"/>
          </p:cNvPicPr>
          <p:nvPr/>
        </p:nvPicPr>
        <p:blipFill>
          <a:blip r:embed="rId5" cstate="print">
            <a:extLst>
              <a:ext uri="{28A0092B-C50C-407E-A947-70E740481C1C}">
                <a14:useLocalDpi xmlns:a14="http://schemas.microsoft.com/office/drawing/2010/main" val="0"/>
              </a:ext>
            </a:extLst>
          </a:blip>
          <a:srcRect l="9525" r="9525"/>
          <a:stretch>
            <a:fillRect/>
          </a:stretch>
        </p:blipFill>
        <p:spPr>
          <a:xfrm>
            <a:off x="6778091" y="1743410"/>
            <a:ext cx="2897986" cy="2385110"/>
          </a:xfrm>
          <a:prstGeom prst="rect">
            <a:avLst/>
          </a:prstGeom>
        </p:spPr>
      </p:pic>
      <p:sp>
        <p:nvSpPr>
          <p:cNvPr id="22" name="bg object 21">
            <a:extLst>
              <a:ext uri="{FF2B5EF4-FFF2-40B4-BE49-F238E27FC236}">
                <a16:creationId xmlns:a16="http://schemas.microsoft.com/office/drawing/2014/main" id="{FBC74270-0BAA-4989-BDC9-58BF1EEFABAC}"/>
              </a:ext>
            </a:extLst>
          </p:cNvPr>
          <p:cNvSpPr>
            <a:spLocks noChangeAspect="1"/>
          </p:cNvSpPr>
          <p:nvPr/>
        </p:nvSpPr>
        <p:spPr>
          <a:xfrm>
            <a:off x="386835" y="363228"/>
            <a:ext cx="523310" cy="522597"/>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23" name="Text Placeholder 1">
            <a:extLst>
              <a:ext uri="{FF2B5EF4-FFF2-40B4-BE49-F238E27FC236}">
                <a16:creationId xmlns:a16="http://schemas.microsoft.com/office/drawing/2014/main" id="{FEA50C01-A5D0-4372-BF60-FA39F1F3DF90}"/>
              </a:ext>
            </a:extLst>
          </p:cNvPr>
          <p:cNvSpPr>
            <a:spLocks noGrp="1"/>
          </p:cNvSpPr>
          <p:nvPr>
            <p:ph type="body" sz="quarter" idx="10"/>
          </p:nvPr>
        </p:nvSpPr>
        <p:spPr>
          <a:xfrm>
            <a:off x="528625" y="4472768"/>
            <a:ext cx="12311839" cy="2087966"/>
          </a:xfrm>
        </p:spPr>
        <p:txBody>
          <a:bodyPr lIns="91440" tIns="45720" rIns="91440" bIns="45720" anchor="t"/>
          <a:lstStyle/>
          <a:p>
            <a:pPr>
              <a:lnSpc>
                <a:spcPct val="100000"/>
              </a:lnSpc>
            </a:pPr>
            <a:endParaRPr lang="en-AU" sz="2000" dirty="0">
              <a:latin typeface="Arial" panose="020B0604020202020204" pitchFamily="34" charset="0"/>
              <a:ea typeface="Roboto" pitchFamily="2" charset="0"/>
            </a:endParaRPr>
          </a:p>
          <a:p>
            <a:pPr>
              <a:lnSpc>
                <a:spcPct val="100000"/>
              </a:lnSpc>
            </a:pPr>
            <a:endParaRPr lang="en-AU" sz="2000" i="1" dirty="0">
              <a:latin typeface="Arial" panose="020B0604020202020204" pitchFamily="34" charset="0"/>
              <a:ea typeface="Roboto" pitchFamily="2" charset="0"/>
            </a:endParaRPr>
          </a:p>
          <a:p>
            <a:pPr>
              <a:lnSpc>
                <a:spcPct val="100000"/>
              </a:lnSpc>
            </a:pPr>
            <a:endParaRPr lang="en-AU" sz="2000" dirty="0"/>
          </a:p>
          <a:p>
            <a:pPr>
              <a:lnSpc>
                <a:spcPct val="100000"/>
              </a:lnSpc>
            </a:pPr>
            <a:endParaRPr lang="en-US" sz="2000" dirty="0"/>
          </a:p>
        </p:txBody>
      </p:sp>
      <p:sp>
        <p:nvSpPr>
          <p:cNvPr id="24" name="TextBox 23">
            <a:extLst>
              <a:ext uri="{FF2B5EF4-FFF2-40B4-BE49-F238E27FC236}">
                <a16:creationId xmlns:a16="http://schemas.microsoft.com/office/drawing/2014/main" id="{1A52A236-CFDB-4441-B918-7763B8123AB1}"/>
              </a:ext>
            </a:extLst>
          </p:cNvPr>
          <p:cNvSpPr txBox="1"/>
          <p:nvPr/>
        </p:nvSpPr>
        <p:spPr>
          <a:xfrm>
            <a:off x="480123" y="4288523"/>
            <a:ext cx="2946488" cy="1969770"/>
          </a:xfrm>
          <a:prstGeom prst="rect">
            <a:avLst/>
          </a:prstGeom>
          <a:noFill/>
        </p:spPr>
        <p:txBody>
          <a:bodyPr wrap="square" rtlCol="0">
            <a:spAutoFit/>
          </a:bodyPr>
          <a:lstStyle/>
          <a:p>
            <a:pPr>
              <a:spcAft>
                <a:spcPts val="600"/>
              </a:spcAft>
            </a:pPr>
            <a:r>
              <a:rPr lang="en-AU" sz="1400" b="1" dirty="0">
                <a:solidFill>
                  <a:srgbClr val="0C244C"/>
                </a:solidFill>
                <a:latin typeface="Arial" panose="020B0604020202020204" pitchFamily="34" charset="0"/>
                <a:ea typeface="Roboto" pitchFamily="2" charset="0"/>
              </a:rPr>
              <a:t>EDUCATION</a:t>
            </a:r>
          </a:p>
          <a:p>
            <a:pPr>
              <a:spcAft>
                <a:spcPts val="600"/>
              </a:spcAft>
            </a:pPr>
            <a:r>
              <a:rPr lang="en-AU" sz="1400" dirty="0">
                <a:solidFill>
                  <a:srgbClr val="0C244C"/>
                </a:solidFill>
                <a:latin typeface="Arial" panose="020B0604020202020204" pitchFamily="34" charset="0"/>
                <a:ea typeface="Roboto" pitchFamily="2" charset="0"/>
              </a:rPr>
              <a:t>After participating in a literacy and numeracy program Oliva teaches adults from her community inside her home in Tanzania.</a:t>
            </a:r>
          </a:p>
          <a:p>
            <a:r>
              <a:rPr lang="en-AU" sz="1400" dirty="0">
                <a:solidFill>
                  <a:srgbClr val="0C244C"/>
                </a:solidFill>
                <a:latin typeface="Arial" panose="020B0604020202020204" pitchFamily="34" charset="0"/>
                <a:ea typeface="Roboto" pitchFamily="2" charset="0"/>
              </a:rPr>
              <a:t>Learn more</a:t>
            </a:r>
          </a:p>
          <a:p>
            <a:r>
              <a:rPr lang="en-AU" sz="1400" dirty="0">
                <a:latin typeface="Arial" panose="020B0604020202020204" pitchFamily="34" charset="0"/>
                <a:ea typeface="Roboto" pitchFamily="2" charset="0"/>
                <a:hlinkClick r:id="rId7"/>
              </a:rPr>
              <a:t>Watch</a:t>
            </a:r>
            <a:endParaRPr lang="en-AU" sz="1400" dirty="0">
              <a:latin typeface="Arial" panose="020B0604020202020204" pitchFamily="34" charset="0"/>
              <a:ea typeface="Roboto" pitchFamily="2" charset="0"/>
            </a:endParaRPr>
          </a:p>
          <a:p>
            <a:r>
              <a:rPr lang="en-AU" sz="1400" dirty="0">
                <a:latin typeface="Arial" panose="020B0604020202020204" pitchFamily="34" charset="0"/>
                <a:ea typeface="Roboto" pitchFamily="2" charset="0"/>
                <a:hlinkClick r:id="rId8"/>
              </a:rPr>
              <a:t>Read</a:t>
            </a:r>
            <a:endParaRPr lang="en-AU" sz="1400" dirty="0">
              <a:latin typeface="Arial" panose="020B0604020202020204" pitchFamily="34" charset="0"/>
              <a:ea typeface="Roboto" pitchFamily="2" charset="0"/>
            </a:endParaRPr>
          </a:p>
        </p:txBody>
      </p:sp>
      <p:sp>
        <p:nvSpPr>
          <p:cNvPr id="25" name="TextBox 24">
            <a:extLst>
              <a:ext uri="{FF2B5EF4-FFF2-40B4-BE49-F238E27FC236}">
                <a16:creationId xmlns:a16="http://schemas.microsoft.com/office/drawing/2014/main" id="{95EF68FA-38D8-41FB-902F-5C368B1886E9}"/>
              </a:ext>
            </a:extLst>
          </p:cNvPr>
          <p:cNvSpPr txBox="1"/>
          <p:nvPr/>
        </p:nvSpPr>
        <p:spPr>
          <a:xfrm>
            <a:off x="6833913" y="4286974"/>
            <a:ext cx="2946488" cy="1969770"/>
          </a:xfrm>
          <a:prstGeom prst="rect">
            <a:avLst/>
          </a:prstGeom>
          <a:noFill/>
        </p:spPr>
        <p:txBody>
          <a:bodyPr wrap="square" rtlCol="0">
            <a:spAutoFit/>
          </a:bodyPr>
          <a:lstStyle/>
          <a:p>
            <a:pPr>
              <a:spcAft>
                <a:spcPts val="600"/>
              </a:spcAft>
            </a:pPr>
            <a:r>
              <a:rPr lang="en-AU" sz="1400" b="1" dirty="0">
                <a:latin typeface="Arial" panose="020B0604020202020204" pitchFamily="34" charset="0"/>
                <a:ea typeface="Roboto" pitchFamily="2" charset="0"/>
              </a:rPr>
              <a:t>WATER AND SANITATION</a:t>
            </a:r>
          </a:p>
          <a:p>
            <a:pPr>
              <a:spcAft>
                <a:spcPts val="600"/>
              </a:spcAft>
            </a:pPr>
            <a:r>
              <a:rPr lang="en-AU" sz="1400" dirty="0">
                <a:solidFill>
                  <a:srgbClr val="0C244C"/>
                </a:solidFill>
                <a:latin typeface="Arial" panose="020B0604020202020204" pitchFamily="34" charset="0"/>
                <a:ea typeface="Roboto" pitchFamily="2" charset="0"/>
              </a:rPr>
              <a:t>Peter, in his school in the Solomon Islands, now has access to a reliable water system that has been installed. </a:t>
            </a:r>
          </a:p>
          <a:p>
            <a:r>
              <a:rPr lang="en-AU" sz="1400" dirty="0">
                <a:solidFill>
                  <a:srgbClr val="0C244C"/>
                </a:solidFill>
                <a:latin typeface="Arial" panose="020B0604020202020204" pitchFamily="34" charset="0"/>
                <a:ea typeface="Roboto" pitchFamily="2" charset="0"/>
              </a:rPr>
              <a:t>Learn more</a:t>
            </a:r>
          </a:p>
          <a:p>
            <a:r>
              <a:rPr lang="en-AU" sz="1400" dirty="0">
                <a:latin typeface="Arial" panose="020B0604020202020204" pitchFamily="34" charset="0"/>
                <a:ea typeface="Roboto" pitchFamily="2" charset="0"/>
                <a:hlinkClick r:id="rId9"/>
              </a:rPr>
              <a:t>Watch</a:t>
            </a:r>
            <a:endParaRPr lang="en-AU" sz="1400" dirty="0">
              <a:latin typeface="Arial" panose="020B0604020202020204" pitchFamily="34" charset="0"/>
              <a:ea typeface="Roboto" pitchFamily="2" charset="0"/>
            </a:endParaRPr>
          </a:p>
          <a:p>
            <a:r>
              <a:rPr lang="en-AU" sz="1400" dirty="0">
                <a:latin typeface="Arial" panose="020B0604020202020204" pitchFamily="34" charset="0"/>
                <a:ea typeface="Roboto" pitchFamily="2" charset="0"/>
                <a:hlinkClick r:id="rId10"/>
              </a:rPr>
              <a:t>Read</a:t>
            </a:r>
            <a:endParaRPr lang="en-AU" sz="1400" dirty="0">
              <a:latin typeface="Arial" panose="020B0604020202020204" pitchFamily="34" charset="0"/>
              <a:ea typeface="Roboto" pitchFamily="2" charset="0"/>
            </a:endParaRPr>
          </a:p>
        </p:txBody>
      </p:sp>
      <p:sp>
        <p:nvSpPr>
          <p:cNvPr id="26" name="TextBox 25">
            <a:extLst>
              <a:ext uri="{FF2B5EF4-FFF2-40B4-BE49-F238E27FC236}">
                <a16:creationId xmlns:a16="http://schemas.microsoft.com/office/drawing/2014/main" id="{D5235C71-16F2-4AC5-876C-2DF3B8BE0934}"/>
              </a:ext>
            </a:extLst>
          </p:cNvPr>
          <p:cNvSpPr txBox="1"/>
          <p:nvPr/>
        </p:nvSpPr>
        <p:spPr>
          <a:xfrm>
            <a:off x="9973498" y="4282106"/>
            <a:ext cx="2946488" cy="2185214"/>
          </a:xfrm>
          <a:prstGeom prst="rect">
            <a:avLst/>
          </a:prstGeom>
          <a:noFill/>
        </p:spPr>
        <p:txBody>
          <a:bodyPr wrap="square" rtlCol="0">
            <a:spAutoFit/>
          </a:bodyPr>
          <a:lstStyle/>
          <a:p>
            <a:pPr>
              <a:spcAft>
                <a:spcPts val="600"/>
              </a:spcAft>
            </a:pPr>
            <a:r>
              <a:rPr lang="en-AU" sz="1400" b="1" dirty="0">
                <a:latin typeface="Arial" panose="020B0604020202020204" pitchFamily="34" charset="0"/>
                <a:ea typeface="Roboto" pitchFamily="2" charset="0"/>
              </a:rPr>
              <a:t>LEADERSHIP PROGRAMS</a:t>
            </a:r>
          </a:p>
          <a:p>
            <a:pPr>
              <a:spcAft>
                <a:spcPts val="600"/>
              </a:spcAft>
            </a:pPr>
            <a:r>
              <a:rPr lang="en-AU" sz="1400" dirty="0">
                <a:solidFill>
                  <a:srgbClr val="0C244C"/>
                </a:solidFill>
                <a:latin typeface="Arial" panose="020B0604020202020204" pitchFamily="34" charset="0"/>
                <a:ea typeface="Roboto" pitchFamily="2" charset="0"/>
              </a:rPr>
              <a:t>Evangeline went from seeking employment to being a Senior </a:t>
            </a:r>
            <a:r>
              <a:rPr lang="en-AU" sz="1400" dirty="0" err="1">
                <a:solidFill>
                  <a:srgbClr val="0C244C"/>
                </a:solidFill>
                <a:latin typeface="Arial" panose="020B0604020202020204" pitchFamily="34" charset="0"/>
                <a:ea typeface="Roboto" pitchFamily="2" charset="0"/>
              </a:rPr>
              <a:t>Artsworker</a:t>
            </a:r>
            <a:r>
              <a:rPr lang="en-AU" sz="1400" dirty="0">
                <a:solidFill>
                  <a:srgbClr val="0C244C"/>
                </a:solidFill>
                <a:latin typeface="Arial" panose="020B0604020202020204" pitchFamily="34" charset="0"/>
                <a:ea typeface="Roboto" pitchFamily="2" charset="0"/>
              </a:rPr>
              <a:t> and an inspirational leader for youth at </a:t>
            </a:r>
            <a:r>
              <a:rPr lang="en-AU" sz="1400" dirty="0" err="1">
                <a:solidFill>
                  <a:srgbClr val="0C244C"/>
                </a:solidFill>
                <a:latin typeface="Arial" panose="020B0604020202020204" pitchFamily="34" charset="0"/>
                <a:ea typeface="Roboto" pitchFamily="2" charset="0"/>
              </a:rPr>
              <a:t>Djilpin</a:t>
            </a:r>
            <a:r>
              <a:rPr lang="en-AU" sz="1400" dirty="0">
                <a:solidFill>
                  <a:srgbClr val="0C244C"/>
                </a:solidFill>
                <a:latin typeface="Arial" panose="020B0604020202020204" pitchFamily="34" charset="0"/>
                <a:ea typeface="Roboto" pitchFamily="2" charset="0"/>
              </a:rPr>
              <a:t> Arts Aboriginal Corporation.</a:t>
            </a:r>
          </a:p>
          <a:p>
            <a:r>
              <a:rPr lang="en-AU" sz="1400" dirty="0">
                <a:solidFill>
                  <a:srgbClr val="0C244C"/>
                </a:solidFill>
                <a:latin typeface="Arial" panose="020B0604020202020204" pitchFamily="34" charset="0"/>
                <a:ea typeface="Roboto" pitchFamily="2" charset="0"/>
              </a:rPr>
              <a:t>Learn more</a:t>
            </a:r>
          </a:p>
          <a:p>
            <a:r>
              <a:rPr lang="en-AU" sz="1400" dirty="0">
                <a:latin typeface="Arial" panose="020B0604020202020204" pitchFamily="34" charset="0"/>
                <a:ea typeface="Roboto" pitchFamily="2" charset="0"/>
                <a:hlinkClick r:id="rId11"/>
              </a:rPr>
              <a:t>Watch</a:t>
            </a:r>
            <a:endParaRPr lang="en-AU" sz="1400" dirty="0">
              <a:latin typeface="Arial" panose="020B0604020202020204" pitchFamily="34" charset="0"/>
              <a:ea typeface="Roboto" pitchFamily="2" charset="0"/>
            </a:endParaRPr>
          </a:p>
          <a:p>
            <a:r>
              <a:rPr lang="en-AU" sz="1400" dirty="0">
                <a:latin typeface="Arial" panose="020B0604020202020204" pitchFamily="34" charset="0"/>
                <a:ea typeface="Roboto" pitchFamily="2" charset="0"/>
                <a:hlinkClick r:id="rId12"/>
              </a:rPr>
              <a:t>Read</a:t>
            </a:r>
            <a:endParaRPr lang="en-AU" sz="1400" dirty="0">
              <a:latin typeface="Arial" panose="020B0604020202020204" pitchFamily="34" charset="0"/>
              <a:ea typeface="Roboto" pitchFamily="2" charset="0"/>
            </a:endParaRPr>
          </a:p>
        </p:txBody>
      </p:sp>
      <p:sp>
        <p:nvSpPr>
          <p:cNvPr id="27" name="TextBox 26">
            <a:extLst>
              <a:ext uri="{FF2B5EF4-FFF2-40B4-BE49-F238E27FC236}">
                <a16:creationId xmlns:a16="http://schemas.microsoft.com/office/drawing/2014/main" id="{63A83F4F-1D24-42D2-A45A-8EEDBD774CAC}"/>
              </a:ext>
            </a:extLst>
          </p:cNvPr>
          <p:cNvSpPr txBox="1"/>
          <p:nvPr/>
        </p:nvSpPr>
        <p:spPr>
          <a:xfrm>
            <a:off x="3657018" y="4282106"/>
            <a:ext cx="2946488" cy="2616101"/>
          </a:xfrm>
          <a:prstGeom prst="rect">
            <a:avLst/>
          </a:prstGeom>
          <a:noFill/>
        </p:spPr>
        <p:txBody>
          <a:bodyPr wrap="square" rtlCol="0">
            <a:spAutoFit/>
          </a:bodyPr>
          <a:lstStyle/>
          <a:p>
            <a:pPr>
              <a:spcAft>
                <a:spcPts val="600"/>
              </a:spcAft>
            </a:pPr>
            <a:r>
              <a:rPr lang="en-AU" sz="1400" b="1" dirty="0">
                <a:solidFill>
                  <a:srgbClr val="0C244C"/>
                </a:solidFill>
                <a:latin typeface="Arial" panose="020B0604020202020204" pitchFamily="34" charset="0"/>
                <a:ea typeface="Roboto" pitchFamily="2" charset="0"/>
              </a:rPr>
              <a:t>LIVELIHOOD PROGRAMS</a:t>
            </a:r>
          </a:p>
          <a:p>
            <a:pPr>
              <a:spcAft>
                <a:spcPts val="600"/>
              </a:spcAft>
            </a:pPr>
            <a:r>
              <a:rPr lang="en-AU" sz="1400" dirty="0">
                <a:solidFill>
                  <a:srgbClr val="0C244C"/>
                </a:solidFill>
                <a:latin typeface="Arial" panose="020B0604020202020204" pitchFamily="34" charset="0"/>
                <a:ea typeface="Roboto" pitchFamily="2" charset="0"/>
              </a:rPr>
              <a:t>In Indonesia, Tati (centre) and women from her community made woollen orangutan dolls and bamboo baskets to sell to tourists.  This livelihood project became part of the community eco-tourism project.</a:t>
            </a:r>
          </a:p>
          <a:p>
            <a:r>
              <a:rPr lang="en-AU" sz="1400" dirty="0">
                <a:solidFill>
                  <a:srgbClr val="0C244C"/>
                </a:solidFill>
                <a:latin typeface="Arial" panose="020B0604020202020204" pitchFamily="34" charset="0"/>
                <a:ea typeface="Roboto" pitchFamily="2" charset="0"/>
              </a:rPr>
              <a:t>Learn more</a:t>
            </a:r>
          </a:p>
          <a:p>
            <a:r>
              <a:rPr lang="en-AU" sz="1400" dirty="0">
                <a:latin typeface="Arial" panose="020B0604020202020204" pitchFamily="34" charset="0"/>
                <a:ea typeface="Roboto" pitchFamily="2" charset="0"/>
                <a:hlinkClick r:id="rId13"/>
              </a:rPr>
              <a:t>Watch</a:t>
            </a:r>
            <a:endParaRPr lang="en-AU" sz="1400" dirty="0">
              <a:latin typeface="Arial" panose="020B0604020202020204" pitchFamily="34" charset="0"/>
              <a:ea typeface="Roboto" pitchFamily="2" charset="0"/>
            </a:endParaRPr>
          </a:p>
          <a:p>
            <a:r>
              <a:rPr lang="en-AU" sz="1400" dirty="0">
                <a:latin typeface="Arial" panose="020B0604020202020204" pitchFamily="34" charset="0"/>
                <a:ea typeface="Roboto" pitchFamily="2" charset="0"/>
                <a:hlinkClick r:id="rId14"/>
              </a:rPr>
              <a:t>Read</a:t>
            </a:r>
            <a:endParaRPr lang="en-AU" sz="1400" dirty="0">
              <a:latin typeface="Arial" panose="020B0604020202020204" pitchFamily="34" charset="0"/>
              <a:ea typeface="Roboto" pitchFamily="2" charset="0"/>
            </a:endParaRPr>
          </a:p>
        </p:txBody>
      </p:sp>
      <p:pic>
        <p:nvPicPr>
          <p:cNvPr id="13" name="Picture Placeholder 24">
            <a:extLst>
              <a:ext uri="{FF2B5EF4-FFF2-40B4-BE49-F238E27FC236}">
                <a16:creationId xmlns:a16="http://schemas.microsoft.com/office/drawing/2014/main" id="{BA43DC9A-22C6-4DE8-AF52-83CB874B538A}"/>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r="-184"/>
          <a:stretch/>
        </p:blipFill>
        <p:spPr>
          <a:xfrm>
            <a:off x="9901643" y="1743409"/>
            <a:ext cx="2897986" cy="2385110"/>
          </a:xfrm>
          <a:prstGeom prst="rect">
            <a:avLst/>
          </a:prstGeom>
        </p:spPr>
      </p:pic>
    </p:spTree>
    <p:extLst>
      <p:ext uri="{BB962C8B-B14F-4D97-AF65-F5344CB8AC3E}">
        <p14:creationId xmlns:p14="http://schemas.microsoft.com/office/powerpoint/2010/main" val="3268819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5EBDAC-FFBD-9841-9F69-A64E78ADC745}"/>
              </a:ext>
            </a:extLst>
          </p:cNvPr>
          <p:cNvSpPr>
            <a:spLocks noGrp="1"/>
          </p:cNvSpPr>
          <p:nvPr>
            <p:ph type="ctrTitle"/>
          </p:nvPr>
        </p:nvSpPr>
        <p:spPr>
          <a:xfrm>
            <a:off x="450876" y="421512"/>
            <a:ext cx="10083404" cy="845313"/>
          </a:xfrm>
        </p:spPr>
        <p:txBody>
          <a:bodyPr/>
          <a:lstStyle/>
          <a:p>
            <a:r>
              <a:rPr lang="en-US"/>
              <a:t>Poverty</a:t>
            </a:r>
          </a:p>
        </p:txBody>
      </p:sp>
      <p:pic>
        <p:nvPicPr>
          <p:cNvPr id="7" name="Picture Placeholder 22">
            <a:extLst>
              <a:ext uri="{FF2B5EF4-FFF2-40B4-BE49-F238E27FC236}">
                <a16:creationId xmlns:a16="http://schemas.microsoft.com/office/drawing/2014/main" id="{7AE3BA45-B1CA-4A16-8099-0990C8C69AF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7213" r="17213"/>
          <a:stretch/>
        </p:blipFill>
        <p:spPr>
          <a:xfrm>
            <a:off x="8980538" y="2431842"/>
            <a:ext cx="4464000" cy="4540458"/>
          </a:xfrm>
          <a:prstGeom prst="rect">
            <a:avLst/>
          </a:prstGeom>
        </p:spPr>
      </p:pic>
      <p:pic>
        <p:nvPicPr>
          <p:cNvPr id="14" name="Picture 13">
            <a:extLst>
              <a:ext uri="{FF2B5EF4-FFF2-40B4-BE49-F238E27FC236}">
                <a16:creationId xmlns:a16="http://schemas.microsoft.com/office/drawing/2014/main" id="{3F5D2F54-9678-4106-83AF-88814CBA70D8}"/>
              </a:ext>
            </a:extLst>
          </p:cNvPr>
          <p:cNvPicPr>
            <a:picLocks noChangeAspect="1"/>
          </p:cNvPicPr>
          <p:nvPr/>
        </p:nvPicPr>
        <p:blipFill rotWithShape="1">
          <a:blip r:embed="rId4">
            <a:extLst>
              <a:ext uri="{28A0092B-C50C-407E-A947-70E740481C1C}">
                <a14:useLocalDpi xmlns:a14="http://schemas.microsoft.com/office/drawing/2010/main" val="0"/>
              </a:ext>
            </a:extLst>
          </a:blip>
          <a:srcRect l="-15" t="5645" r="15" b="39179"/>
          <a:stretch/>
        </p:blipFill>
        <p:spPr>
          <a:xfrm>
            <a:off x="4462668" y="2431843"/>
            <a:ext cx="4517870" cy="4540457"/>
          </a:xfrm>
          <a:prstGeom prst="rect">
            <a:avLst/>
          </a:prstGeom>
        </p:spPr>
      </p:pic>
      <p:pic>
        <p:nvPicPr>
          <p:cNvPr id="15" name="Picture Placeholder 16">
            <a:extLst>
              <a:ext uri="{FF2B5EF4-FFF2-40B4-BE49-F238E27FC236}">
                <a16:creationId xmlns:a16="http://schemas.microsoft.com/office/drawing/2014/main" id="{317B94BD-5A9E-4329-84F3-1D81157DEB8D}"/>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l="17228" r="17228"/>
          <a:stretch/>
        </p:blipFill>
        <p:spPr>
          <a:xfrm>
            <a:off x="-1332" y="2431843"/>
            <a:ext cx="4464000" cy="4540457"/>
          </a:xfrm>
        </p:spPr>
      </p:pic>
    </p:spTree>
    <p:extLst>
      <p:ext uri="{BB962C8B-B14F-4D97-AF65-F5344CB8AC3E}">
        <p14:creationId xmlns:p14="http://schemas.microsoft.com/office/powerpoint/2010/main" val="181948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E972EE7-B643-4C4A-9BE9-90098D8C0C3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l="-1" t="13282" r="158" b="29409"/>
          <a:stretch/>
        </p:blipFill>
        <p:spPr>
          <a:xfrm>
            <a:off x="-21431" y="2409824"/>
            <a:ext cx="13465969" cy="5153026"/>
          </a:xfrm>
        </p:spPr>
      </p:pic>
      <p:sp>
        <p:nvSpPr>
          <p:cNvPr id="6" name="Title 5">
            <a:extLst>
              <a:ext uri="{FF2B5EF4-FFF2-40B4-BE49-F238E27FC236}">
                <a16:creationId xmlns:a16="http://schemas.microsoft.com/office/drawing/2014/main" id="{7B2B71B0-685E-F241-9CA1-C9835AD91CFE}"/>
              </a:ext>
            </a:extLst>
          </p:cNvPr>
          <p:cNvSpPr>
            <a:spLocks noGrp="1"/>
          </p:cNvSpPr>
          <p:nvPr>
            <p:ph type="ctrTitle"/>
          </p:nvPr>
        </p:nvSpPr>
        <p:spPr>
          <a:xfrm>
            <a:off x="440243" y="644795"/>
            <a:ext cx="10083404" cy="779967"/>
          </a:xfrm>
        </p:spPr>
        <p:txBody>
          <a:bodyPr/>
          <a:lstStyle/>
          <a:p>
            <a:r>
              <a:rPr lang="en-US"/>
              <a:t>Case study</a:t>
            </a:r>
          </a:p>
        </p:txBody>
      </p:sp>
      <p:sp>
        <p:nvSpPr>
          <p:cNvPr id="4" name="Round Diagonal Corner Rectangle 1">
            <a:hlinkClick r:id="rId4"/>
            <a:extLst>
              <a:ext uri="{FF2B5EF4-FFF2-40B4-BE49-F238E27FC236}">
                <a16:creationId xmlns:a16="http://schemas.microsoft.com/office/drawing/2014/main" id="{50333C5F-0CA9-4E82-BACB-17A106B3DBC1}"/>
              </a:ext>
            </a:extLst>
          </p:cNvPr>
          <p:cNvSpPr/>
          <p:nvPr/>
        </p:nvSpPr>
        <p:spPr>
          <a:xfrm rot="16200000">
            <a:off x="10313657" y="2003595"/>
            <a:ext cx="1859939" cy="3115513"/>
          </a:xfrm>
          <a:prstGeom prst="round2DiagRect">
            <a:avLst/>
          </a:prstGeom>
          <a:solidFill>
            <a:srgbClr val="C3DDD7"/>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B54D86F2-C677-4573-A32C-10F021F75868}"/>
              </a:ext>
            </a:extLst>
          </p:cNvPr>
          <p:cNvSpPr txBox="1">
            <a:spLocks/>
          </p:cNvSpPr>
          <p:nvPr/>
        </p:nvSpPr>
        <p:spPr bwMode="auto">
          <a:xfrm>
            <a:off x="9825675" y="3601592"/>
            <a:ext cx="2795303" cy="8411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Watch </a:t>
            </a:r>
            <a:r>
              <a:rPr lang="en-US" sz="2400" dirty="0" err="1">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Dinia’s</a:t>
            </a:r>
            <a:endPar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endParaRPr>
          </a:p>
          <a:p>
            <a:pPr marL="0" indent="0" algn="ctr">
              <a:spcBef>
                <a:spcPts val="0"/>
              </a:spcBef>
              <a:buNone/>
            </a:pPr>
            <a:r>
              <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story here</a:t>
            </a:r>
            <a:endParaRPr lang="en-US" sz="2400" dirty="0">
              <a:solidFill>
                <a:srgbClr val="0C244C"/>
              </a:solidFill>
              <a:cs typeface="Arial" panose="020B0604020202020204"/>
            </a:endParaRPr>
          </a:p>
          <a:p>
            <a:pPr marL="0" indent="0">
              <a:buNone/>
            </a:pPr>
            <a:endParaRPr lang="en-US" sz="1800" dirty="0">
              <a:solidFill>
                <a:schemeClr val="bg1"/>
              </a:solidFill>
            </a:endParaRPr>
          </a:p>
        </p:txBody>
      </p:sp>
      <p:grpSp>
        <p:nvGrpSpPr>
          <p:cNvPr id="7" name="Group 6">
            <a:extLst>
              <a:ext uri="{FF2B5EF4-FFF2-40B4-BE49-F238E27FC236}">
                <a16:creationId xmlns:a16="http://schemas.microsoft.com/office/drawing/2014/main" id="{D388693F-63E4-4D7A-B9D6-F4B6B100306E}"/>
              </a:ext>
            </a:extLst>
          </p:cNvPr>
          <p:cNvGrpSpPr/>
          <p:nvPr/>
        </p:nvGrpSpPr>
        <p:grpSpPr>
          <a:xfrm>
            <a:off x="10885134" y="2813230"/>
            <a:ext cx="716983" cy="677584"/>
            <a:chOff x="10882691" y="682213"/>
            <a:chExt cx="953312" cy="953312"/>
          </a:xfrm>
        </p:grpSpPr>
        <p:sp>
          <p:nvSpPr>
            <p:cNvPr id="8" name="Oval 7">
              <a:hlinkClick r:id="rId4"/>
              <a:extLst>
                <a:ext uri="{FF2B5EF4-FFF2-40B4-BE49-F238E27FC236}">
                  <a16:creationId xmlns:a16="http://schemas.microsoft.com/office/drawing/2014/main" id="{C87CD696-5F4D-412F-9083-9C70EB182E52}"/>
                </a:ext>
              </a:extLst>
            </p:cNvPr>
            <p:cNvSpPr/>
            <p:nvPr/>
          </p:nvSpPr>
          <p:spPr>
            <a:xfrm>
              <a:off x="10882691" y="682213"/>
              <a:ext cx="953312" cy="953312"/>
            </a:xfrm>
            <a:prstGeom prst="ellipse">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9">
              <a:extLst>
                <a:ext uri="{FF2B5EF4-FFF2-40B4-BE49-F238E27FC236}">
                  <a16:creationId xmlns:a16="http://schemas.microsoft.com/office/drawing/2014/main" id="{D2AFDEC6-EA4B-491E-ABFA-06972E30A75D}"/>
                </a:ext>
              </a:extLst>
            </p:cNvPr>
            <p:cNvSpPr/>
            <p:nvPr/>
          </p:nvSpPr>
          <p:spPr>
            <a:xfrm rot="5400000">
              <a:off x="11173400" y="965468"/>
              <a:ext cx="457200" cy="394138"/>
            </a:xfrm>
            <a:prstGeom prst="triangle">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1265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A4852-ADC3-E74B-A06B-443D4C9F98AD}"/>
              </a:ext>
            </a:extLst>
          </p:cNvPr>
          <p:cNvSpPr>
            <a:spLocks noGrp="1"/>
          </p:cNvSpPr>
          <p:nvPr>
            <p:ph type="body" sz="quarter" idx="10"/>
          </p:nvPr>
        </p:nvSpPr>
        <p:spPr/>
        <p:txBody>
          <a:bodyPr lIns="91440" tIns="45720" rIns="91440" bIns="45720" anchor="t"/>
          <a:lstStyle/>
          <a:p>
            <a:pPr>
              <a:lnSpc>
                <a:spcPct val="100000"/>
              </a:lnSpc>
              <a:spcBef>
                <a:spcPts val="0"/>
              </a:spcBef>
              <a:spcAft>
                <a:spcPts val="1200"/>
              </a:spcAft>
            </a:pPr>
            <a:r>
              <a:rPr lang="en-AU" sz="2200" dirty="0" err="1">
                <a:latin typeface="Arial" panose="020B0604020202020204" pitchFamily="34" charset="0"/>
                <a:ea typeface="Roboto Light" panose="02000000000000000000" pitchFamily="2" charset="0"/>
              </a:rPr>
              <a:t>Dinia</a:t>
            </a:r>
            <a:r>
              <a:rPr lang="en-AU" sz="2200" dirty="0">
                <a:latin typeface="Arial" panose="020B0604020202020204" pitchFamily="34" charset="0"/>
                <a:ea typeface="Roboto Light" panose="02000000000000000000" pitchFamily="2" charset="0"/>
              </a:rPr>
              <a:t> lives in the Philippines. In the Philippines millions of people only live on $1.90 a day. </a:t>
            </a:r>
            <a:r>
              <a:rPr lang="en-AU" sz="2200" dirty="0" err="1">
                <a:latin typeface="Arial" panose="020B0604020202020204" pitchFamily="34" charset="0"/>
                <a:ea typeface="Roboto Light" panose="02000000000000000000" pitchFamily="2" charset="0"/>
              </a:rPr>
              <a:t>Dinia</a:t>
            </a:r>
            <a:r>
              <a:rPr lang="en-AU" sz="2200" dirty="0">
                <a:latin typeface="Arial" panose="020B0604020202020204" pitchFamily="34" charset="0"/>
                <a:ea typeface="Roboto Light" panose="02000000000000000000" pitchFamily="2" charset="0"/>
              </a:rPr>
              <a:t> struggled every day to get food and enough money for her children to go to school. </a:t>
            </a:r>
            <a:endParaRPr lang="en-US" sz="2200" dirty="0">
              <a:latin typeface="Arial" panose="020B0604020202020204" pitchFamily="34" charset="0"/>
              <a:ea typeface="Roboto Light" panose="02000000000000000000" pitchFamily="2" charset="0"/>
            </a:endParaRPr>
          </a:p>
          <a:p>
            <a:pPr fontAlgn="t">
              <a:lnSpc>
                <a:spcPct val="100000"/>
              </a:lnSpc>
              <a:spcBef>
                <a:spcPts val="0"/>
              </a:spcBef>
              <a:spcAft>
                <a:spcPts val="1200"/>
              </a:spcAft>
            </a:pPr>
            <a:r>
              <a:rPr lang="en-AU" sz="2200" dirty="0">
                <a:latin typeface="Arial" panose="020B0604020202020204" pitchFamily="34" charset="0"/>
                <a:ea typeface="Roboto Light" panose="02000000000000000000" pitchFamily="2" charset="0"/>
              </a:rPr>
              <a:t>Sadly, her husband died, and this made things even harder for </a:t>
            </a:r>
            <a:r>
              <a:rPr lang="en-AU" sz="2200" dirty="0" err="1">
                <a:latin typeface="Arial" panose="020B0604020202020204" pitchFamily="34" charset="0"/>
                <a:ea typeface="Roboto Light" panose="02000000000000000000" pitchFamily="2" charset="0"/>
              </a:rPr>
              <a:t>Dinia</a:t>
            </a:r>
            <a:r>
              <a:rPr lang="en-AU" sz="2200" dirty="0">
                <a:latin typeface="Arial" panose="020B0604020202020204" pitchFamily="34" charset="0"/>
                <a:ea typeface="Roboto Light" panose="02000000000000000000" pitchFamily="2" charset="0"/>
              </a:rPr>
              <a:t>. </a:t>
            </a:r>
            <a:r>
              <a:rPr lang="en-AU" sz="2200" dirty="0" err="1">
                <a:latin typeface="Arial" panose="020B0604020202020204" pitchFamily="34" charset="0"/>
                <a:ea typeface="Roboto Light" panose="02000000000000000000" pitchFamily="2" charset="0"/>
              </a:rPr>
              <a:t>Dinia</a:t>
            </a:r>
            <a:r>
              <a:rPr lang="en-AU" sz="2200" dirty="0">
                <a:latin typeface="Arial" panose="020B0604020202020204" pitchFamily="34" charset="0"/>
                <a:ea typeface="Roboto Light" panose="02000000000000000000" pitchFamily="2" charset="0"/>
              </a:rPr>
              <a:t> heard about a program run by Caritas Australia's partner SPACFI (</a:t>
            </a:r>
            <a:r>
              <a:rPr lang="en-US" sz="2200" dirty="0">
                <a:latin typeface="Arial" panose="020B0604020202020204" pitchFamily="34" charset="0"/>
                <a:ea typeface="Roboto Light" panose="02000000000000000000" pitchFamily="2" charset="0"/>
              </a:rPr>
              <a:t>Socio Pastoral Action Center Foundation Inc.). When she joined, she learned lots of things that have helped make her life better.</a:t>
            </a:r>
            <a:endParaRPr lang="en-AU" sz="2200" dirty="0">
              <a:latin typeface="Arial" panose="020B0604020202020204" pitchFamily="34" charset="0"/>
              <a:ea typeface="Roboto Light" panose="02000000000000000000" pitchFamily="2" charset="0"/>
            </a:endParaRPr>
          </a:p>
          <a:p>
            <a:pPr fontAlgn="t">
              <a:lnSpc>
                <a:spcPct val="100000"/>
              </a:lnSpc>
              <a:spcAft>
                <a:spcPts val="1200"/>
              </a:spcAft>
            </a:pPr>
            <a:endParaRPr lang="en-AU" sz="2200" dirty="0">
              <a:latin typeface="Arial" panose="020B0604020202020204" pitchFamily="34" charset="0"/>
              <a:ea typeface="Roboto Light" panose="02000000000000000000" pitchFamily="2" charset="0"/>
            </a:endParaRPr>
          </a:p>
          <a:p>
            <a:pPr>
              <a:lnSpc>
                <a:spcPct val="100000"/>
              </a:lnSpc>
              <a:spcAft>
                <a:spcPts val="1200"/>
              </a:spcAft>
            </a:pPr>
            <a:endParaRPr lang="en-US" sz="2200" dirty="0"/>
          </a:p>
        </p:txBody>
      </p:sp>
      <p:sp>
        <p:nvSpPr>
          <p:cNvPr id="7" name="Title 6">
            <a:extLst>
              <a:ext uri="{FF2B5EF4-FFF2-40B4-BE49-F238E27FC236}">
                <a16:creationId xmlns:a16="http://schemas.microsoft.com/office/drawing/2014/main" id="{C315C641-6757-F84B-9145-2407F17DC804}"/>
              </a:ext>
            </a:extLst>
          </p:cNvPr>
          <p:cNvSpPr>
            <a:spLocks noGrp="1"/>
          </p:cNvSpPr>
          <p:nvPr>
            <p:ph type="title"/>
          </p:nvPr>
        </p:nvSpPr>
        <p:spPr>
          <a:xfrm>
            <a:off x="1007269" y="763889"/>
            <a:ext cx="5238566" cy="1062514"/>
          </a:xfrm>
        </p:spPr>
        <p:txBody>
          <a:bodyPr/>
          <a:lstStyle/>
          <a:p>
            <a:r>
              <a:rPr lang="en-US"/>
              <a:t>DINIA,</a:t>
            </a:r>
            <a:br>
              <a:rPr lang="en-US"/>
            </a:br>
            <a:r>
              <a:rPr lang="en-US"/>
              <a:t>PHILIPPINES</a:t>
            </a:r>
          </a:p>
        </p:txBody>
      </p:sp>
      <p:sp>
        <p:nvSpPr>
          <p:cNvPr id="26" name="Text Placeholder 3">
            <a:extLst>
              <a:ext uri="{FF2B5EF4-FFF2-40B4-BE49-F238E27FC236}">
                <a16:creationId xmlns:a16="http://schemas.microsoft.com/office/drawing/2014/main" id="{8EDD1D21-2ACE-4DBF-A5D5-A21F4F4E244D}"/>
              </a:ext>
            </a:extLst>
          </p:cNvPr>
          <p:cNvSpPr txBox="1">
            <a:spLocks/>
          </p:cNvSpPr>
          <p:nvPr/>
        </p:nvSpPr>
        <p:spPr>
          <a:xfrm>
            <a:off x="900536" y="2242544"/>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9" name="bg object 21">
            <a:extLst>
              <a:ext uri="{FF2B5EF4-FFF2-40B4-BE49-F238E27FC236}">
                <a16:creationId xmlns:a16="http://schemas.microsoft.com/office/drawing/2014/main" id="{094DA918-80A7-704B-B80F-E3C8A2EFE595}"/>
              </a:ext>
            </a:extLst>
          </p:cNvPr>
          <p:cNvSpPr>
            <a:spLocks noChangeAspect="1"/>
          </p:cNvSpPr>
          <p:nvPr/>
        </p:nvSpPr>
        <p:spPr>
          <a:xfrm>
            <a:off x="528625" y="920207"/>
            <a:ext cx="381520" cy="381000"/>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pic>
        <p:nvPicPr>
          <p:cNvPr id="10" name="Picture Placeholder 6">
            <a:extLst>
              <a:ext uri="{FF2B5EF4-FFF2-40B4-BE49-F238E27FC236}">
                <a16:creationId xmlns:a16="http://schemas.microsoft.com/office/drawing/2014/main" id="{F406C65C-B32B-43FB-8896-1FC351285C51}"/>
              </a:ext>
            </a:extLst>
          </p:cNvPr>
          <p:cNvPicPr>
            <a:picLocks noChangeAspect="1"/>
          </p:cNvPicPr>
          <p:nvPr/>
        </p:nvPicPr>
        <p:blipFill>
          <a:blip r:embed="rId4" cstate="screen">
            <a:extLst>
              <a:ext uri="{28A0092B-C50C-407E-A947-70E740481C1C}">
                <a14:useLocalDpi xmlns:a14="http://schemas.microsoft.com/office/drawing/2010/main" val="0"/>
              </a:ext>
            </a:extLst>
          </a:blip>
          <a:srcRect l="16167" r="16167"/>
          <a:stretch>
            <a:fillRect/>
          </a:stretch>
        </p:blipFill>
        <p:spPr>
          <a:xfrm>
            <a:off x="7446582" y="737210"/>
            <a:ext cx="5469328" cy="5391575"/>
          </a:xfrm>
          <a:prstGeom prst="rect">
            <a:avLst/>
          </a:prstGeom>
        </p:spPr>
      </p:pic>
      <p:sp>
        <p:nvSpPr>
          <p:cNvPr id="8" name="Text Placeholder 7">
            <a:extLst>
              <a:ext uri="{FF2B5EF4-FFF2-40B4-BE49-F238E27FC236}">
                <a16:creationId xmlns:a16="http://schemas.microsoft.com/office/drawing/2014/main" id="{6F677EBA-EA58-4289-9999-F058DD8A5BE3}"/>
              </a:ext>
            </a:extLst>
          </p:cNvPr>
          <p:cNvSpPr>
            <a:spLocks noGrp="1"/>
          </p:cNvSpPr>
          <p:nvPr>
            <p:ph type="body" sz="quarter" idx="11"/>
          </p:nvPr>
        </p:nvSpPr>
        <p:spPr>
          <a:xfrm>
            <a:off x="7446584" y="6313626"/>
            <a:ext cx="5469326" cy="247108"/>
          </a:xfrm>
        </p:spPr>
        <p:txBody>
          <a:bodyPr/>
          <a:lstStyle/>
          <a:p>
            <a:pPr>
              <a:spcBef>
                <a:spcPts val="0"/>
              </a:spcBef>
            </a:pPr>
            <a:r>
              <a:rPr lang="en-AU" sz="1000" dirty="0" err="1">
                <a:solidFill>
                  <a:srgbClr val="000000"/>
                </a:solidFill>
                <a:latin typeface="Arial" panose="020B0604020202020204" pitchFamily="34" charset="0"/>
              </a:rPr>
              <a:t>Dinia</a:t>
            </a:r>
            <a:r>
              <a:rPr lang="en-AU" sz="1000" dirty="0">
                <a:solidFill>
                  <a:srgbClr val="000000"/>
                </a:solidFill>
                <a:latin typeface="Arial" panose="020B0604020202020204" pitchFamily="34" charset="0"/>
              </a:rPr>
              <a:t> and her son </a:t>
            </a:r>
            <a:r>
              <a:rPr lang="en-AU" sz="1000" dirty="0" err="1">
                <a:solidFill>
                  <a:srgbClr val="000000"/>
                </a:solidFill>
                <a:latin typeface="Arial" panose="020B0604020202020204" pitchFamily="34" charset="0"/>
              </a:rPr>
              <a:t>Lydon</a:t>
            </a:r>
            <a:r>
              <a:rPr lang="en-AU" sz="1000" dirty="0">
                <a:solidFill>
                  <a:srgbClr val="000000"/>
                </a:solidFill>
                <a:latin typeface="Arial" panose="020B0604020202020204" pitchFamily="34" charset="0"/>
              </a:rPr>
              <a:t> (21) with her family, community members and SPACFI staff. </a:t>
            </a:r>
            <a:endParaRPr lang="en-US" sz="1000" dirty="0">
              <a:latin typeface="Arial" panose="020B0604020202020204" pitchFamily="34" charset="0"/>
            </a:endParaRPr>
          </a:p>
          <a:p>
            <a:pPr>
              <a:spcBef>
                <a:spcPts val="0"/>
              </a:spcBef>
            </a:pPr>
            <a:r>
              <a:rPr lang="en-AU" sz="1000" b="1" dirty="0">
                <a:solidFill>
                  <a:srgbClr val="000000"/>
                </a:solidFill>
                <a:latin typeface="Arial" panose="020B0604020202020204" pitchFamily="34" charset="0"/>
              </a:rPr>
              <a:t>Credit</a:t>
            </a:r>
            <a:r>
              <a:rPr lang="en-AU" sz="1000" dirty="0">
                <a:solidFill>
                  <a:srgbClr val="000000"/>
                </a:solidFill>
                <a:latin typeface="Arial" panose="020B0604020202020204" pitchFamily="34" charset="0"/>
              </a:rPr>
              <a:t>: Richard Wainwright</a:t>
            </a:r>
            <a:endParaRPr lang="en-AU" sz="1000" dirty="0">
              <a:latin typeface="Arial" panose="020B0604020202020204" pitchFamily="34" charset="0"/>
            </a:endParaRPr>
          </a:p>
          <a:p>
            <a:endParaRPr lang="en-AU" sz="1000" dirty="0"/>
          </a:p>
        </p:txBody>
      </p:sp>
    </p:spTree>
    <p:extLst>
      <p:ext uri="{BB962C8B-B14F-4D97-AF65-F5344CB8AC3E}">
        <p14:creationId xmlns:p14="http://schemas.microsoft.com/office/powerpoint/2010/main" val="3184092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8">
            <a:extLst>
              <a:ext uri="{FF2B5EF4-FFF2-40B4-BE49-F238E27FC236}">
                <a16:creationId xmlns:a16="http://schemas.microsoft.com/office/drawing/2014/main" id="{12A26F1F-549E-AD4D-AC71-B3A3C9DCCFED}"/>
              </a:ext>
            </a:extLst>
          </p:cNvPr>
          <p:cNvPicPr>
            <a:picLocks noGrp="1"/>
          </p:cNvPicPr>
          <p:nvPr>
            <p:ph type="pic" sz="quarter" idx="12"/>
          </p:nvPr>
        </p:nvPicPr>
        <p:blipFill>
          <a:blip r:embed="rId3" cstate="screen">
            <a:extLst>
              <a:ext uri="{28A0092B-C50C-407E-A947-70E740481C1C}">
                <a14:useLocalDpi xmlns:a14="http://schemas.microsoft.com/office/drawing/2010/main" val="0"/>
              </a:ext>
            </a:extLst>
          </a:blip>
          <a:srcRect l="16129" r="16129"/>
          <a:stretch>
            <a:fillRect/>
          </a:stretch>
        </p:blipFill>
        <p:spPr/>
      </p:pic>
      <p:sp>
        <p:nvSpPr>
          <p:cNvPr id="2" name="Text Placeholder 1">
            <a:extLst>
              <a:ext uri="{FF2B5EF4-FFF2-40B4-BE49-F238E27FC236}">
                <a16:creationId xmlns:a16="http://schemas.microsoft.com/office/drawing/2014/main" id="{8B84FC3E-8572-7145-8775-75F386EC1460}"/>
              </a:ext>
            </a:extLst>
          </p:cNvPr>
          <p:cNvSpPr>
            <a:spLocks noGrp="1"/>
          </p:cNvSpPr>
          <p:nvPr>
            <p:ph type="body" sz="quarter" idx="11"/>
          </p:nvPr>
        </p:nvSpPr>
        <p:spPr>
          <a:xfrm>
            <a:off x="7330302" y="6178043"/>
            <a:ext cx="5469326" cy="247108"/>
          </a:xfrm>
        </p:spPr>
        <p:txBody>
          <a:bodyPr lIns="91440" tIns="45720" rIns="91440" bIns="45720" anchor="t">
            <a:noAutofit/>
          </a:bodyPr>
          <a:lstStyle/>
          <a:p>
            <a:pPr>
              <a:spcBef>
                <a:spcPts val="0"/>
              </a:spcBef>
            </a:pPr>
            <a:r>
              <a:rPr lang="en-AU" sz="1000" dirty="0" err="1">
                <a:latin typeface="Arial" panose="020B0604020202020204" pitchFamily="34" charset="0"/>
                <a:ea typeface="Roboto Light" panose="02000000000000000000" pitchFamily="2" charset="0"/>
              </a:rPr>
              <a:t>Dinia</a:t>
            </a:r>
            <a:r>
              <a:rPr lang="en-AU" sz="1000" dirty="0">
                <a:latin typeface="Arial" panose="020B0604020202020204" pitchFamily="34" charset="0"/>
                <a:ea typeface="Roboto Light" panose="02000000000000000000" pitchFamily="2" charset="0"/>
              </a:rPr>
              <a:t> received Bing, the mother pig (behind), as part of a hog dispersal program to provide an alternative income source for her family. </a:t>
            </a:r>
            <a:r>
              <a:rPr lang="en-AU" sz="1000" dirty="0" err="1">
                <a:latin typeface="Arial" panose="020B0604020202020204" pitchFamily="34" charset="0"/>
                <a:ea typeface="Roboto Light" panose="02000000000000000000" pitchFamily="2" charset="0"/>
              </a:rPr>
              <a:t>Dinia</a:t>
            </a:r>
            <a:r>
              <a:rPr lang="en-AU" sz="1000" dirty="0">
                <a:latin typeface="Arial" panose="020B0604020202020204" pitchFamily="34" charset="0"/>
                <a:ea typeface="Roboto Light" panose="02000000000000000000" pitchFamily="2" charset="0"/>
              </a:rPr>
              <a:t> bred 8 piglets for dispersal to her neighbours in the program and now owns her own pigs for sale and consumption.</a:t>
            </a:r>
            <a:r>
              <a:rPr lang="en-AU" sz="1000" dirty="0">
                <a:solidFill>
                  <a:srgbClr val="000000"/>
                </a:solidFill>
                <a:latin typeface="Arial" panose="020B0604020202020204" pitchFamily="34" charset="0"/>
                <a:ea typeface="Roboto Light" panose="02000000000000000000" pitchFamily="2" charset="0"/>
              </a:rPr>
              <a:t> </a:t>
            </a:r>
            <a:r>
              <a:rPr lang="en-AU" sz="1000" b="1" dirty="0">
                <a:solidFill>
                  <a:srgbClr val="000000"/>
                </a:solidFill>
                <a:latin typeface="Arial" panose="020B0604020202020204" pitchFamily="34" charset="0"/>
              </a:rPr>
              <a:t>Credit: </a:t>
            </a:r>
            <a:r>
              <a:rPr lang="en-AU" sz="1000" dirty="0">
                <a:solidFill>
                  <a:srgbClr val="000000"/>
                </a:solidFill>
                <a:latin typeface="Arial" panose="020B0604020202020204" pitchFamily="34" charset="0"/>
              </a:rPr>
              <a:t>Richard Wainwright</a:t>
            </a:r>
            <a:endParaRPr lang="en-AU" sz="1000" dirty="0">
              <a:latin typeface="Arial" panose="020B0604020202020204" pitchFamily="34" charset="0"/>
            </a:endParaRPr>
          </a:p>
        </p:txBody>
      </p:sp>
      <p:sp>
        <p:nvSpPr>
          <p:cNvPr id="24" name="Text Placeholder 3">
            <a:extLst>
              <a:ext uri="{FF2B5EF4-FFF2-40B4-BE49-F238E27FC236}">
                <a16:creationId xmlns:a16="http://schemas.microsoft.com/office/drawing/2014/main" id="{3E761A40-C74A-9A4D-8191-3A5ED28DC0DF}"/>
              </a:ext>
            </a:extLst>
          </p:cNvPr>
          <p:cNvSpPr>
            <a:spLocks noGrp="1"/>
          </p:cNvSpPr>
          <p:nvPr>
            <p:ph type="body" sz="quarter" idx="13"/>
          </p:nvPr>
        </p:nvSpPr>
        <p:spPr>
          <a:xfrm>
            <a:off x="338665" y="2265694"/>
            <a:ext cx="5907169" cy="4159457"/>
          </a:xfrm>
        </p:spPr>
        <p:txBody>
          <a:bodyPr lIns="91440" tIns="45720" rIns="91440" bIns="45720" anchor="t"/>
          <a:lstStyle/>
          <a:p>
            <a:pPr>
              <a:lnSpc>
                <a:spcPct val="100000"/>
              </a:lnSpc>
              <a:spcBef>
                <a:spcPts val="0"/>
              </a:spcBef>
              <a:spcAft>
                <a:spcPts val="1200"/>
              </a:spcAft>
            </a:pPr>
            <a:r>
              <a:rPr lang="en-AU" sz="2200" dirty="0" err="1">
                <a:latin typeface="Arial" panose="020B0604020202020204" pitchFamily="34" charset="0"/>
                <a:ea typeface="Roboto Light" panose="02000000000000000000" pitchFamily="2" charset="0"/>
              </a:rPr>
              <a:t>Dinia</a:t>
            </a:r>
            <a:r>
              <a:rPr lang="en-AU" sz="2200" dirty="0">
                <a:latin typeface="Arial" panose="020B0604020202020204" pitchFamily="34" charset="0"/>
                <a:ea typeface="Roboto Light" panose="02000000000000000000" pitchFamily="2" charset="0"/>
              </a:rPr>
              <a:t> learnt how to grow rice and vegetables without chemicals, how to sell chips and to make medicines from plants.</a:t>
            </a:r>
          </a:p>
          <a:p>
            <a:pPr>
              <a:lnSpc>
                <a:spcPct val="100000"/>
              </a:lnSpc>
              <a:spcBef>
                <a:spcPts val="0"/>
              </a:spcBef>
              <a:spcAft>
                <a:spcPts val="1200"/>
              </a:spcAft>
            </a:pPr>
            <a:r>
              <a:rPr lang="en-AU" sz="2200" dirty="0" err="1">
                <a:latin typeface="Arial" panose="020B0604020202020204" pitchFamily="34" charset="0"/>
                <a:ea typeface="Roboto Light" panose="02000000000000000000" pitchFamily="2" charset="0"/>
              </a:rPr>
              <a:t>Dinia</a:t>
            </a:r>
            <a:r>
              <a:rPr lang="en-AU" sz="2200" dirty="0">
                <a:latin typeface="Arial" panose="020B0604020202020204" pitchFamily="34" charset="0"/>
                <a:ea typeface="Roboto Light" panose="02000000000000000000" pitchFamily="2" charset="0"/>
              </a:rPr>
              <a:t> also raises pigs. When the sow has piglets, she keeps some but gives some to a neighbour.</a:t>
            </a:r>
            <a:endParaRPr lang="en-US" sz="2200" dirty="0">
              <a:latin typeface="Arial" panose="020B0604020202020204" pitchFamily="34" charset="0"/>
              <a:ea typeface="Roboto Light" panose="02000000000000000000" pitchFamily="2" charset="0"/>
              <a:cs typeface="Arial" panose="020B0604020202020204" pitchFamily="34" charset="0"/>
            </a:endParaRPr>
          </a:p>
          <a:p>
            <a:pPr>
              <a:lnSpc>
                <a:spcPct val="100000"/>
              </a:lnSpc>
              <a:spcBef>
                <a:spcPts val="0"/>
              </a:spcBef>
              <a:spcAft>
                <a:spcPts val="1200"/>
              </a:spcAft>
            </a:pPr>
            <a:r>
              <a:rPr lang="en-US" sz="2200" dirty="0">
                <a:latin typeface="Arial" panose="020B0604020202020204" pitchFamily="34" charset="0"/>
                <a:ea typeface="Roboto Light" panose="02000000000000000000" pitchFamily="2" charset="0"/>
              </a:rPr>
              <a:t>Working together with her community awakened </a:t>
            </a:r>
            <a:r>
              <a:rPr lang="en-US" sz="2200" dirty="0" err="1">
                <a:latin typeface="Arial" panose="020B0604020202020204" pitchFamily="34" charset="0"/>
                <a:ea typeface="Roboto Light" panose="02000000000000000000" pitchFamily="2" charset="0"/>
              </a:rPr>
              <a:t>Dinia’s</a:t>
            </a:r>
            <a:r>
              <a:rPr lang="en-US" sz="2200" dirty="0">
                <a:latin typeface="Arial" panose="020B0604020202020204" pitchFamily="34" charset="0"/>
                <a:ea typeface="Roboto Light" panose="02000000000000000000" pitchFamily="2" charset="0"/>
              </a:rPr>
              <a:t> innate generosity and leadership qualities. Now she has a sustainable livelihood and a brighter future for her children. </a:t>
            </a: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p:txBody>
          <a:bodyPr/>
          <a:lstStyle/>
          <a:p>
            <a:r>
              <a:rPr lang="en-US"/>
              <a:t>DINIA,</a:t>
            </a:r>
            <a:br>
              <a:rPr lang="en-US"/>
            </a:br>
            <a:r>
              <a:rPr lang="en-US"/>
              <a:t>PHILIPPINES</a:t>
            </a:r>
          </a:p>
        </p:txBody>
      </p:sp>
      <p:sp>
        <p:nvSpPr>
          <p:cNvPr id="22" name="bg object 21">
            <a:extLst>
              <a:ext uri="{FF2B5EF4-FFF2-40B4-BE49-F238E27FC236}">
                <a16:creationId xmlns:a16="http://schemas.microsoft.com/office/drawing/2014/main" id="{27C49DE7-9933-8148-8989-C73C8D2C8F04}"/>
              </a:ext>
            </a:extLst>
          </p:cNvPr>
          <p:cNvSpPr>
            <a:spLocks noChangeAspect="1"/>
          </p:cNvSpPr>
          <p:nvPr/>
        </p:nvSpPr>
        <p:spPr>
          <a:xfrm>
            <a:off x="528625" y="920207"/>
            <a:ext cx="381520" cy="38100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530382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1307" b="11307"/>
          <a:stretch/>
        </p:blipFill>
        <p:spPr>
          <a:xfrm>
            <a:off x="-19290" y="0"/>
            <a:ext cx="13463828" cy="6953956"/>
          </a:xfrm>
          <a:prstGeom prst="rect">
            <a:avLst/>
          </a:prstGeom>
        </p:spPr>
      </p:pic>
      <p:sp>
        <p:nvSpPr>
          <p:cNvPr id="10" name="Round Diagonal Corner Rectangle 1">
            <a:extLst>
              <a:ext uri="{FF2B5EF4-FFF2-40B4-BE49-F238E27FC236}">
                <a16:creationId xmlns:a16="http://schemas.microsoft.com/office/drawing/2014/main" id="{088EC8C7-E5B9-6148-AE7D-8E78170643DE}"/>
              </a:ext>
            </a:extLst>
          </p:cNvPr>
          <p:cNvSpPr/>
          <p:nvPr/>
        </p:nvSpPr>
        <p:spPr>
          <a:xfrm rot="16200000">
            <a:off x="8285090" y="153912"/>
            <a:ext cx="4358258" cy="4853053"/>
          </a:xfrm>
          <a:prstGeom prst="round2DiagRect">
            <a:avLst/>
          </a:prstGeom>
          <a:solidFill>
            <a:srgbClr val="C3DDD7"/>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233737" y="896972"/>
            <a:ext cx="4460964" cy="3862596"/>
          </a:xfrm>
          <a:prstGeom prst="rect">
            <a:avLst/>
          </a:prstGeom>
        </p:spPr>
        <p:txBody>
          <a:bodyPr wrap="square" lIns="91440" tIns="45720" rIns="91440" bIns="45720" anchor="t">
            <a:spAutoFit/>
          </a:bodyPr>
          <a:lstStyle/>
          <a:p>
            <a:pPr algn="ctr"/>
            <a:r>
              <a:rPr lang="en-AU" sz="3600" b="1" dirty="0">
                <a:solidFill>
                  <a:srgbClr val="0C244C"/>
                </a:solidFill>
                <a:latin typeface="Garamond"/>
              </a:rPr>
              <a:t>"As much as possible I will try to help (my neighbours), so that we are on the same level"</a:t>
            </a:r>
            <a:endParaRPr lang="en-US" sz="3600" b="1" dirty="0">
              <a:solidFill>
                <a:srgbClr val="0C244C"/>
              </a:solidFill>
              <a:latin typeface="Garamond"/>
              <a:cs typeface="Arial"/>
            </a:endParaRPr>
          </a:p>
          <a:p>
            <a:pPr algn="ctr"/>
            <a:r>
              <a:rPr lang="en-AU" sz="3600" i="1" dirty="0" err="1">
                <a:solidFill>
                  <a:srgbClr val="0C244C"/>
                </a:solidFill>
                <a:latin typeface="Garamond"/>
              </a:rPr>
              <a:t>Dinia</a:t>
            </a:r>
            <a:endParaRPr lang="en-US" sz="3600" dirty="0">
              <a:solidFill>
                <a:srgbClr val="0C244C"/>
              </a:solidFill>
              <a:cs typeface="Arial"/>
            </a:endParaRPr>
          </a:p>
          <a:p>
            <a:pPr algn="ctr"/>
            <a:endParaRPr lang="en-AU" sz="2900" dirty="0">
              <a:solidFill>
                <a:srgbClr val="FF0000"/>
              </a:solidFill>
              <a:latin typeface="Garamond" panose="02020404030301010803" pitchFamily="18" charset="0"/>
              <a:ea typeface="Roboto Light" panose="02000000000000000000" pitchFamily="2" charset="0"/>
            </a:endParaRPr>
          </a:p>
        </p:txBody>
      </p:sp>
      <p:sp>
        <p:nvSpPr>
          <p:cNvPr id="9" name="TextBox 8">
            <a:extLst>
              <a:ext uri="{FF2B5EF4-FFF2-40B4-BE49-F238E27FC236}">
                <a16:creationId xmlns:a16="http://schemas.microsoft.com/office/drawing/2014/main" id="{3ADC7BEB-CC9D-4E2D-9B45-F80B4585DFF9}"/>
              </a:ext>
            </a:extLst>
          </p:cNvPr>
          <p:cNvSpPr txBox="1"/>
          <p:nvPr/>
        </p:nvSpPr>
        <p:spPr>
          <a:xfrm>
            <a:off x="8975840" y="6527377"/>
            <a:ext cx="4355171" cy="276999"/>
          </a:xfrm>
          <a:prstGeom prst="rect">
            <a:avLst/>
          </a:prstGeom>
          <a:noFill/>
        </p:spPr>
        <p:txBody>
          <a:bodyPr wrap="square" rtlCol="0">
            <a:spAutoFit/>
          </a:bodyPr>
          <a:lstStyle/>
          <a:p>
            <a:pPr algn="r"/>
            <a:r>
              <a:rPr lang="en-AU" sz="1200" dirty="0">
                <a:solidFill>
                  <a:schemeClr val="bg1"/>
                </a:solidFill>
                <a:latin typeface="Arial" panose="020B0604020202020204" pitchFamily="34" charset="0"/>
                <a:ea typeface="Roboto Light" panose="02000000000000000000" pitchFamily="2" charset="0"/>
              </a:rPr>
              <a:t>Credit: Richard Wainwright</a:t>
            </a:r>
          </a:p>
        </p:txBody>
      </p:sp>
    </p:spTree>
    <p:extLst>
      <p:ext uri="{BB962C8B-B14F-4D97-AF65-F5344CB8AC3E}">
        <p14:creationId xmlns:p14="http://schemas.microsoft.com/office/powerpoint/2010/main" val="4254779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1796-EF59-47C6-823D-10D6F708174A}"/>
              </a:ext>
            </a:extLst>
          </p:cNvPr>
          <p:cNvSpPr>
            <a:spLocks noGrp="1"/>
          </p:cNvSpPr>
          <p:nvPr>
            <p:ph type="title"/>
          </p:nvPr>
        </p:nvSpPr>
        <p:spPr>
          <a:xfrm>
            <a:off x="678006" y="434349"/>
            <a:ext cx="11107593" cy="777564"/>
          </a:xfrm>
        </p:spPr>
        <p:txBody>
          <a:bodyPr/>
          <a:lstStyle/>
          <a:p>
            <a:pPr>
              <a:lnSpc>
                <a:spcPct val="100000"/>
              </a:lnSpc>
              <a:spcAft>
                <a:spcPts val="600"/>
              </a:spcAft>
            </a:pPr>
            <a:r>
              <a:rPr lang="en-AU" sz="3600" dirty="0">
                <a:latin typeface="Arial" panose="020B0604020202020204" pitchFamily="34" charset="0"/>
                <a:ea typeface="Roboto Medium" pitchFamily="2" charset="0"/>
              </a:rPr>
              <a:t>Additional Case Studies</a:t>
            </a:r>
            <a:br>
              <a:rPr lang="en-AU" sz="3600" dirty="0">
                <a:latin typeface="Arial" panose="020B0604020202020204" pitchFamily="34" charset="0"/>
                <a:ea typeface="Roboto Light" panose="02000000000000000000" pitchFamily="2" charset="0"/>
              </a:rPr>
            </a:br>
            <a:r>
              <a:rPr lang="en-AU" sz="1400" cap="none" dirty="0">
                <a:solidFill>
                  <a:schemeClr val="bg1"/>
                </a:solidFill>
                <a:latin typeface="Arial" panose="020B0604020202020204" pitchFamily="34" charset="0"/>
                <a:ea typeface="Roboto Light" panose="02000000000000000000" pitchFamily="2" charset="0"/>
              </a:rPr>
              <a:t>Click the pictures below to learn more about others who have been assisted by Caritas Australia and partners to alleviate poverty.</a:t>
            </a:r>
            <a:br>
              <a:rPr lang="en-AU" sz="1400" cap="none" dirty="0">
                <a:solidFill>
                  <a:schemeClr val="bg1"/>
                </a:solidFill>
                <a:latin typeface="Arial" panose="020B0604020202020204" pitchFamily="34" charset="0"/>
                <a:ea typeface="Roboto Light" panose="02000000000000000000" pitchFamily="2" charset="0"/>
              </a:rPr>
            </a:br>
            <a:endParaRPr lang="en-AU" sz="1400" dirty="0">
              <a:solidFill>
                <a:schemeClr val="bg1"/>
              </a:solidFill>
              <a:latin typeface="Arial" panose="020B0604020202020204" pitchFamily="34" charset="0"/>
              <a:ea typeface="Roboto Light" panose="02000000000000000000" pitchFamily="2" charset="0"/>
            </a:endParaRPr>
          </a:p>
        </p:txBody>
      </p:sp>
      <p:pic>
        <p:nvPicPr>
          <p:cNvPr id="37" name="Picture Placeholder 7">
            <a:hlinkClick r:id="rId3"/>
            <a:extLst>
              <a:ext uri="{FF2B5EF4-FFF2-40B4-BE49-F238E27FC236}">
                <a16:creationId xmlns:a16="http://schemas.microsoft.com/office/drawing/2014/main" id="{787E1A96-379D-472B-BAAB-DD35A1C6D6BB}"/>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0744" r="20744"/>
          <a:stretch>
            <a:fillRect/>
          </a:stretch>
        </p:blipFill>
        <p:spPr>
          <a:xfrm>
            <a:off x="459354" y="1743369"/>
            <a:ext cx="3811474" cy="4340913"/>
          </a:xfrm>
        </p:spPr>
      </p:pic>
      <p:pic>
        <p:nvPicPr>
          <p:cNvPr id="38" name="Picture Placeholder 16">
            <a:hlinkClick r:id="rId5"/>
            <a:extLst>
              <a:ext uri="{FF2B5EF4-FFF2-40B4-BE49-F238E27FC236}">
                <a16:creationId xmlns:a16="http://schemas.microsoft.com/office/drawing/2014/main" id="{876A77A4-4871-42F7-91D9-7104881F43E3}"/>
              </a:ext>
            </a:extLst>
          </p:cNvPr>
          <p:cNvPicPr>
            <a:picLocks noGrp="1" noChangeAspect="1"/>
          </p:cNvPicPr>
          <p:nvPr>
            <p:ph type="pic" sz="quarter" idx="14"/>
          </p:nvPr>
        </p:nvPicPr>
        <p:blipFill>
          <a:blip r:embed="rId6" cstate="print">
            <a:extLst>
              <a:ext uri="{28A0092B-C50C-407E-A947-70E740481C1C}">
                <a14:useLocalDpi xmlns:a14="http://schemas.microsoft.com/office/drawing/2010/main" val="0"/>
              </a:ext>
            </a:extLst>
          </a:blip>
          <a:srcRect l="20757" r="20757"/>
          <a:stretch>
            <a:fillRect/>
          </a:stretch>
        </p:blipFill>
        <p:spPr>
          <a:xfrm>
            <a:off x="4799729" y="1743368"/>
            <a:ext cx="3811474" cy="4340913"/>
          </a:xfrm>
        </p:spPr>
      </p:pic>
      <p:pic>
        <p:nvPicPr>
          <p:cNvPr id="39" name="Picture Placeholder 10">
            <a:hlinkClick r:id="rId7"/>
            <a:extLst>
              <a:ext uri="{FF2B5EF4-FFF2-40B4-BE49-F238E27FC236}">
                <a16:creationId xmlns:a16="http://schemas.microsoft.com/office/drawing/2014/main" id="{69F41701-8158-47EE-8B4D-38ABF41C33CE}"/>
              </a:ext>
            </a:extLst>
          </p:cNvPr>
          <p:cNvPicPr>
            <a:picLocks noGrp="1" noChangeAspect="1"/>
          </p:cNvPicPr>
          <p:nvPr>
            <p:ph type="pic" sz="quarter" idx="15"/>
          </p:nvPr>
        </p:nvPicPr>
        <p:blipFill>
          <a:blip r:embed="rId8" cstate="print">
            <a:extLst>
              <a:ext uri="{28A0092B-C50C-407E-A947-70E740481C1C}">
                <a14:useLocalDpi xmlns:a14="http://schemas.microsoft.com/office/drawing/2010/main" val="0"/>
              </a:ext>
            </a:extLst>
          </a:blip>
          <a:srcRect l="20733" r="20733"/>
          <a:stretch>
            <a:fillRect/>
          </a:stretch>
        </p:blipFill>
        <p:spPr>
          <a:xfrm>
            <a:off x="9054608" y="1743370"/>
            <a:ext cx="3811474" cy="4340912"/>
          </a:xfrm>
        </p:spPr>
      </p:pic>
      <p:sp>
        <p:nvSpPr>
          <p:cNvPr id="40" name="Text Placeholder 3">
            <a:extLst>
              <a:ext uri="{FF2B5EF4-FFF2-40B4-BE49-F238E27FC236}">
                <a16:creationId xmlns:a16="http://schemas.microsoft.com/office/drawing/2014/main" id="{DBEF2044-BB28-480E-A4FD-1B25DD377156}"/>
              </a:ext>
            </a:extLst>
          </p:cNvPr>
          <p:cNvSpPr>
            <a:spLocks noGrp="1"/>
          </p:cNvSpPr>
          <p:nvPr>
            <p:ph type="body" sz="quarter" idx="11"/>
          </p:nvPr>
        </p:nvSpPr>
        <p:spPr>
          <a:xfrm>
            <a:off x="468706" y="6301731"/>
            <a:ext cx="3802122" cy="270441"/>
          </a:xfrm>
        </p:spPr>
        <p:txBody>
          <a:bodyPr/>
          <a:lstStyle/>
          <a:p>
            <a:r>
              <a:rPr lang="en-AU" sz="1000" b="1" dirty="0">
                <a:solidFill>
                  <a:srgbClr val="0C244C"/>
                </a:solidFill>
                <a:latin typeface="Arial" panose="020B0604020202020204" pitchFamily="34" charset="0"/>
                <a:ea typeface="Roboto" pitchFamily="2" charset="0"/>
              </a:rPr>
              <a:t>Photo credit: </a:t>
            </a:r>
            <a:r>
              <a:rPr lang="en-AU" sz="1000" dirty="0" err="1">
                <a:solidFill>
                  <a:srgbClr val="0C244C"/>
                </a:solidFill>
                <a:latin typeface="Arial" panose="020B0604020202020204" pitchFamily="34" charset="0"/>
                <a:ea typeface="Roboto" pitchFamily="2" charset="0"/>
              </a:rPr>
              <a:t>Pilirani</a:t>
            </a:r>
            <a:r>
              <a:rPr lang="en-AU" sz="1000" dirty="0">
                <a:solidFill>
                  <a:srgbClr val="0C244C"/>
                </a:solidFill>
                <a:latin typeface="Arial" panose="020B0604020202020204" pitchFamily="34" charset="0"/>
                <a:ea typeface="Roboto" pitchFamily="2" charset="0"/>
              </a:rPr>
              <a:t> </a:t>
            </a:r>
            <a:r>
              <a:rPr lang="en-AU" sz="1000" dirty="0" err="1">
                <a:solidFill>
                  <a:srgbClr val="0C244C"/>
                </a:solidFill>
                <a:latin typeface="Arial" panose="020B0604020202020204" pitchFamily="34" charset="0"/>
                <a:ea typeface="Roboto" pitchFamily="2" charset="0"/>
              </a:rPr>
              <a:t>Chimombo</a:t>
            </a:r>
            <a:endParaRPr lang="en-AU" sz="1000" dirty="0">
              <a:solidFill>
                <a:srgbClr val="0C244C"/>
              </a:solidFill>
              <a:latin typeface="Arial" panose="020B0604020202020204" pitchFamily="34" charset="0"/>
              <a:ea typeface="Roboto" pitchFamily="2" charset="0"/>
            </a:endParaRPr>
          </a:p>
        </p:txBody>
      </p:sp>
      <p:sp>
        <p:nvSpPr>
          <p:cNvPr id="41" name="Text Placeholder 4">
            <a:extLst>
              <a:ext uri="{FF2B5EF4-FFF2-40B4-BE49-F238E27FC236}">
                <a16:creationId xmlns:a16="http://schemas.microsoft.com/office/drawing/2014/main" id="{465E02A5-78C2-42AB-883D-DBBF605E22DC}"/>
              </a:ext>
            </a:extLst>
          </p:cNvPr>
          <p:cNvSpPr>
            <a:spLocks noGrp="1"/>
          </p:cNvSpPr>
          <p:nvPr>
            <p:ph type="body" sz="quarter" idx="16"/>
          </p:nvPr>
        </p:nvSpPr>
        <p:spPr>
          <a:xfrm>
            <a:off x="4799729" y="6301731"/>
            <a:ext cx="3802122" cy="270441"/>
          </a:xfrm>
        </p:spPr>
        <p:txBody>
          <a:bodyPr/>
          <a:lstStyle/>
          <a:p>
            <a:r>
              <a:rPr lang="en-AU" sz="1000" b="1" dirty="0">
                <a:solidFill>
                  <a:srgbClr val="0C244C"/>
                </a:solidFill>
                <a:latin typeface="Arial" panose="020B0604020202020204" pitchFamily="34" charset="0"/>
                <a:ea typeface="Roboto" pitchFamily="2" charset="0"/>
              </a:rPr>
              <a:t>Photo credit: </a:t>
            </a:r>
            <a:r>
              <a:rPr lang="en-AU" sz="1000" dirty="0">
                <a:solidFill>
                  <a:srgbClr val="0C244C"/>
                </a:solidFill>
                <a:latin typeface="Arial" panose="020B0604020202020204" pitchFamily="34" charset="0"/>
                <a:ea typeface="Roboto" pitchFamily="2" charset="0"/>
              </a:rPr>
              <a:t>Richard Wainwright</a:t>
            </a:r>
          </a:p>
          <a:p>
            <a:endParaRPr lang="en-AU" sz="1100" dirty="0">
              <a:solidFill>
                <a:srgbClr val="0C244C"/>
              </a:solidFill>
            </a:endParaRPr>
          </a:p>
        </p:txBody>
      </p:sp>
      <p:sp>
        <p:nvSpPr>
          <p:cNvPr id="42" name="Text Placeholder 5">
            <a:extLst>
              <a:ext uri="{FF2B5EF4-FFF2-40B4-BE49-F238E27FC236}">
                <a16:creationId xmlns:a16="http://schemas.microsoft.com/office/drawing/2014/main" id="{30EEDDC9-F236-4BE2-B24E-F7389976F6E4}"/>
              </a:ext>
            </a:extLst>
          </p:cNvPr>
          <p:cNvSpPr>
            <a:spLocks noGrp="1"/>
          </p:cNvSpPr>
          <p:nvPr>
            <p:ph type="body" sz="quarter" idx="17"/>
          </p:nvPr>
        </p:nvSpPr>
        <p:spPr>
          <a:xfrm>
            <a:off x="9054608" y="6301731"/>
            <a:ext cx="3802122" cy="270441"/>
          </a:xfrm>
        </p:spPr>
        <p:txBody>
          <a:bodyPr/>
          <a:lstStyle/>
          <a:p>
            <a:r>
              <a:rPr lang="en-AU" sz="1000" b="1" dirty="0">
                <a:solidFill>
                  <a:srgbClr val="0C244C"/>
                </a:solidFill>
                <a:latin typeface="Arial" panose="020B0604020202020204" pitchFamily="34" charset="0"/>
                <a:ea typeface="Roboto" pitchFamily="2" charset="0"/>
              </a:rPr>
              <a:t>Photo credit: </a:t>
            </a:r>
            <a:r>
              <a:rPr lang="en-AU" sz="1000" dirty="0">
                <a:solidFill>
                  <a:srgbClr val="0C244C"/>
                </a:solidFill>
                <a:latin typeface="Arial" panose="020B0604020202020204" pitchFamily="34" charset="0"/>
                <a:ea typeface="Roboto" pitchFamily="2" charset="0"/>
              </a:rPr>
              <a:t>Richard Wainwright</a:t>
            </a:r>
          </a:p>
          <a:p>
            <a:endParaRPr lang="en-AU" sz="1100" dirty="0">
              <a:solidFill>
                <a:srgbClr val="0C244C"/>
              </a:solidFill>
            </a:endParaRPr>
          </a:p>
        </p:txBody>
      </p:sp>
      <p:sp>
        <p:nvSpPr>
          <p:cNvPr id="43" name="TextBox 42">
            <a:extLst>
              <a:ext uri="{FF2B5EF4-FFF2-40B4-BE49-F238E27FC236}">
                <a16:creationId xmlns:a16="http://schemas.microsoft.com/office/drawing/2014/main" id="{0B4AA5BF-0672-4623-8A95-BB5CC5C2205C}"/>
              </a:ext>
            </a:extLst>
          </p:cNvPr>
          <p:cNvSpPr txBox="1"/>
          <p:nvPr/>
        </p:nvSpPr>
        <p:spPr>
          <a:xfrm>
            <a:off x="2215852" y="2897370"/>
            <a:ext cx="2446638" cy="246221"/>
          </a:xfrm>
          <a:prstGeom prst="rect">
            <a:avLst/>
          </a:prstGeom>
          <a:noFill/>
        </p:spPr>
        <p:txBody>
          <a:bodyPr wrap="square" rtlCol="0">
            <a:spAutoFit/>
          </a:bodyPr>
          <a:lstStyle/>
          <a:p>
            <a:endParaRPr lang="en-AU" sz="1000" b="1" dirty="0">
              <a:solidFill>
                <a:schemeClr val="bg1"/>
              </a:solidFill>
              <a:latin typeface="Arial" panose="020B0604020202020204" pitchFamily="34" charset="0"/>
              <a:ea typeface="Roboto" pitchFamily="2" charset="0"/>
            </a:endParaRPr>
          </a:p>
        </p:txBody>
      </p:sp>
      <p:sp>
        <p:nvSpPr>
          <p:cNvPr id="44" name="TextBox 43">
            <a:extLst>
              <a:ext uri="{FF2B5EF4-FFF2-40B4-BE49-F238E27FC236}">
                <a16:creationId xmlns:a16="http://schemas.microsoft.com/office/drawing/2014/main" id="{60622436-BE22-4BDF-B5A4-04175E9AF3F7}"/>
              </a:ext>
            </a:extLst>
          </p:cNvPr>
          <p:cNvSpPr txBox="1"/>
          <p:nvPr/>
        </p:nvSpPr>
        <p:spPr>
          <a:xfrm>
            <a:off x="6878342" y="2986032"/>
            <a:ext cx="2446638" cy="246221"/>
          </a:xfrm>
          <a:prstGeom prst="rect">
            <a:avLst/>
          </a:prstGeom>
          <a:noFill/>
        </p:spPr>
        <p:txBody>
          <a:bodyPr wrap="square" rtlCol="0">
            <a:spAutoFit/>
          </a:bodyPr>
          <a:lstStyle/>
          <a:p>
            <a:endParaRPr lang="en-AU" sz="1000" b="1" dirty="0">
              <a:solidFill>
                <a:schemeClr val="bg1"/>
              </a:solidFill>
              <a:latin typeface="Arial" panose="020B0604020202020204" pitchFamily="34" charset="0"/>
              <a:ea typeface="Roboto" pitchFamily="2" charset="0"/>
            </a:endParaRPr>
          </a:p>
        </p:txBody>
      </p:sp>
      <p:sp>
        <p:nvSpPr>
          <p:cNvPr id="45" name="TextBox 44">
            <a:extLst>
              <a:ext uri="{FF2B5EF4-FFF2-40B4-BE49-F238E27FC236}">
                <a16:creationId xmlns:a16="http://schemas.microsoft.com/office/drawing/2014/main" id="{22396B16-0997-4BA5-AECD-6908DD73CEAF}"/>
              </a:ext>
            </a:extLst>
          </p:cNvPr>
          <p:cNvSpPr txBox="1"/>
          <p:nvPr/>
        </p:nvSpPr>
        <p:spPr>
          <a:xfrm>
            <a:off x="459354" y="1785768"/>
            <a:ext cx="1498241" cy="369332"/>
          </a:xfrm>
          <a:prstGeom prst="rect">
            <a:avLst/>
          </a:prstGeom>
          <a:noFill/>
        </p:spPr>
        <p:txBody>
          <a:bodyPr wrap="square" rtlCol="0">
            <a:spAutoFit/>
          </a:bodyPr>
          <a:lstStyle/>
          <a:p>
            <a:r>
              <a:rPr lang="en-AU" b="1" dirty="0">
                <a:solidFill>
                  <a:schemeClr val="bg1"/>
                </a:solidFill>
              </a:rPr>
              <a:t>TAWONGA</a:t>
            </a:r>
          </a:p>
        </p:txBody>
      </p:sp>
      <p:sp>
        <p:nvSpPr>
          <p:cNvPr id="46" name="TextBox 45">
            <a:extLst>
              <a:ext uri="{FF2B5EF4-FFF2-40B4-BE49-F238E27FC236}">
                <a16:creationId xmlns:a16="http://schemas.microsoft.com/office/drawing/2014/main" id="{7B26B444-8BBE-4EEC-AB44-F4DAD6F5B20C}"/>
              </a:ext>
            </a:extLst>
          </p:cNvPr>
          <p:cNvSpPr txBox="1"/>
          <p:nvPr/>
        </p:nvSpPr>
        <p:spPr>
          <a:xfrm>
            <a:off x="4835312" y="1774224"/>
            <a:ext cx="1498241" cy="369332"/>
          </a:xfrm>
          <a:prstGeom prst="rect">
            <a:avLst/>
          </a:prstGeom>
          <a:noFill/>
        </p:spPr>
        <p:txBody>
          <a:bodyPr wrap="square" rtlCol="0">
            <a:spAutoFit/>
          </a:bodyPr>
          <a:lstStyle/>
          <a:p>
            <a:r>
              <a:rPr lang="en-AU" b="1" dirty="0">
                <a:solidFill>
                  <a:schemeClr val="bg1"/>
                </a:solidFill>
                <a:latin typeface="+mj-lt"/>
              </a:rPr>
              <a:t>RATTANAK</a:t>
            </a:r>
          </a:p>
        </p:txBody>
      </p:sp>
      <p:sp>
        <p:nvSpPr>
          <p:cNvPr id="47" name="TextBox 46">
            <a:extLst>
              <a:ext uri="{FF2B5EF4-FFF2-40B4-BE49-F238E27FC236}">
                <a16:creationId xmlns:a16="http://schemas.microsoft.com/office/drawing/2014/main" id="{39F413EF-EA97-48DB-A427-ABA0696FBF9B}"/>
              </a:ext>
            </a:extLst>
          </p:cNvPr>
          <p:cNvSpPr txBox="1"/>
          <p:nvPr/>
        </p:nvSpPr>
        <p:spPr>
          <a:xfrm>
            <a:off x="9054608" y="1791443"/>
            <a:ext cx="1498241" cy="369332"/>
          </a:xfrm>
          <a:prstGeom prst="rect">
            <a:avLst/>
          </a:prstGeom>
          <a:noFill/>
        </p:spPr>
        <p:txBody>
          <a:bodyPr wrap="square" rtlCol="0">
            <a:spAutoFit/>
          </a:bodyPr>
          <a:lstStyle/>
          <a:p>
            <a:r>
              <a:rPr lang="en-AU" b="1" dirty="0">
                <a:solidFill>
                  <a:schemeClr val="bg1"/>
                </a:solidFill>
              </a:rPr>
              <a:t>JANAKI</a:t>
            </a:r>
          </a:p>
        </p:txBody>
      </p:sp>
    </p:spTree>
    <p:extLst>
      <p:ext uri="{BB962C8B-B14F-4D97-AF65-F5344CB8AC3E}">
        <p14:creationId xmlns:p14="http://schemas.microsoft.com/office/powerpoint/2010/main" val="14968638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957869-66E9-4AA1-921B-925E6B292F28}"/>
              </a:ext>
            </a:extLst>
          </p:cNvPr>
          <p:cNvSpPr>
            <a:spLocks noGrp="1"/>
          </p:cNvSpPr>
          <p:nvPr>
            <p:ph type="body" sz="quarter" idx="4294967295"/>
          </p:nvPr>
        </p:nvSpPr>
        <p:spPr>
          <a:xfrm>
            <a:off x="1738224" y="1593003"/>
            <a:ext cx="9968089" cy="3791797"/>
          </a:xfrm>
          <a:prstGeom prst="rect">
            <a:avLst/>
          </a:prstGeom>
        </p:spPr>
        <p:txBody>
          <a:bodyPr lIns="91440" tIns="45720" rIns="91440" bIns="45720" anchor="t">
            <a:noAutofit/>
          </a:bodyPr>
          <a:lstStyle/>
          <a:p>
            <a:pPr marL="0" indent="0" algn="ctr">
              <a:spcAft>
                <a:spcPts val="1800"/>
              </a:spcAft>
              <a:buNone/>
            </a:pPr>
            <a:r>
              <a:rPr lang="en-AU" sz="6000" dirty="0">
                <a:solidFill>
                  <a:srgbClr val="0C244C"/>
                </a:solidFill>
                <a:latin typeface="Garamond"/>
              </a:rPr>
              <a:t>Our love is not to be just words or mere talk, but something real and active.</a:t>
            </a:r>
          </a:p>
          <a:p>
            <a:pPr marL="0" indent="0" algn="ctr">
              <a:buNone/>
            </a:pPr>
            <a:r>
              <a:rPr lang="en-AU" sz="3200" dirty="0">
                <a:solidFill>
                  <a:srgbClr val="0C244C"/>
                </a:solidFill>
                <a:latin typeface="Garamond"/>
              </a:rPr>
              <a:t>1 John 3:18</a:t>
            </a:r>
          </a:p>
        </p:txBody>
      </p:sp>
      <p:sp>
        <p:nvSpPr>
          <p:cNvPr id="4" name="Rectangle 3">
            <a:extLst>
              <a:ext uri="{FF2B5EF4-FFF2-40B4-BE49-F238E27FC236}">
                <a16:creationId xmlns:a16="http://schemas.microsoft.com/office/drawing/2014/main" id="{A8DA46FF-CA71-4B91-97BA-7DDFF8C5BFBC}"/>
              </a:ext>
            </a:extLst>
          </p:cNvPr>
          <p:cNvSpPr/>
          <p:nvPr/>
        </p:nvSpPr>
        <p:spPr>
          <a:xfrm>
            <a:off x="5102578" y="5384800"/>
            <a:ext cx="2235200" cy="1004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73620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6DA680-D28D-4F17-B389-4F9796F58A49}"/>
              </a:ext>
            </a:extLst>
          </p:cNvPr>
          <p:cNvSpPr>
            <a:spLocks noGrp="1"/>
          </p:cNvSpPr>
          <p:nvPr>
            <p:ph type="ctrTitle"/>
          </p:nvPr>
        </p:nvSpPr>
        <p:spPr>
          <a:xfrm>
            <a:off x="461508" y="581025"/>
            <a:ext cx="10083404" cy="755046"/>
          </a:xfrm>
        </p:spPr>
        <p:txBody>
          <a:bodyPr/>
          <a:lstStyle/>
          <a:p>
            <a:r>
              <a:rPr lang="en-AU"/>
              <a:t>Call to action</a:t>
            </a:r>
            <a:endParaRPr lang="en-AU">
              <a:solidFill>
                <a:srgbClr val="0C244C"/>
              </a:solidFill>
              <a:latin typeface="+mn-lt"/>
            </a:endParaRPr>
          </a:p>
        </p:txBody>
      </p:sp>
      <p:pic>
        <p:nvPicPr>
          <p:cNvPr id="16" name="Picture 15" descr="Paper hearts that children have written what they love about creation.">
            <a:extLst>
              <a:ext uri="{FF2B5EF4-FFF2-40B4-BE49-F238E27FC236}">
                <a16:creationId xmlns:a16="http://schemas.microsoft.com/office/drawing/2014/main" id="{E3C4128D-4F60-4F0D-B5F8-ED6ADB5BAE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427111"/>
            <a:ext cx="13444537" cy="4554714"/>
          </a:xfrm>
          <a:prstGeom prst="rect">
            <a:avLst/>
          </a:prstGeom>
        </p:spPr>
      </p:pic>
    </p:spTree>
    <p:extLst>
      <p:ext uri="{BB962C8B-B14F-4D97-AF65-F5344CB8AC3E}">
        <p14:creationId xmlns:p14="http://schemas.microsoft.com/office/powerpoint/2010/main" val="3385231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E6A3DD-616A-4313-ABA1-399A49D4354A}"/>
              </a:ext>
            </a:extLst>
          </p:cNvPr>
          <p:cNvSpPr>
            <a:spLocks noGrp="1"/>
          </p:cNvSpPr>
          <p:nvPr>
            <p:ph type="body" sz="quarter" idx="13"/>
          </p:nvPr>
        </p:nvSpPr>
        <p:spPr/>
        <p:txBody>
          <a:bodyPr/>
          <a:lstStyle/>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rPr>
              <a:t>What are the causes and consequences of poverty? </a:t>
            </a:r>
          </a:p>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rPr>
              <a:t>How does your faith inspire you to act?</a:t>
            </a:r>
          </a:p>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rPr>
              <a:t>How can you get involved and support the agencies of the Church?</a:t>
            </a:r>
          </a:p>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rPr>
              <a:t>Read the latest </a:t>
            </a:r>
            <a:r>
              <a:rPr lang="en-AU" sz="2000" dirty="0">
                <a:latin typeface="Arial" panose="020B0604020202020204" pitchFamily="34" charset="0"/>
                <a:ea typeface="Roboto" pitchFamily="2" charset="0"/>
                <a:hlinkClick r:id="rId3">
                  <a:extLst>
                    <a:ext uri="{A12FA001-AC4F-418D-AE19-62706E023703}">
                      <ahyp:hlinkClr xmlns:ahyp="http://schemas.microsoft.com/office/drawing/2018/hyperlinkcolor" val="tx"/>
                    </a:ext>
                  </a:extLst>
                </a:hlinkClick>
              </a:rPr>
              <a:t>Caritas News</a:t>
            </a:r>
            <a:endParaRPr lang="en-AU" sz="2000" dirty="0">
              <a:latin typeface="Arial" panose="020B0604020202020204" pitchFamily="34" charset="0"/>
              <a:ea typeface="Roboto" pitchFamily="2" charset="0"/>
            </a:endParaRPr>
          </a:p>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rPr>
              <a:t>Follow us on social media </a:t>
            </a:r>
          </a:p>
          <a:p>
            <a:pPr lvl="2" indent="0">
              <a:lnSpc>
                <a:spcPct val="100000"/>
              </a:lnSpc>
              <a:spcBef>
                <a:spcPts val="0"/>
              </a:spcBef>
              <a:spcAft>
                <a:spcPts val="1200"/>
              </a:spcAft>
              <a:buNone/>
            </a:pPr>
            <a:endParaRPr lang="en-AU" sz="2000" dirty="0">
              <a:solidFill>
                <a:srgbClr val="0C244C"/>
              </a:solidFill>
              <a:latin typeface="Arial" panose="020B0604020202020204" pitchFamily="34" charset="0"/>
              <a:ea typeface="Roboto" pitchFamily="2" charset="0"/>
            </a:endParaRPr>
          </a:p>
        </p:txBody>
      </p:sp>
      <p:sp>
        <p:nvSpPr>
          <p:cNvPr id="5" name="Title 4">
            <a:extLst>
              <a:ext uri="{FF2B5EF4-FFF2-40B4-BE49-F238E27FC236}">
                <a16:creationId xmlns:a16="http://schemas.microsoft.com/office/drawing/2014/main" id="{B20E58BB-109D-4145-89A3-A85CE8759B2F}"/>
              </a:ext>
            </a:extLst>
          </p:cNvPr>
          <p:cNvSpPr>
            <a:spLocks noGrp="1"/>
          </p:cNvSpPr>
          <p:nvPr>
            <p:ph type="title"/>
          </p:nvPr>
        </p:nvSpPr>
        <p:spPr/>
        <p:txBody>
          <a:bodyPr/>
          <a:lstStyle/>
          <a:p>
            <a:r>
              <a:rPr lang="en-AU" dirty="0"/>
              <a:t>LEARN</a:t>
            </a:r>
          </a:p>
        </p:txBody>
      </p:sp>
      <p:pic>
        <p:nvPicPr>
          <p:cNvPr id="6" name="Picture 5">
            <a:hlinkClick r:id="rId4"/>
            <a:extLst>
              <a:ext uri="{FF2B5EF4-FFF2-40B4-BE49-F238E27FC236}">
                <a16:creationId xmlns:a16="http://schemas.microsoft.com/office/drawing/2014/main" id="{B5EDCE9B-A440-4EF4-A806-FC0ECA449AA9}"/>
              </a:ext>
            </a:extLst>
          </p:cNvPr>
          <p:cNvPicPr>
            <a:picLocks noChangeAspect="1"/>
          </p:cNvPicPr>
          <p:nvPr/>
        </p:nvPicPr>
        <p:blipFill rotWithShape="1">
          <a:blip r:embed="rId5">
            <a:extLst>
              <a:ext uri="{28A0092B-C50C-407E-A947-70E740481C1C}">
                <a14:useLocalDpi xmlns:a14="http://schemas.microsoft.com/office/drawing/2010/main" val="0"/>
              </a:ext>
            </a:extLst>
          </a:blip>
          <a:srcRect t="1" r="70965" b="-20"/>
          <a:stretch/>
        </p:blipFill>
        <p:spPr>
          <a:xfrm>
            <a:off x="1441390" y="5424004"/>
            <a:ext cx="905223" cy="855663"/>
          </a:xfrm>
          <a:prstGeom prst="rect">
            <a:avLst/>
          </a:prstGeom>
        </p:spPr>
      </p:pic>
      <p:pic>
        <p:nvPicPr>
          <p:cNvPr id="17" name="Picture 16">
            <a:hlinkClick r:id="rId6"/>
            <a:extLst>
              <a:ext uri="{FF2B5EF4-FFF2-40B4-BE49-F238E27FC236}">
                <a16:creationId xmlns:a16="http://schemas.microsoft.com/office/drawing/2014/main" id="{05877255-32FA-4EEE-B11D-4CDFC74C9B71}"/>
              </a:ext>
            </a:extLst>
          </p:cNvPr>
          <p:cNvPicPr>
            <a:picLocks noChangeAspect="1"/>
          </p:cNvPicPr>
          <p:nvPr/>
        </p:nvPicPr>
        <p:blipFill rotWithShape="1">
          <a:blip r:embed="rId5">
            <a:extLst>
              <a:ext uri="{28A0092B-C50C-407E-A947-70E740481C1C}">
                <a14:useLocalDpi xmlns:a14="http://schemas.microsoft.com/office/drawing/2010/main" val="0"/>
              </a:ext>
            </a:extLst>
          </a:blip>
          <a:srcRect l="34652" t="1" r="34043" b="-1919"/>
          <a:stretch/>
        </p:blipFill>
        <p:spPr>
          <a:xfrm>
            <a:off x="2364740" y="5424004"/>
            <a:ext cx="1013365" cy="905334"/>
          </a:xfrm>
          <a:prstGeom prst="rect">
            <a:avLst/>
          </a:prstGeom>
        </p:spPr>
      </p:pic>
      <p:pic>
        <p:nvPicPr>
          <p:cNvPr id="18" name="Picture 17">
            <a:hlinkClick r:id="rId7"/>
            <a:extLst>
              <a:ext uri="{FF2B5EF4-FFF2-40B4-BE49-F238E27FC236}">
                <a16:creationId xmlns:a16="http://schemas.microsoft.com/office/drawing/2014/main" id="{163B08BF-F83E-4B7C-9138-685CBCCCD5D8}"/>
              </a:ext>
            </a:extLst>
          </p:cNvPr>
          <p:cNvPicPr>
            <a:picLocks noChangeAspect="1"/>
          </p:cNvPicPr>
          <p:nvPr/>
        </p:nvPicPr>
        <p:blipFill rotWithShape="1">
          <a:blip r:embed="rId5">
            <a:extLst>
              <a:ext uri="{28A0092B-C50C-407E-A947-70E740481C1C}">
                <a14:useLocalDpi xmlns:a14="http://schemas.microsoft.com/office/drawing/2010/main" val="0"/>
              </a:ext>
            </a:extLst>
          </a:blip>
          <a:srcRect l="71462" r="-1360" b="-7324"/>
          <a:stretch/>
        </p:blipFill>
        <p:spPr>
          <a:xfrm>
            <a:off x="3480014" y="5424004"/>
            <a:ext cx="960955" cy="946538"/>
          </a:xfrm>
          <a:prstGeom prst="rect">
            <a:avLst/>
          </a:prstGeom>
        </p:spPr>
      </p:pic>
      <p:grpSp>
        <p:nvGrpSpPr>
          <p:cNvPr id="13" name="Group 12">
            <a:extLst>
              <a:ext uri="{FF2B5EF4-FFF2-40B4-BE49-F238E27FC236}">
                <a16:creationId xmlns:a16="http://schemas.microsoft.com/office/drawing/2014/main" id="{E5596DE9-FA9D-4530-A36A-CFBC1B8E9F07}"/>
              </a:ext>
            </a:extLst>
          </p:cNvPr>
          <p:cNvGrpSpPr/>
          <p:nvPr/>
        </p:nvGrpSpPr>
        <p:grpSpPr>
          <a:xfrm>
            <a:off x="8425228" y="1295146"/>
            <a:ext cx="3724274" cy="4624388"/>
            <a:chOff x="8530159" y="1100274"/>
            <a:chExt cx="3724274" cy="4624388"/>
          </a:xfrm>
        </p:grpSpPr>
        <p:grpSp>
          <p:nvGrpSpPr>
            <p:cNvPr id="12" name="Group 11">
              <a:extLst>
                <a:ext uri="{FF2B5EF4-FFF2-40B4-BE49-F238E27FC236}">
                  <a16:creationId xmlns:a16="http://schemas.microsoft.com/office/drawing/2014/main" id="{8CF2546A-821F-4AAC-826D-BDE388EEF46A}"/>
                </a:ext>
              </a:extLst>
            </p:cNvPr>
            <p:cNvGrpSpPr/>
            <p:nvPr/>
          </p:nvGrpSpPr>
          <p:grpSpPr>
            <a:xfrm>
              <a:off x="8530159" y="1100274"/>
              <a:ext cx="3724274" cy="4624388"/>
              <a:chOff x="8485188" y="1147763"/>
              <a:chExt cx="3724274" cy="4624388"/>
            </a:xfrm>
          </p:grpSpPr>
          <p:sp>
            <p:nvSpPr>
              <p:cNvPr id="7" name="AutoShape 3">
                <a:extLst>
                  <a:ext uri="{FF2B5EF4-FFF2-40B4-BE49-F238E27FC236}">
                    <a16:creationId xmlns:a16="http://schemas.microsoft.com/office/drawing/2014/main" id="{DB45E827-486C-4285-B936-AC7FB5FF2C71}"/>
                  </a:ext>
                </a:extLst>
              </p:cNvPr>
              <p:cNvSpPr>
                <a:spLocks noChangeAspect="1" noChangeArrowheads="1" noTextEdit="1"/>
              </p:cNvSpPr>
              <p:nvPr/>
            </p:nvSpPr>
            <p:spPr bwMode="auto">
              <a:xfrm>
                <a:off x="8485188" y="1166813"/>
                <a:ext cx="3668712" cy="4562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5">
                <a:extLst>
                  <a:ext uri="{FF2B5EF4-FFF2-40B4-BE49-F238E27FC236}">
                    <a16:creationId xmlns:a16="http://schemas.microsoft.com/office/drawing/2014/main" id="{FDF82141-5C5C-4949-8928-B032B299AF47}"/>
                  </a:ext>
                </a:extLst>
              </p:cNvPr>
              <p:cNvSpPr>
                <a:spLocks noEditPoints="1"/>
              </p:cNvSpPr>
              <p:nvPr/>
            </p:nvSpPr>
            <p:spPr bwMode="auto">
              <a:xfrm>
                <a:off x="9817100" y="1147763"/>
                <a:ext cx="2392362" cy="2598738"/>
              </a:xfrm>
              <a:custGeom>
                <a:avLst/>
                <a:gdLst>
                  <a:gd name="T0" fmla="*/ 371 w 469"/>
                  <a:gd name="T1" fmla="*/ 0 h 530"/>
                  <a:gd name="T2" fmla="*/ 371 w 469"/>
                  <a:gd name="T3" fmla="*/ 0 h 530"/>
                  <a:gd name="T4" fmla="*/ 97 w 469"/>
                  <a:gd name="T5" fmla="*/ 0 h 530"/>
                  <a:gd name="T6" fmla="*/ 0 w 469"/>
                  <a:gd name="T7" fmla="*/ 96 h 530"/>
                  <a:gd name="T8" fmla="*/ 0 w 469"/>
                  <a:gd name="T9" fmla="*/ 321 h 530"/>
                  <a:gd name="T10" fmla="*/ 97 w 469"/>
                  <a:gd name="T11" fmla="*/ 418 h 530"/>
                  <a:gd name="T12" fmla="*/ 122 w 469"/>
                  <a:gd name="T13" fmla="*/ 418 h 530"/>
                  <a:gd name="T14" fmla="*/ 95 w 469"/>
                  <a:gd name="T15" fmla="*/ 506 h 530"/>
                  <a:gd name="T16" fmla="*/ 111 w 469"/>
                  <a:gd name="T17" fmla="*/ 517 h 530"/>
                  <a:gd name="T18" fmla="*/ 226 w 469"/>
                  <a:gd name="T19" fmla="*/ 418 h 530"/>
                  <a:gd name="T20" fmla="*/ 371 w 469"/>
                  <a:gd name="T21" fmla="*/ 418 h 530"/>
                  <a:gd name="T22" fmla="*/ 469 w 469"/>
                  <a:gd name="T23" fmla="*/ 321 h 530"/>
                  <a:gd name="T24" fmla="*/ 469 w 469"/>
                  <a:gd name="T25" fmla="*/ 96 h 530"/>
                  <a:gd name="T26" fmla="*/ 371 w 469"/>
                  <a:gd name="T27" fmla="*/ 0 h 530"/>
                  <a:gd name="T28" fmla="*/ 436 w 469"/>
                  <a:gd name="T29" fmla="*/ 321 h 530"/>
                  <a:gd name="T30" fmla="*/ 436 w 469"/>
                  <a:gd name="T31" fmla="*/ 321 h 530"/>
                  <a:gd name="T32" fmla="*/ 371 w 469"/>
                  <a:gd name="T33" fmla="*/ 386 h 530"/>
                  <a:gd name="T34" fmla="*/ 213 w 469"/>
                  <a:gd name="T35" fmla="*/ 386 h 530"/>
                  <a:gd name="T36" fmla="*/ 149 w 469"/>
                  <a:gd name="T37" fmla="*/ 442 h 530"/>
                  <a:gd name="T38" fmla="*/ 166 w 469"/>
                  <a:gd name="T39" fmla="*/ 386 h 530"/>
                  <a:gd name="T40" fmla="*/ 97 w 469"/>
                  <a:gd name="T41" fmla="*/ 386 h 530"/>
                  <a:gd name="T42" fmla="*/ 32 w 469"/>
                  <a:gd name="T43" fmla="*/ 321 h 530"/>
                  <a:gd name="T44" fmla="*/ 32 w 469"/>
                  <a:gd name="T45" fmla="*/ 96 h 530"/>
                  <a:gd name="T46" fmla="*/ 97 w 469"/>
                  <a:gd name="T47" fmla="*/ 31 h 530"/>
                  <a:gd name="T48" fmla="*/ 371 w 469"/>
                  <a:gd name="T49" fmla="*/ 31 h 530"/>
                  <a:gd name="T50" fmla="*/ 436 w 469"/>
                  <a:gd name="T51" fmla="*/ 96 h 530"/>
                  <a:gd name="T52" fmla="*/ 436 w 469"/>
                  <a:gd name="T53" fmla="*/ 32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9" h="530">
                    <a:moveTo>
                      <a:pt x="371" y="0"/>
                    </a:moveTo>
                    <a:lnTo>
                      <a:pt x="371" y="0"/>
                    </a:lnTo>
                    <a:lnTo>
                      <a:pt x="97" y="0"/>
                    </a:lnTo>
                    <a:cubicBezTo>
                      <a:pt x="43" y="0"/>
                      <a:pt x="0" y="42"/>
                      <a:pt x="0" y="96"/>
                    </a:cubicBezTo>
                    <a:lnTo>
                      <a:pt x="0" y="321"/>
                    </a:lnTo>
                    <a:cubicBezTo>
                      <a:pt x="0" y="375"/>
                      <a:pt x="43" y="418"/>
                      <a:pt x="97" y="418"/>
                    </a:cubicBezTo>
                    <a:lnTo>
                      <a:pt x="122" y="418"/>
                    </a:lnTo>
                    <a:lnTo>
                      <a:pt x="95" y="506"/>
                    </a:lnTo>
                    <a:cubicBezTo>
                      <a:pt x="89" y="526"/>
                      <a:pt x="96" y="530"/>
                      <a:pt x="111" y="517"/>
                    </a:cubicBezTo>
                    <a:lnTo>
                      <a:pt x="226" y="418"/>
                    </a:lnTo>
                    <a:lnTo>
                      <a:pt x="371" y="418"/>
                    </a:lnTo>
                    <a:cubicBezTo>
                      <a:pt x="425" y="418"/>
                      <a:pt x="469" y="375"/>
                      <a:pt x="469" y="321"/>
                    </a:cubicBezTo>
                    <a:lnTo>
                      <a:pt x="469" y="96"/>
                    </a:lnTo>
                    <a:cubicBezTo>
                      <a:pt x="469" y="42"/>
                      <a:pt x="425" y="0"/>
                      <a:pt x="371" y="0"/>
                    </a:cubicBezTo>
                    <a:close/>
                    <a:moveTo>
                      <a:pt x="436" y="321"/>
                    </a:moveTo>
                    <a:lnTo>
                      <a:pt x="436" y="321"/>
                    </a:lnTo>
                    <a:cubicBezTo>
                      <a:pt x="436" y="357"/>
                      <a:pt x="407" y="386"/>
                      <a:pt x="371" y="386"/>
                    </a:cubicBezTo>
                    <a:lnTo>
                      <a:pt x="213" y="386"/>
                    </a:lnTo>
                    <a:lnTo>
                      <a:pt x="149" y="442"/>
                    </a:lnTo>
                    <a:lnTo>
                      <a:pt x="166" y="386"/>
                    </a:lnTo>
                    <a:lnTo>
                      <a:pt x="97" y="386"/>
                    </a:lnTo>
                    <a:cubicBezTo>
                      <a:pt x="61" y="386"/>
                      <a:pt x="32" y="357"/>
                      <a:pt x="32" y="321"/>
                    </a:cubicBezTo>
                    <a:lnTo>
                      <a:pt x="32" y="96"/>
                    </a:lnTo>
                    <a:cubicBezTo>
                      <a:pt x="32" y="60"/>
                      <a:pt x="61" y="31"/>
                      <a:pt x="97" y="31"/>
                    </a:cubicBezTo>
                    <a:lnTo>
                      <a:pt x="371" y="31"/>
                    </a:lnTo>
                    <a:cubicBezTo>
                      <a:pt x="407" y="31"/>
                      <a:pt x="436" y="60"/>
                      <a:pt x="436" y="96"/>
                    </a:cubicBezTo>
                    <a:lnTo>
                      <a:pt x="436" y="321"/>
                    </a:ln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6">
                <a:extLst>
                  <a:ext uri="{FF2B5EF4-FFF2-40B4-BE49-F238E27FC236}">
                    <a16:creationId xmlns:a16="http://schemas.microsoft.com/office/drawing/2014/main" id="{6A7FE034-3FBE-4FCD-9F90-01EDB1CC606D}"/>
                  </a:ext>
                </a:extLst>
              </p:cNvPr>
              <p:cNvSpPr>
                <a:spLocks/>
              </p:cNvSpPr>
              <p:nvPr/>
            </p:nvSpPr>
            <p:spPr bwMode="auto">
              <a:xfrm>
                <a:off x="8485188" y="4483101"/>
                <a:ext cx="2147887" cy="1289050"/>
              </a:xfrm>
              <a:custGeom>
                <a:avLst/>
                <a:gdLst>
                  <a:gd name="T0" fmla="*/ 282 w 421"/>
                  <a:gd name="T1" fmla="*/ 0 h 263"/>
                  <a:gd name="T2" fmla="*/ 282 w 421"/>
                  <a:gd name="T3" fmla="*/ 0 h 263"/>
                  <a:gd name="T4" fmla="*/ 138 w 421"/>
                  <a:gd name="T5" fmla="*/ 0 h 263"/>
                  <a:gd name="T6" fmla="*/ 0 w 421"/>
                  <a:gd name="T7" fmla="*/ 139 h 263"/>
                  <a:gd name="T8" fmla="*/ 0 w 421"/>
                  <a:gd name="T9" fmla="*/ 236 h 263"/>
                  <a:gd name="T10" fmla="*/ 27 w 421"/>
                  <a:gd name="T11" fmla="*/ 263 h 263"/>
                  <a:gd name="T12" fmla="*/ 393 w 421"/>
                  <a:gd name="T13" fmla="*/ 263 h 263"/>
                  <a:gd name="T14" fmla="*/ 421 w 421"/>
                  <a:gd name="T15" fmla="*/ 236 h 263"/>
                  <a:gd name="T16" fmla="*/ 421 w 421"/>
                  <a:gd name="T17" fmla="*/ 139 h 263"/>
                  <a:gd name="T18" fmla="*/ 282 w 421"/>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263">
                    <a:moveTo>
                      <a:pt x="282" y="0"/>
                    </a:moveTo>
                    <a:lnTo>
                      <a:pt x="282" y="0"/>
                    </a:lnTo>
                    <a:lnTo>
                      <a:pt x="138" y="0"/>
                    </a:lnTo>
                    <a:cubicBezTo>
                      <a:pt x="62" y="0"/>
                      <a:pt x="0" y="63"/>
                      <a:pt x="0" y="139"/>
                    </a:cubicBezTo>
                    <a:lnTo>
                      <a:pt x="0" y="236"/>
                    </a:lnTo>
                    <a:cubicBezTo>
                      <a:pt x="0" y="251"/>
                      <a:pt x="12" y="263"/>
                      <a:pt x="27" y="263"/>
                    </a:cubicBezTo>
                    <a:lnTo>
                      <a:pt x="393" y="263"/>
                    </a:lnTo>
                    <a:cubicBezTo>
                      <a:pt x="409" y="263"/>
                      <a:pt x="421" y="251"/>
                      <a:pt x="421" y="236"/>
                    </a:cubicBezTo>
                    <a:lnTo>
                      <a:pt x="421" y="139"/>
                    </a:lnTo>
                    <a:cubicBezTo>
                      <a:pt x="421" y="63"/>
                      <a:pt x="359" y="0"/>
                      <a:pt x="282" y="0"/>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7">
                <a:extLst>
                  <a:ext uri="{FF2B5EF4-FFF2-40B4-BE49-F238E27FC236}">
                    <a16:creationId xmlns:a16="http://schemas.microsoft.com/office/drawing/2014/main" id="{7EEB72BB-247A-4730-BB8D-310627A3AD7D}"/>
                  </a:ext>
                </a:extLst>
              </p:cNvPr>
              <p:cNvSpPr>
                <a:spLocks/>
              </p:cNvSpPr>
              <p:nvPr/>
            </p:nvSpPr>
            <p:spPr bwMode="auto">
              <a:xfrm>
                <a:off x="9040813" y="3335338"/>
                <a:ext cx="1076325" cy="1035050"/>
              </a:xfrm>
              <a:custGeom>
                <a:avLst/>
                <a:gdLst>
                  <a:gd name="T0" fmla="*/ 105 w 211"/>
                  <a:gd name="T1" fmla="*/ 211 h 211"/>
                  <a:gd name="T2" fmla="*/ 105 w 211"/>
                  <a:gd name="T3" fmla="*/ 211 h 211"/>
                  <a:gd name="T4" fmla="*/ 211 w 211"/>
                  <a:gd name="T5" fmla="*/ 105 h 211"/>
                  <a:gd name="T6" fmla="*/ 179 w 211"/>
                  <a:gd name="T7" fmla="*/ 30 h 211"/>
                  <a:gd name="T8" fmla="*/ 105 w 211"/>
                  <a:gd name="T9" fmla="*/ 0 h 211"/>
                  <a:gd name="T10" fmla="*/ 3 w 211"/>
                  <a:gd name="T11" fmla="*/ 80 h 211"/>
                  <a:gd name="T12" fmla="*/ 0 w 211"/>
                  <a:gd name="T13" fmla="*/ 105 h 211"/>
                  <a:gd name="T14" fmla="*/ 105 w 211"/>
                  <a:gd name="T15" fmla="*/ 211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211">
                    <a:moveTo>
                      <a:pt x="105" y="211"/>
                    </a:moveTo>
                    <a:lnTo>
                      <a:pt x="105" y="211"/>
                    </a:lnTo>
                    <a:cubicBezTo>
                      <a:pt x="164" y="211"/>
                      <a:pt x="211" y="163"/>
                      <a:pt x="211" y="105"/>
                    </a:cubicBezTo>
                    <a:cubicBezTo>
                      <a:pt x="211" y="76"/>
                      <a:pt x="199" y="49"/>
                      <a:pt x="179" y="30"/>
                    </a:cubicBezTo>
                    <a:cubicBezTo>
                      <a:pt x="160" y="12"/>
                      <a:pt x="134" y="0"/>
                      <a:pt x="105" y="0"/>
                    </a:cubicBezTo>
                    <a:cubicBezTo>
                      <a:pt x="56" y="0"/>
                      <a:pt x="15" y="34"/>
                      <a:pt x="3" y="80"/>
                    </a:cubicBezTo>
                    <a:cubicBezTo>
                      <a:pt x="1" y="88"/>
                      <a:pt x="0" y="97"/>
                      <a:pt x="0" y="105"/>
                    </a:cubicBezTo>
                    <a:cubicBezTo>
                      <a:pt x="0" y="163"/>
                      <a:pt x="47" y="211"/>
                      <a:pt x="105" y="211"/>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1" name="Freeform 8">
              <a:extLst>
                <a:ext uri="{FF2B5EF4-FFF2-40B4-BE49-F238E27FC236}">
                  <a16:creationId xmlns:a16="http://schemas.microsoft.com/office/drawing/2014/main" id="{D779DA6D-F0C0-468A-91B9-4A62ADC3A0BD}"/>
                </a:ext>
              </a:extLst>
            </p:cNvPr>
            <p:cNvSpPr>
              <a:spLocks noEditPoints="1"/>
            </p:cNvSpPr>
            <p:nvPr/>
          </p:nvSpPr>
          <p:spPr bwMode="auto">
            <a:xfrm>
              <a:off x="10648950" y="1617663"/>
              <a:ext cx="687387" cy="981075"/>
            </a:xfrm>
            <a:custGeom>
              <a:avLst/>
              <a:gdLst>
                <a:gd name="T0" fmla="*/ 41 w 135"/>
                <a:gd name="T1" fmla="*/ 67 h 200"/>
                <a:gd name="T2" fmla="*/ 41 w 135"/>
                <a:gd name="T3" fmla="*/ 67 h 200"/>
                <a:gd name="T4" fmla="*/ 69 w 135"/>
                <a:gd name="T5" fmla="*/ 32 h 200"/>
                <a:gd name="T6" fmla="*/ 92 w 135"/>
                <a:gd name="T7" fmla="*/ 56 h 200"/>
                <a:gd name="T8" fmla="*/ 72 w 135"/>
                <a:gd name="T9" fmla="*/ 86 h 200"/>
                <a:gd name="T10" fmla="*/ 48 w 135"/>
                <a:gd name="T11" fmla="*/ 129 h 200"/>
                <a:gd name="T12" fmla="*/ 48 w 135"/>
                <a:gd name="T13" fmla="*/ 141 h 200"/>
                <a:gd name="T14" fmla="*/ 85 w 135"/>
                <a:gd name="T15" fmla="*/ 141 h 200"/>
                <a:gd name="T16" fmla="*/ 85 w 135"/>
                <a:gd name="T17" fmla="*/ 131 h 200"/>
                <a:gd name="T18" fmla="*/ 112 w 135"/>
                <a:gd name="T19" fmla="*/ 99 h 200"/>
                <a:gd name="T20" fmla="*/ 135 w 135"/>
                <a:gd name="T21" fmla="*/ 53 h 200"/>
                <a:gd name="T22" fmla="*/ 67 w 135"/>
                <a:gd name="T23" fmla="*/ 0 h 200"/>
                <a:gd name="T24" fmla="*/ 0 w 135"/>
                <a:gd name="T25" fmla="*/ 67 h 200"/>
                <a:gd name="T26" fmla="*/ 41 w 135"/>
                <a:gd name="T27" fmla="*/ 67 h 200"/>
                <a:gd name="T28" fmla="*/ 45 w 135"/>
                <a:gd name="T29" fmla="*/ 200 h 200"/>
                <a:gd name="T30" fmla="*/ 45 w 135"/>
                <a:gd name="T31" fmla="*/ 200 h 200"/>
                <a:gd name="T32" fmla="*/ 88 w 135"/>
                <a:gd name="T33" fmla="*/ 200 h 200"/>
                <a:gd name="T34" fmla="*/ 88 w 135"/>
                <a:gd name="T35" fmla="*/ 158 h 200"/>
                <a:gd name="T36" fmla="*/ 45 w 135"/>
                <a:gd name="T37" fmla="*/ 158 h 200"/>
                <a:gd name="T38" fmla="*/ 45 w 135"/>
                <a:gd name="T3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200">
                  <a:moveTo>
                    <a:pt x="41" y="67"/>
                  </a:moveTo>
                  <a:lnTo>
                    <a:pt x="41" y="67"/>
                  </a:lnTo>
                  <a:cubicBezTo>
                    <a:pt x="41" y="48"/>
                    <a:pt x="49" y="32"/>
                    <a:pt x="69" y="32"/>
                  </a:cubicBezTo>
                  <a:cubicBezTo>
                    <a:pt x="84" y="32"/>
                    <a:pt x="92" y="40"/>
                    <a:pt x="92" y="56"/>
                  </a:cubicBezTo>
                  <a:cubicBezTo>
                    <a:pt x="92" y="71"/>
                    <a:pt x="83" y="77"/>
                    <a:pt x="72" y="86"/>
                  </a:cubicBezTo>
                  <a:cubicBezTo>
                    <a:pt x="61" y="94"/>
                    <a:pt x="50" y="105"/>
                    <a:pt x="48" y="129"/>
                  </a:cubicBezTo>
                  <a:lnTo>
                    <a:pt x="48" y="141"/>
                  </a:lnTo>
                  <a:lnTo>
                    <a:pt x="85" y="141"/>
                  </a:lnTo>
                  <a:lnTo>
                    <a:pt x="85" y="131"/>
                  </a:lnTo>
                  <a:cubicBezTo>
                    <a:pt x="88" y="115"/>
                    <a:pt x="101" y="108"/>
                    <a:pt x="112" y="99"/>
                  </a:cubicBezTo>
                  <a:cubicBezTo>
                    <a:pt x="124" y="90"/>
                    <a:pt x="135" y="79"/>
                    <a:pt x="135" y="53"/>
                  </a:cubicBezTo>
                  <a:cubicBezTo>
                    <a:pt x="135" y="31"/>
                    <a:pt x="119" y="0"/>
                    <a:pt x="67" y="0"/>
                  </a:cubicBezTo>
                  <a:cubicBezTo>
                    <a:pt x="27" y="0"/>
                    <a:pt x="1" y="28"/>
                    <a:pt x="0" y="67"/>
                  </a:cubicBezTo>
                  <a:lnTo>
                    <a:pt x="41" y="67"/>
                  </a:lnTo>
                  <a:close/>
                  <a:moveTo>
                    <a:pt x="45" y="200"/>
                  </a:moveTo>
                  <a:lnTo>
                    <a:pt x="45" y="200"/>
                  </a:lnTo>
                  <a:lnTo>
                    <a:pt x="88" y="200"/>
                  </a:lnTo>
                  <a:lnTo>
                    <a:pt x="88" y="158"/>
                  </a:lnTo>
                  <a:lnTo>
                    <a:pt x="45" y="158"/>
                  </a:lnTo>
                  <a:lnTo>
                    <a:pt x="45" y="200"/>
                  </a:ln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169703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B481F6-45E8-4EC8-BDEF-6A56C054F4CA}"/>
              </a:ext>
            </a:extLst>
          </p:cNvPr>
          <p:cNvSpPr>
            <a:spLocks noGrp="1"/>
          </p:cNvSpPr>
          <p:nvPr>
            <p:ph type="body" sz="quarter" idx="13"/>
          </p:nvPr>
        </p:nvSpPr>
        <p:spPr/>
        <p:txBody>
          <a:bodyPr/>
          <a:lstStyle/>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rPr>
              <a:t>For all those experiencing and at risk of poverty</a:t>
            </a:r>
          </a:p>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rPr>
              <a:t>For our community to work together to combat poverty</a:t>
            </a:r>
          </a:p>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rPr>
              <a:t>For our Church to continue to amplify the voice of the poor and marginalised and promote charity and justice</a:t>
            </a:r>
          </a:p>
          <a:p>
            <a:pPr marL="285750" indent="-285750">
              <a:lnSpc>
                <a:spcPct val="100000"/>
              </a:lnSpc>
              <a:spcBef>
                <a:spcPts val="0"/>
              </a:spcBef>
              <a:spcAft>
                <a:spcPts val="1200"/>
              </a:spcAft>
              <a:buFont typeface="Arial" panose="020B0604020202020204" pitchFamily="34" charset="0"/>
              <a:buChar char="•"/>
            </a:pPr>
            <a:r>
              <a:rPr lang="en-AU" sz="2000" dirty="0">
                <a:latin typeface="Arial" panose="020B0604020202020204" pitchFamily="34" charset="0"/>
                <a:ea typeface="Roboto" pitchFamily="2" charset="0"/>
                <a:hlinkClick r:id="rId2"/>
              </a:rPr>
              <a:t>Poverty Prayer Service</a:t>
            </a:r>
            <a:endParaRPr lang="en-AU" sz="2000" dirty="0"/>
          </a:p>
        </p:txBody>
      </p:sp>
      <p:sp>
        <p:nvSpPr>
          <p:cNvPr id="5" name="Title 4">
            <a:extLst>
              <a:ext uri="{FF2B5EF4-FFF2-40B4-BE49-F238E27FC236}">
                <a16:creationId xmlns:a16="http://schemas.microsoft.com/office/drawing/2014/main" id="{4DC71F22-063B-43E7-9398-6476EBF8C6C6}"/>
              </a:ext>
            </a:extLst>
          </p:cNvPr>
          <p:cNvSpPr>
            <a:spLocks noGrp="1"/>
          </p:cNvSpPr>
          <p:nvPr>
            <p:ph type="title"/>
          </p:nvPr>
        </p:nvSpPr>
        <p:spPr/>
        <p:txBody>
          <a:bodyPr/>
          <a:lstStyle/>
          <a:p>
            <a:r>
              <a:rPr lang="en-AU" dirty="0"/>
              <a:t>Pray</a:t>
            </a:r>
          </a:p>
        </p:txBody>
      </p:sp>
      <p:grpSp>
        <p:nvGrpSpPr>
          <p:cNvPr id="2" name="Group 4">
            <a:extLst>
              <a:ext uri="{FF2B5EF4-FFF2-40B4-BE49-F238E27FC236}">
                <a16:creationId xmlns:a16="http://schemas.microsoft.com/office/drawing/2014/main" id="{31BC31C6-5820-4AF6-B709-A3C331F72168}"/>
              </a:ext>
            </a:extLst>
          </p:cNvPr>
          <p:cNvGrpSpPr>
            <a:grpSpLocks noChangeAspect="1"/>
          </p:cNvGrpSpPr>
          <p:nvPr/>
        </p:nvGrpSpPr>
        <p:grpSpPr bwMode="auto">
          <a:xfrm>
            <a:off x="8740391" y="1295146"/>
            <a:ext cx="2649147" cy="3657912"/>
            <a:chOff x="5002" y="352"/>
            <a:chExt cx="583" cy="805"/>
          </a:xfrm>
        </p:grpSpPr>
        <p:sp>
          <p:nvSpPr>
            <p:cNvPr id="8" name="AutoShape 3">
              <a:extLst>
                <a:ext uri="{FF2B5EF4-FFF2-40B4-BE49-F238E27FC236}">
                  <a16:creationId xmlns:a16="http://schemas.microsoft.com/office/drawing/2014/main" id="{F6A1241D-AFCF-4D0D-8298-7041172F5E09}"/>
                </a:ext>
              </a:extLst>
            </p:cNvPr>
            <p:cNvSpPr>
              <a:spLocks noChangeAspect="1" noChangeArrowheads="1" noTextEdit="1"/>
            </p:cNvSpPr>
            <p:nvPr/>
          </p:nvSpPr>
          <p:spPr bwMode="auto">
            <a:xfrm>
              <a:off x="5006" y="359"/>
              <a:ext cx="572"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5">
              <a:extLst>
                <a:ext uri="{FF2B5EF4-FFF2-40B4-BE49-F238E27FC236}">
                  <a16:creationId xmlns:a16="http://schemas.microsoft.com/office/drawing/2014/main" id="{350A5A2E-28B6-4424-84C2-3F5D5F656910}"/>
                </a:ext>
              </a:extLst>
            </p:cNvPr>
            <p:cNvSpPr>
              <a:spLocks/>
            </p:cNvSpPr>
            <p:nvPr/>
          </p:nvSpPr>
          <p:spPr bwMode="auto">
            <a:xfrm>
              <a:off x="5063" y="703"/>
              <a:ext cx="52" cy="125"/>
            </a:xfrm>
            <a:custGeom>
              <a:avLst/>
              <a:gdLst>
                <a:gd name="T0" fmla="*/ 132 w 164"/>
                <a:gd name="T1" fmla="*/ 213 h 395"/>
                <a:gd name="T2" fmla="*/ 132 w 164"/>
                <a:gd name="T3" fmla="*/ 213 h 395"/>
                <a:gd name="T4" fmla="*/ 164 w 164"/>
                <a:gd name="T5" fmla="*/ 184 h 395"/>
                <a:gd name="T6" fmla="*/ 146 w 164"/>
                <a:gd name="T7" fmla="*/ 129 h 395"/>
                <a:gd name="T8" fmla="*/ 151 w 164"/>
                <a:gd name="T9" fmla="*/ 113 h 395"/>
                <a:gd name="T10" fmla="*/ 144 w 164"/>
                <a:gd name="T11" fmla="*/ 113 h 395"/>
                <a:gd name="T12" fmla="*/ 99 w 164"/>
                <a:gd name="T13" fmla="*/ 81 h 395"/>
                <a:gd name="T14" fmla="*/ 95 w 164"/>
                <a:gd name="T15" fmla="*/ 81 h 395"/>
                <a:gd name="T16" fmla="*/ 94 w 164"/>
                <a:gd name="T17" fmla="*/ 81 h 395"/>
                <a:gd name="T18" fmla="*/ 94 w 164"/>
                <a:gd name="T19" fmla="*/ 81 h 395"/>
                <a:gd name="T20" fmla="*/ 49 w 164"/>
                <a:gd name="T21" fmla="*/ 61 h 395"/>
                <a:gd name="T22" fmla="*/ 31 w 164"/>
                <a:gd name="T23" fmla="*/ 21 h 395"/>
                <a:gd name="T24" fmla="*/ 0 w 164"/>
                <a:gd name="T25" fmla="*/ 0 h 395"/>
                <a:gd name="T26" fmla="*/ 3 w 164"/>
                <a:gd name="T27" fmla="*/ 332 h 395"/>
                <a:gd name="T28" fmla="*/ 41 w 164"/>
                <a:gd name="T29" fmla="*/ 384 h 395"/>
                <a:gd name="T30" fmla="*/ 108 w 164"/>
                <a:gd name="T31" fmla="*/ 395 h 395"/>
                <a:gd name="T32" fmla="*/ 117 w 164"/>
                <a:gd name="T33" fmla="*/ 341 h 395"/>
                <a:gd name="T34" fmla="*/ 81 w 164"/>
                <a:gd name="T35" fmla="*/ 268 h 395"/>
                <a:gd name="T36" fmla="*/ 132 w 164"/>
                <a:gd name="T37" fmla="*/ 21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4" h="395">
                  <a:moveTo>
                    <a:pt x="132" y="213"/>
                  </a:moveTo>
                  <a:lnTo>
                    <a:pt x="132" y="213"/>
                  </a:lnTo>
                  <a:cubicBezTo>
                    <a:pt x="139" y="200"/>
                    <a:pt x="150" y="190"/>
                    <a:pt x="164" y="184"/>
                  </a:cubicBezTo>
                  <a:cubicBezTo>
                    <a:pt x="150" y="170"/>
                    <a:pt x="143" y="150"/>
                    <a:pt x="146" y="129"/>
                  </a:cubicBezTo>
                  <a:cubicBezTo>
                    <a:pt x="147" y="123"/>
                    <a:pt x="149" y="118"/>
                    <a:pt x="151" y="113"/>
                  </a:cubicBezTo>
                  <a:cubicBezTo>
                    <a:pt x="149" y="113"/>
                    <a:pt x="146" y="113"/>
                    <a:pt x="144" y="113"/>
                  </a:cubicBezTo>
                  <a:cubicBezTo>
                    <a:pt x="125" y="109"/>
                    <a:pt x="108" y="97"/>
                    <a:pt x="99" y="81"/>
                  </a:cubicBezTo>
                  <a:cubicBezTo>
                    <a:pt x="98" y="81"/>
                    <a:pt x="96" y="81"/>
                    <a:pt x="95" y="81"/>
                  </a:cubicBezTo>
                  <a:lnTo>
                    <a:pt x="94" y="81"/>
                  </a:lnTo>
                  <a:lnTo>
                    <a:pt x="94" y="81"/>
                  </a:lnTo>
                  <a:cubicBezTo>
                    <a:pt x="77" y="81"/>
                    <a:pt x="61" y="74"/>
                    <a:pt x="49" y="61"/>
                  </a:cubicBezTo>
                  <a:cubicBezTo>
                    <a:pt x="38" y="50"/>
                    <a:pt x="32" y="36"/>
                    <a:pt x="31" y="21"/>
                  </a:cubicBezTo>
                  <a:cubicBezTo>
                    <a:pt x="19" y="17"/>
                    <a:pt x="8" y="10"/>
                    <a:pt x="0" y="0"/>
                  </a:cubicBezTo>
                  <a:lnTo>
                    <a:pt x="3" y="332"/>
                  </a:lnTo>
                  <a:cubicBezTo>
                    <a:pt x="23" y="342"/>
                    <a:pt x="38" y="362"/>
                    <a:pt x="41" y="384"/>
                  </a:cubicBezTo>
                  <a:lnTo>
                    <a:pt x="108" y="395"/>
                  </a:lnTo>
                  <a:lnTo>
                    <a:pt x="117" y="341"/>
                  </a:lnTo>
                  <a:cubicBezTo>
                    <a:pt x="91" y="327"/>
                    <a:pt x="76" y="298"/>
                    <a:pt x="81" y="268"/>
                  </a:cubicBezTo>
                  <a:cubicBezTo>
                    <a:pt x="85" y="240"/>
                    <a:pt x="106" y="219"/>
                    <a:pt x="132" y="213"/>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6">
              <a:extLst>
                <a:ext uri="{FF2B5EF4-FFF2-40B4-BE49-F238E27FC236}">
                  <a16:creationId xmlns:a16="http://schemas.microsoft.com/office/drawing/2014/main" id="{E6241991-C4CB-488B-B005-34AE639F2039}"/>
                </a:ext>
              </a:extLst>
            </p:cNvPr>
            <p:cNvSpPr>
              <a:spLocks/>
            </p:cNvSpPr>
            <p:nvPr/>
          </p:nvSpPr>
          <p:spPr bwMode="auto">
            <a:xfrm>
              <a:off x="5066" y="352"/>
              <a:ext cx="225" cy="357"/>
            </a:xfrm>
            <a:custGeom>
              <a:avLst/>
              <a:gdLst>
                <a:gd name="T0" fmla="*/ 182 w 711"/>
                <a:gd name="T1" fmla="*/ 522 h 1124"/>
                <a:gd name="T2" fmla="*/ 182 w 711"/>
                <a:gd name="T3" fmla="*/ 522 h 1124"/>
                <a:gd name="T4" fmla="*/ 2 w 711"/>
                <a:gd name="T5" fmla="*/ 898 h 1124"/>
                <a:gd name="T6" fmla="*/ 0 w 711"/>
                <a:gd name="T7" fmla="*/ 901 h 1124"/>
                <a:gd name="T8" fmla="*/ 30 w 711"/>
                <a:gd name="T9" fmla="*/ 951 h 1124"/>
                <a:gd name="T10" fmla="*/ 65 w 711"/>
                <a:gd name="T11" fmla="*/ 1005 h 1124"/>
                <a:gd name="T12" fmla="*/ 89 w 711"/>
                <a:gd name="T13" fmla="*/ 1021 h 1124"/>
                <a:gd name="T14" fmla="*/ 107 w 711"/>
                <a:gd name="T15" fmla="*/ 1061 h 1124"/>
                <a:gd name="T16" fmla="*/ 142 w 711"/>
                <a:gd name="T17" fmla="*/ 1090 h 1124"/>
                <a:gd name="T18" fmla="*/ 147 w 711"/>
                <a:gd name="T19" fmla="*/ 1090 h 1124"/>
                <a:gd name="T20" fmla="*/ 157 w 711"/>
                <a:gd name="T21" fmla="*/ 1091 h 1124"/>
                <a:gd name="T22" fmla="*/ 197 w 711"/>
                <a:gd name="T23" fmla="*/ 1114 h 1124"/>
                <a:gd name="T24" fmla="*/ 213 w 711"/>
                <a:gd name="T25" fmla="*/ 1112 h 1124"/>
                <a:gd name="T26" fmla="*/ 223 w 711"/>
                <a:gd name="T27" fmla="*/ 1113 h 1124"/>
                <a:gd name="T28" fmla="*/ 250 w 711"/>
                <a:gd name="T29" fmla="*/ 1124 h 1124"/>
                <a:gd name="T30" fmla="*/ 284 w 711"/>
                <a:gd name="T31" fmla="*/ 1114 h 1124"/>
                <a:gd name="T32" fmla="*/ 294 w 711"/>
                <a:gd name="T33" fmla="*/ 1115 h 1124"/>
                <a:gd name="T34" fmla="*/ 305 w 711"/>
                <a:gd name="T35" fmla="*/ 1118 h 1124"/>
                <a:gd name="T36" fmla="*/ 305 w 711"/>
                <a:gd name="T37" fmla="*/ 934 h 1124"/>
                <a:gd name="T38" fmla="*/ 454 w 711"/>
                <a:gd name="T39" fmla="*/ 721 h 1124"/>
                <a:gd name="T40" fmla="*/ 674 w 711"/>
                <a:gd name="T41" fmla="*/ 237 h 1124"/>
                <a:gd name="T42" fmla="*/ 570 w 711"/>
                <a:gd name="T43" fmla="*/ 21 h 1124"/>
                <a:gd name="T44" fmla="*/ 380 w 711"/>
                <a:gd name="T45" fmla="*/ 110 h 1124"/>
                <a:gd name="T46" fmla="*/ 245 w 711"/>
                <a:gd name="T47" fmla="*/ 391 h 1124"/>
                <a:gd name="T48" fmla="*/ 182 w 711"/>
                <a:gd name="T49" fmla="*/ 52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1" h="1124">
                  <a:moveTo>
                    <a:pt x="182" y="522"/>
                  </a:moveTo>
                  <a:lnTo>
                    <a:pt x="182" y="522"/>
                  </a:lnTo>
                  <a:lnTo>
                    <a:pt x="2" y="898"/>
                  </a:lnTo>
                  <a:cubicBezTo>
                    <a:pt x="1" y="899"/>
                    <a:pt x="1" y="900"/>
                    <a:pt x="0" y="901"/>
                  </a:cubicBezTo>
                  <a:cubicBezTo>
                    <a:pt x="17" y="912"/>
                    <a:pt x="29" y="930"/>
                    <a:pt x="30" y="951"/>
                  </a:cubicBezTo>
                  <a:cubicBezTo>
                    <a:pt x="50" y="961"/>
                    <a:pt x="64" y="982"/>
                    <a:pt x="65" y="1005"/>
                  </a:cubicBezTo>
                  <a:cubicBezTo>
                    <a:pt x="74" y="1008"/>
                    <a:pt x="82" y="1014"/>
                    <a:pt x="89" y="1021"/>
                  </a:cubicBezTo>
                  <a:cubicBezTo>
                    <a:pt x="99" y="1032"/>
                    <a:pt x="106" y="1046"/>
                    <a:pt x="107" y="1061"/>
                  </a:cubicBezTo>
                  <a:cubicBezTo>
                    <a:pt x="122" y="1066"/>
                    <a:pt x="135" y="1077"/>
                    <a:pt x="142" y="1090"/>
                  </a:cubicBezTo>
                  <a:cubicBezTo>
                    <a:pt x="144" y="1090"/>
                    <a:pt x="145" y="1090"/>
                    <a:pt x="147" y="1090"/>
                  </a:cubicBezTo>
                  <a:cubicBezTo>
                    <a:pt x="150" y="1090"/>
                    <a:pt x="154" y="1090"/>
                    <a:pt x="157" y="1091"/>
                  </a:cubicBezTo>
                  <a:cubicBezTo>
                    <a:pt x="173" y="1094"/>
                    <a:pt x="187" y="1102"/>
                    <a:pt x="197" y="1114"/>
                  </a:cubicBezTo>
                  <a:cubicBezTo>
                    <a:pt x="202" y="1113"/>
                    <a:pt x="207" y="1112"/>
                    <a:pt x="213" y="1112"/>
                  </a:cubicBezTo>
                  <a:cubicBezTo>
                    <a:pt x="216" y="1112"/>
                    <a:pt x="220" y="1112"/>
                    <a:pt x="223" y="1113"/>
                  </a:cubicBezTo>
                  <a:cubicBezTo>
                    <a:pt x="233" y="1114"/>
                    <a:pt x="242" y="1118"/>
                    <a:pt x="250" y="1124"/>
                  </a:cubicBezTo>
                  <a:cubicBezTo>
                    <a:pt x="260" y="1118"/>
                    <a:pt x="272" y="1114"/>
                    <a:pt x="284" y="1114"/>
                  </a:cubicBezTo>
                  <a:cubicBezTo>
                    <a:pt x="287" y="1114"/>
                    <a:pt x="291" y="1114"/>
                    <a:pt x="294" y="1115"/>
                  </a:cubicBezTo>
                  <a:cubicBezTo>
                    <a:pt x="298" y="1116"/>
                    <a:pt x="302" y="1117"/>
                    <a:pt x="305" y="1118"/>
                  </a:cubicBezTo>
                  <a:lnTo>
                    <a:pt x="305" y="934"/>
                  </a:lnTo>
                  <a:cubicBezTo>
                    <a:pt x="305" y="873"/>
                    <a:pt x="359" y="743"/>
                    <a:pt x="454" y="721"/>
                  </a:cubicBezTo>
                  <a:lnTo>
                    <a:pt x="674" y="237"/>
                  </a:lnTo>
                  <a:cubicBezTo>
                    <a:pt x="711" y="149"/>
                    <a:pt x="663" y="47"/>
                    <a:pt x="570" y="21"/>
                  </a:cubicBezTo>
                  <a:cubicBezTo>
                    <a:pt x="493" y="0"/>
                    <a:pt x="412" y="37"/>
                    <a:pt x="380" y="110"/>
                  </a:cubicBezTo>
                  <a:lnTo>
                    <a:pt x="245" y="391"/>
                  </a:lnTo>
                  <a:cubicBezTo>
                    <a:pt x="245" y="391"/>
                    <a:pt x="192" y="498"/>
                    <a:pt x="182" y="522"/>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7">
              <a:extLst>
                <a:ext uri="{FF2B5EF4-FFF2-40B4-BE49-F238E27FC236}">
                  <a16:creationId xmlns:a16="http://schemas.microsoft.com/office/drawing/2014/main" id="{338EF57D-B48E-41FE-8DB2-33E1155A6EA3}"/>
                </a:ext>
              </a:extLst>
            </p:cNvPr>
            <p:cNvSpPr>
              <a:spLocks/>
            </p:cNvSpPr>
            <p:nvPr/>
          </p:nvSpPr>
          <p:spPr bwMode="auto">
            <a:xfrm>
              <a:off x="5002" y="592"/>
              <a:ext cx="287" cy="565"/>
            </a:xfrm>
            <a:custGeom>
              <a:avLst/>
              <a:gdLst>
                <a:gd name="T0" fmla="*/ 897 w 905"/>
                <a:gd name="T1" fmla="*/ 811 h 1781"/>
                <a:gd name="T2" fmla="*/ 897 w 905"/>
                <a:gd name="T3" fmla="*/ 811 h 1781"/>
                <a:gd name="T4" fmla="*/ 897 w 905"/>
                <a:gd name="T5" fmla="*/ 731 h 1781"/>
                <a:gd name="T6" fmla="*/ 898 w 905"/>
                <a:gd name="T7" fmla="*/ 717 h 1781"/>
                <a:gd name="T8" fmla="*/ 898 w 905"/>
                <a:gd name="T9" fmla="*/ 182 h 1781"/>
                <a:gd name="T10" fmla="*/ 745 w 905"/>
                <a:gd name="T11" fmla="*/ 4 h 1781"/>
                <a:gd name="T12" fmla="*/ 647 w 905"/>
                <a:gd name="T13" fmla="*/ 21 h 1781"/>
                <a:gd name="T14" fmla="*/ 638 w 905"/>
                <a:gd name="T15" fmla="*/ 25 h 1781"/>
                <a:gd name="T16" fmla="*/ 635 w 905"/>
                <a:gd name="T17" fmla="*/ 27 h 1781"/>
                <a:gd name="T18" fmla="*/ 628 w 905"/>
                <a:gd name="T19" fmla="*/ 31 h 1781"/>
                <a:gd name="T20" fmla="*/ 615 w 905"/>
                <a:gd name="T21" fmla="*/ 40 h 1781"/>
                <a:gd name="T22" fmla="*/ 587 w 905"/>
                <a:gd name="T23" fmla="*/ 68 h 1781"/>
                <a:gd name="T24" fmla="*/ 579 w 905"/>
                <a:gd name="T25" fmla="*/ 79 h 1781"/>
                <a:gd name="T26" fmla="*/ 578 w 905"/>
                <a:gd name="T27" fmla="*/ 79 h 1781"/>
                <a:gd name="T28" fmla="*/ 571 w 905"/>
                <a:gd name="T29" fmla="*/ 91 h 1781"/>
                <a:gd name="T30" fmla="*/ 548 w 905"/>
                <a:gd name="T31" fmla="*/ 178 h 1781"/>
                <a:gd name="T32" fmla="*/ 548 w 905"/>
                <a:gd name="T33" fmla="*/ 465 h 1781"/>
                <a:gd name="T34" fmla="*/ 548 w 905"/>
                <a:gd name="T35" fmla="*/ 701 h 1781"/>
                <a:gd name="T36" fmla="*/ 531 w 905"/>
                <a:gd name="T37" fmla="*/ 718 h 1781"/>
                <a:gd name="T38" fmla="*/ 524 w 905"/>
                <a:gd name="T39" fmla="*/ 718 h 1781"/>
                <a:gd name="T40" fmla="*/ 505 w 905"/>
                <a:gd name="T41" fmla="*/ 699 h 1781"/>
                <a:gd name="T42" fmla="*/ 505 w 905"/>
                <a:gd name="T43" fmla="*/ 632 h 1781"/>
                <a:gd name="T44" fmla="*/ 504 w 905"/>
                <a:gd name="T45" fmla="*/ 483 h 1781"/>
                <a:gd name="T46" fmla="*/ 484 w 905"/>
                <a:gd name="T47" fmla="*/ 486 h 1781"/>
                <a:gd name="T48" fmla="*/ 473 w 905"/>
                <a:gd name="T49" fmla="*/ 485 h 1781"/>
                <a:gd name="T50" fmla="*/ 465 w 905"/>
                <a:gd name="T51" fmla="*/ 484 h 1781"/>
                <a:gd name="T52" fmla="*/ 465 w 905"/>
                <a:gd name="T53" fmla="*/ 499 h 1781"/>
                <a:gd name="T54" fmla="*/ 431 w 905"/>
                <a:gd name="T55" fmla="*/ 545 h 1781"/>
                <a:gd name="T56" fmla="*/ 452 w 905"/>
                <a:gd name="T57" fmla="*/ 583 h 1781"/>
                <a:gd name="T58" fmla="*/ 482 w 905"/>
                <a:gd name="T59" fmla="*/ 652 h 1781"/>
                <a:gd name="T60" fmla="*/ 424 w 905"/>
                <a:gd name="T61" fmla="*/ 709 h 1781"/>
                <a:gd name="T62" fmla="*/ 415 w 905"/>
                <a:gd name="T63" fmla="*/ 764 h 1781"/>
                <a:gd name="T64" fmla="*/ 482 w 905"/>
                <a:gd name="T65" fmla="*/ 775 h 1781"/>
                <a:gd name="T66" fmla="*/ 543 w 905"/>
                <a:gd name="T67" fmla="*/ 737 h 1781"/>
                <a:gd name="T68" fmla="*/ 555 w 905"/>
                <a:gd name="T69" fmla="*/ 738 h 1781"/>
                <a:gd name="T70" fmla="*/ 610 w 905"/>
                <a:gd name="T71" fmla="*/ 790 h 1781"/>
                <a:gd name="T72" fmla="*/ 644 w 905"/>
                <a:gd name="T73" fmla="*/ 861 h 1781"/>
                <a:gd name="T74" fmla="*/ 589 w 905"/>
                <a:gd name="T75" fmla="*/ 917 h 1781"/>
                <a:gd name="T76" fmla="*/ 531 w 905"/>
                <a:gd name="T77" fmla="*/ 949 h 1781"/>
                <a:gd name="T78" fmla="*/ 520 w 905"/>
                <a:gd name="T79" fmla="*/ 948 h 1781"/>
                <a:gd name="T80" fmla="*/ 463 w 905"/>
                <a:gd name="T81" fmla="*/ 890 h 1781"/>
                <a:gd name="T82" fmla="*/ 396 w 905"/>
                <a:gd name="T83" fmla="*/ 879 h 1781"/>
                <a:gd name="T84" fmla="*/ 353 w 905"/>
                <a:gd name="T85" fmla="*/ 1137 h 1781"/>
                <a:gd name="T86" fmla="*/ 377 w 905"/>
                <a:gd name="T87" fmla="*/ 1158 h 1781"/>
                <a:gd name="T88" fmla="*/ 389 w 905"/>
                <a:gd name="T89" fmla="*/ 1209 h 1781"/>
                <a:gd name="T90" fmla="*/ 338 w 905"/>
                <a:gd name="T91" fmla="*/ 1265 h 1781"/>
                <a:gd name="T92" fmla="*/ 278 w 905"/>
                <a:gd name="T93" fmla="*/ 1300 h 1781"/>
                <a:gd name="T94" fmla="*/ 267 w 905"/>
                <a:gd name="T95" fmla="*/ 1299 h 1781"/>
                <a:gd name="T96" fmla="*/ 210 w 905"/>
                <a:gd name="T97" fmla="*/ 1243 h 1781"/>
                <a:gd name="T98" fmla="*/ 180 w 905"/>
                <a:gd name="T99" fmla="*/ 1174 h 1781"/>
                <a:gd name="T100" fmla="*/ 238 w 905"/>
                <a:gd name="T101" fmla="*/ 1117 h 1781"/>
                <a:gd name="T102" fmla="*/ 281 w 905"/>
                <a:gd name="T103" fmla="*/ 860 h 1781"/>
                <a:gd name="T104" fmla="*/ 214 w 905"/>
                <a:gd name="T105" fmla="*/ 848 h 1781"/>
                <a:gd name="T106" fmla="*/ 196 w 905"/>
                <a:gd name="T107" fmla="*/ 871 h 1781"/>
                <a:gd name="T108" fmla="*/ 196 w 905"/>
                <a:gd name="T109" fmla="*/ 959 h 1781"/>
                <a:gd name="T110" fmla="*/ 81 w 905"/>
                <a:gd name="T111" fmla="*/ 1268 h 1781"/>
                <a:gd name="T112" fmla="*/ 47 w 905"/>
                <a:gd name="T113" fmla="*/ 1302 h 1781"/>
                <a:gd name="T114" fmla="*/ 47 w 905"/>
                <a:gd name="T115" fmla="*/ 1473 h 1781"/>
                <a:gd name="T116" fmla="*/ 310 w 905"/>
                <a:gd name="T117" fmla="*/ 1734 h 1781"/>
                <a:gd name="T118" fmla="*/ 479 w 905"/>
                <a:gd name="T119" fmla="*/ 1735 h 1781"/>
                <a:gd name="T120" fmla="*/ 787 w 905"/>
                <a:gd name="T121" fmla="*/ 1434 h 1781"/>
                <a:gd name="T122" fmla="*/ 891 w 905"/>
                <a:gd name="T123" fmla="*/ 1212 h 1781"/>
                <a:gd name="T124" fmla="*/ 897 w 905"/>
                <a:gd name="T125" fmla="*/ 81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5" h="1781">
                  <a:moveTo>
                    <a:pt x="897" y="811"/>
                  </a:moveTo>
                  <a:lnTo>
                    <a:pt x="897" y="811"/>
                  </a:lnTo>
                  <a:cubicBezTo>
                    <a:pt x="897" y="811"/>
                    <a:pt x="897" y="780"/>
                    <a:pt x="897" y="731"/>
                  </a:cubicBezTo>
                  <a:cubicBezTo>
                    <a:pt x="897" y="726"/>
                    <a:pt x="898" y="722"/>
                    <a:pt x="898" y="717"/>
                  </a:cubicBezTo>
                  <a:lnTo>
                    <a:pt x="898" y="182"/>
                  </a:lnTo>
                  <a:cubicBezTo>
                    <a:pt x="898" y="93"/>
                    <a:pt x="833" y="15"/>
                    <a:pt x="745" y="4"/>
                  </a:cubicBezTo>
                  <a:cubicBezTo>
                    <a:pt x="709" y="0"/>
                    <a:pt x="676" y="6"/>
                    <a:pt x="647" y="21"/>
                  </a:cubicBezTo>
                  <a:cubicBezTo>
                    <a:pt x="644" y="22"/>
                    <a:pt x="641" y="23"/>
                    <a:pt x="638" y="25"/>
                  </a:cubicBezTo>
                  <a:cubicBezTo>
                    <a:pt x="637" y="26"/>
                    <a:pt x="636" y="26"/>
                    <a:pt x="635" y="27"/>
                  </a:cubicBezTo>
                  <a:cubicBezTo>
                    <a:pt x="633" y="28"/>
                    <a:pt x="630" y="30"/>
                    <a:pt x="628" y="31"/>
                  </a:cubicBezTo>
                  <a:cubicBezTo>
                    <a:pt x="624" y="34"/>
                    <a:pt x="619" y="37"/>
                    <a:pt x="615" y="40"/>
                  </a:cubicBezTo>
                  <a:cubicBezTo>
                    <a:pt x="604" y="48"/>
                    <a:pt x="595" y="57"/>
                    <a:pt x="587" y="68"/>
                  </a:cubicBezTo>
                  <a:cubicBezTo>
                    <a:pt x="584" y="72"/>
                    <a:pt x="581" y="75"/>
                    <a:pt x="579" y="79"/>
                  </a:cubicBezTo>
                  <a:cubicBezTo>
                    <a:pt x="579" y="79"/>
                    <a:pt x="579" y="79"/>
                    <a:pt x="578" y="79"/>
                  </a:cubicBezTo>
                  <a:cubicBezTo>
                    <a:pt x="576" y="83"/>
                    <a:pt x="574" y="87"/>
                    <a:pt x="571" y="91"/>
                  </a:cubicBezTo>
                  <a:cubicBezTo>
                    <a:pt x="556" y="116"/>
                    <a:pt x="548" y="146"/>
                    <a:pt x="548" y="178"/>
                  </a:cubicBezTo>
                  <a:lnTo>
                    <a:pt x="548" y="465"/>
                  </a:lnTo>
                  <a:lnTo>
                    <a:pt x="548" y="701"/>
                  </a:lnTo>
                  <a:cubicBezTo>
                    <a:pt x="548" y="710"/>
                    <a:pt x="541" y="718"/>
                    <a:pt x="531" y="718"/>
                  </a:cubicBezTo>
                  <a:cubicBezTo>
                    <a:pt x="529" y="718"/>
                    <a:pt x="527" y="718"/>
                    <a:pt x="524" y="718"/>
                  </a:cubicBezTo>
                  <a:cubicBezTo>
                    <a:pt x="514" y="718"/>
                    <a:pt x="505" y="709"/>
                    <a:pt x="505" y="699"/>
                  </a:cubicBezTo>
                  <a:lnTo>
                    <a:pt x="505" y="632"/>
                  </a:lnTo>
                  <a:lnTo>
                    <a:pt x="504" y="483"/>
                  </a:lnTo>
                  <a:cubicBezTo>
                    <a:pt x="498" y="485"/>
                    <a:pt x="491" y="486"/>
                    <a:pt x="484" y="486"/>
                  </a:cubicBezTo>
                  <a:cubicBezTo>
                    <a:pt x="480" y="486"/>
                    <a:pt x="477" y="486"/>
                    <a:pt x="473" y="485"/>
                  </a:cubicBezTo>
                  <a:cubicBezTo>
                    <a:pt x="470" y="485"/>
                    <a:pt x="468" y="484"/>
                    <a:pt x="465" y="484"/>
                  </a:cubicBezTo>
                  <a:cubicBezTo>
                    <a:pt x="466" y="489"/>
                    <a:pt x="465" y="494"/>
                    <a:pt x="465" y="499"/>
                  </a:cubicBezTo>
                  <a:cubicBezTo>
                    <a:pt x="461" y="520"/>
                    <a:pt x="448" y="536"/>
                    <a:pt x="431" y="545"/>
                  </a:cubicBezTo>
                  <a:cubicBezTo>
                    <a:pt x="441" y="555"/>
                    <a:pt x="449" y="568"/>
                    <a:pt x="452" y="583"/>
                  </a:cubicBezTo>
                  <a:cubicBezTo>
                    <a:pt x="474" y="598"/>
                    <a:pt x="487" y="625"/>
                    <a:pt x="482" y="652"/>
                  </a:cubicBezTo>
                  <a:cubicBezTo>
                    <a:pt x="477" y="682"/>
                    <a:pt x="454" y="705"/>
                    <a:pt x="424" y="709"/>
                  </a:cubicBezTo>
                  <a:lnTo>
                    <a:pt x="415" y="764"/>
                  </a:lnTo>
                  <a:lnTo>
                    <a:pt x="482" y="775"/>
                  </a:lnTo>
                  <a:cubicBezTo>
                    <a:pt x="494" y="752"/>
                    <a:pt x="517" y="737"/>
                    <a:pt x="543" y="737"/>
                  </a:cubicBezTo>
                  <a:cubicBezTo>
                    <a:pt x="547" y="737"/>
                    <a:pt x="551" y="738"/>
                    <a:pt x="555" y="738"/>
                  </a:cubicBezTo>
                  <a:cubicBezTo>
                    <a:pt x="582" y="743"/>
                    <a:pt x="604" y="764"/>
                    <a:pt x="610" y="790"/>
                  </a:cubicBezTo>
                  <a:cubicBezTo>
                    <a:pt x="635" y="804"/>
                    <a:pt x="649" y="832"/>
                    <a:pt x="644" y="861"/>
                  </a:cubicBezTo>
                  <a:cubicBezTo>
                    <a:pt x="639" y="890"/>
                    <a:pt x="617" y="912"/>
                    <a:pt x="589" y="917"/>
                  </a:cubicBezTo>
                  <a:cubicBezTo>
                    <a:pt x="576" y="937"/>
                    <a:pt x="555" y="949"/>
                    <a:pt x="531" y="949"/>
                  </a:cubicBezTo>
                  <a:cubicBezTo>
                    <a:pt x="527" y="949"/>
                    <a:pt x="523" y="949"/>
                    <a:pt x="520" y="948"/>
                  </a:cubicBezTo>
                  <a:cubicBezTo>
                    <a:pt x="489" y="943"/>
                    <a:pt x="467" y="919"/>
                    <a:pt x="463" y="890"/>
                  </a:cubicBezTo>
                  <a:lnTo>
                    <a:pt x="396" y="879"/>
                  </a:lnTo>
                  <a:lnTo>
                    <a:pt x="353" y="1137"/>
                  </a:lnTo>
                  <a:cubicBezTo>
                    <a:pt x="363" y="1142"/>
                    <a:pt x="371" y="1149"/>
                    <a:pt x="377" y="1158"/>
                  </a:cubicBezTo>
                  <a:cubicBezTo>
                    <a:pt x="388" y="1173"/>
                    <a:pt x="392" y="1191"/>
                    <a:pt x="389" y="1209"/>
                  </a:cubicBezTo>
                  <a:cubicBezTo>
                    <a:pt x="385" y="1237"/>
                    <a:pt x="364" y="1258"/>
                    <a:pt x="338" y="1265"/>
                  </a:cubicBezTo>
                  <a:cubicBezTo>
                    <a:pt x="326" y="1286"/>
                    <a:pt x="303" y="1300"/>
                    <a:pt x="278" y="1300"/>
                  </a:cubicBezTo>
                  <a:cubicBezTo>
                    <a:pt x="274" y="1300"/>
                    <a:pt x="270" y="1299"/>
                    <a:pt x="267" y="1299"/>
                  </a:cubicBezTo>
                  <a:cubicBezTo>
                    <a:pt x="238" y="1294"/>
                    <a:pt x="216" y="1271"/>
                    <a:pt x="210" y="1243"/>
                  </a:cubicBezTo>
                  <a:cubicBezTo>
                    <a:pt x="188" y="1229"/>
                    <a:pt x="175" y="1202"/>
                    <a:pt x="180" y="1174"/>
                  </a:cubicBezTo>
                  <a:cubicBezTo>
                    <a:pt x="185" y="1144"/>
                    <a:pt x="209" y="1122"/>
                    <a:pt x="238" y="1117"/>
                  </a:cubicBezTo>
                  <a:lnTo>
                    <a:pt x="281" y="860"/>
                  </a:lnTo>
                  <a:lnTo>
                    <a:pt x="214" y="848"/>
                  </a:lnTo>
                  <a:cubicBezTo>
                    <a:pt x="209" y="857"/>
                    <a:pt x="203" y="865"/>
                    <a:pt x="196" y="871"/>
                  </a:cubicBezTo>
                  <a:lnTo>
                    <a:pt x="196" y="959"/>
                  </a:lnTo>
                  <a:cubicBezTo>
                    <a:pt x="197" y="1085"/>
                    <a:pt x="165" y="1186"/>
                    <a:pt x="81" y="1268"/>
                  </a:cubicBezTo>
                  <a:lnTo>
                    <a:pt x="47" y="1302"/>
                  </a:lnTo>
                  <a:cubicBezTo>
                    <a:pt x="1" y="1348"/>
                    <a:pt x="0" y="1425"/>
                    <a:pt x="47" y="1473"/>
                  </a:cubicBezTo>
                  <a:lnTo>
                    <a:pt x="310" y="1734"/>
                  </a:lnTo>
                  <a:cubicBezTo>
                    <a:pt x="357" y="1781"/>
                    <a:pt x="432" y="1781"/>
                    <a:pt x="479" y="1735"/>
                  </a:cubicBezTo>
                  <a:lnTo>
                    <a:pt x="787" y="1434"/>
                  </a:lnTo>
                  <a:cubicBezTo>
                    <a:pt x="788" y="1433"/>
                    <a:pt x="874" y="1325"/>
                    <a:pt x="891" y="1212"/>
                  </a:cubicBezTo>
                  <a:cubicBezTo>
                    <a:pt x="905" y="1125"/>
                    <a:pt x="898" y="848"/>
                    <a:pt x="897" y="811"/>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8">
              <a:extLst>
                <a:ext uri="{FF2B5EF4-FFF2-40B4-BE49-F238E27FC236}">
                  <a16:creationId xmlns:a16="http://schemas.microsoft.com/office/drawing/2014/main" id="{E99C937C-21FB-4357-AB0C-21CD3B777DE4}"/>
                </a:ext>
              </a:extLst>
            </p:cNvPr>
            <p:cNvSpPr>
              <a:spLocks/>
            </p:cNvSpPr>
            <p:nvPr/>
          </p:nvSpPr>
          <p:spPr bwMode="auto">
            <a:xfrm>
              <a:off x="5296" y="352"/>
              <a:ext cx="289" cy="805"/>
            </a:xfrm>
            <a:custGeom>
              <a:avLst/>
              <a:gdLst>
                <a:gd name="T0" fmla="*/ 864 w 911"/>
                <a:gd name="T1" fmla="*/ 2058 h 2537"/>
                <a:gd name="T2" fmla="*/ 864 w 911"/>
                <a:gd name="T3" fmla="*/ 2058 h 2537"/>
                <a:gd name="T4" fmla="*/ 830 w 911"/>
                <a:gd name="T5" fmla="*/ 2024 h 2537"/>
                <a:gd name="T6" fmla="*/ 715 w 911"/>
                <a:gd name="T7" fmla="*/ 1715 h 2537"/>
                <a:gd name="T8" fmla="*/ 719 w 911"/>
                <a:gd name="T9" fmla="*/ 1100 h 2537"/>
                <a:gd name="T10" fmla="*/ 721 w 911"/>
                <a:gd name="T11" fmla="*/ 1073 h 2537"/>
                <a:gd name="T12" fmla="*/ 721 w 911"/>
                <a:gd name="T13" fmla="*/ 957 h 2537"/>
                <a:gd name="T14" fmla="*/ 709 w 911"/>
                <a:gd name="T15" fmla="*/ 898 h 2537"/>
                <a:gd name="T16" fmla="*/ 331 w 911"/>
                <a:gd name="T17" fmla="*/ 110 h 2537"/>
                <a:gd name="T18" fmla="*/ 141 w 911"/>
                <a:gd name="T19" fmla="*/ 21 h 2537"/>
                <a:gd name="T20" fmla="*/ 37 w 911"/>
                <a:gd name="T21" fmla="*/ 237 h 2537"/>
                <a:gd name="T22" fmla="*/ 257 w 911"/>
                <a:gd name="T23" fmla="*/ 721 h 2537"/>
                <a:gd name="T24" fmla="*/ 406 w 911"/>
                <a:gd name="T25" fmla="*/ 934 h 2537"/>
                <a:gd name="T26" fmla="*/ 406 w 911"/>
                <a:gd name="T27" fmla="*/ 1197 h 2537"/>
                <a:gd name="T28" fmla="*/ 407 w 911"/>
                <a:gd name="T29" fmla="*/ 1198 h 2537"/>
                <a:gd name="T30" fmla="*/ 406 w 911"/>
                <a:gd name="T31" fmla="*/ 1388 h 2537"/>
                <a:gd name="T32" fmla="*/ 406 w 911"/>
                <a:gd name="T33" fmla="*/ 1473 h 2537"/>
                <a:gd name="T34" fmla="*/ 403 w 911"/>
                <a:gd name="T35" fmla="*/ 1476 h 2537"/>
                <a:gd name="T36" fmla="*/ 363 w 911"/>
                <a:gd name="T37" fmla="*/ 1476 h 2537"/>
                <a:gd name="T38" fmla="*/ 363 w 911"/>
                <a:gd name="T39" fmla="*/ 1473 h 2537"/>
                <a:gd name="T40" fmla="*/ 363 w 911"/>
                <a:gd name="T41" fmla="*/ 1468 h 2537"/>
                <a:gd name="T42" fmla="*/ 363 w 911"/>
                <a:gd name="T43" fmla="*/ 1221 h 2537"/>
                <a:gd name="T44" fmla="*/ 363 w 911"/>
                <a:gd name="T45" fmla="*/ 934 h 2537"/>
                <a:gd name="T46" fmla="*/ 340 w 911"/>
                <a:gd name="T47" fmla="*/ 847 h 2537"/>
                <a:gd name="T48" fmla="*/ 333 w 911"/>
                <a:gd name="T49" fmla="*/ 835 h 2537"/>
                <a:gd name="T50" fmla="*/ 332 w 911"/>
                <a:gd name="T51" fmla="*/ 835 h 2537"/>
                <a:gd name="T52" fmla="*/ 324 w 911"/>
                <a:gd name="T53" fmla="*/ 824 h 2537"/>
                <a:gd name="T54" fmla="*/ 296 w 911"/>
                <a:gd name="T55" fmla="*/ 797 h 2537"/>
                <a:gd name="T56" fmla="*/ 283 w 911"/>
                <a:gd name="T57" fmla="*/ 787 h 2537"/>
                <a:gd name="T58" fmla="*/ 276 w 911"/>
                <a:gd name="T59" fmla="*/ 783 h 2537"/>
                <a:gd name="T60" fmla="*/ 273 w 911"/>
                <a:gd name="T61" fmla="*/ 781 h 2537"/>
                <a:gd name="T62" fmla="*/ 264 w 911"/>
                <a:gd name="T63" fmla="*/ 777 h 2537"/>
                <a:gd name="T64" fmla="*/ 166 w 911"/>
                <a:gd name="T65" fmla="*/ 760 h 2537"/>
                <a:gd name="T66" fmla="*/ 13 w 911"/>
                <a:gd name="T67" fmla="*/ 938 h 2537"/>
                <a:gd name="T68" fmla="*/ 13 w 911"/>
                <a:gd name="T69" fmla="*/ 1473 h 2537"/>
                <a:gd name="T70" fmla="*/ 14 w 911"/>
                <a:gd name="T71" fmla="*/ 1487 h 2537"/>
                <a:gd name="T72" fmla="*/ 14 w 911"/>
                <a:gd name="T73" fmla="*/ 1567 h 2537"/>
                <a:gd name="T74" fmla="*/ 20 w 911"/>
                <a:gd name="T75" fmla="*/ 1968 h 2537"/>
                <a:gd name="T76" fmla="*/ 124 w 911"/>
                <a:gd name="T77" fmla="*/ 2190 h 2537"/>
                <a:gd name="T78" fmla="*/ 432 w 911"/>
                <a:gd name="T79" fmla="*/ 2491 h 2537"/>
                <a:gd name="T80" fmla="*/ 601 w 911"/>
                <a:gd name="T81" fmla="*/ 2491 h 2537"/>
                <a:gd name="T82" fmla="*/ 864 w 911"/>
                <a:gd name="T83" fmla="*/ 2229 h 2537"/>
                <a:gd name="T84" fmla="*/ 864 w 911"/>
                <a:gd name="T85" fmla="*/ 2058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1" h="2537">
                  <a:moveTo>
                    <a:pt x="864" y="2058"/>
                  </a:moveTo>
                  <a:lnTo>
                    <a:pt x="864" y="2058"/>
                  </a:lnTo>
                  <a:lnTo>
                    <a:pt x="830" y="2024"/>
                  </a:lnTo>
                  <a:cubicBezTo>
                    <a:pt x="745" y="1942"/>
                    <a:pt x="714" y="1841"/>
                    <a:pt x="715" y="1715"/>
                  </a:cubicBezTo>
                  <a:lnTo>
                    <a:pt x="719" y="1100"/>
                  </a:lnTo>
                  <a:cubicBezTo>
                    <a:pt x="720" y="1091"/>
                    <a:pt x="721" y="1082"/>
                    <a:pt x="721" y="1073"/>
                  </a:cubicBezTo>
                  <a:lnTo>
                    <a:pt x="721" y="957"/>
                  </a:lnTo>
                  <a:cubicBezTo>
                    <a:pt x="721" y="937"/>
                    <a:pt x="717" y="917"/>
                    <a:pt x="709" y="898"/>
                  </a:cubicBezTo>
                  <a:lnTo>
                    <a:pt x="331" y="110"/>
                  </a:lnTo>
                  <a:cubicBezTo>
                    <a:pt x="299" y="37"/>
                    <a:pt x="218" y="0"/>
                    <a:pt x="141" y="21"/>
                  </a:cubicBezTo>
                  <a:cubicBezTo>
                    <a:pt x="48" y="47"/>
                    <a:pt x="0" y="149"/>
                    <a:pt x="37" y="237"/>
                  </a:cubicBezTo>
                  <a:lnTo>
                    <a:pt x="257" y="721"/>
                  </a:lnTo>
                  <a:cubicBezTo>
                    <a:pt x="351" y="743"/>
                    <a:pt x="406" y="873"/>
                    <a:pt x="406" y="934"/>
                  </a:cubicBezTo>
                  <a:lnTo>
                    <a:pt x="406" y="1197"/>
                  </a:lnTo>
                  <a:cubicBezTo>
                    <a:pt x="406" y="1198"/>
                    <a:pt x="406" y="1198"/>
                    <a:pt x="407" y="1198"/>
                  </a:cubicBezTo>
                  <a:lnTo>
                    <a:pt x="406" y="1388"/>
                  </a:lnTo>
                  <a:lnTo>
                    <a:pt x="406" y="1473"/>
                  </a:lnTo>
                  <a:lnTo>
                    <a:pt x="403" y="1476"/>
                  </a:lnTo>
                  <a:lnTo>
                    <a:pt x="363" y="1476"/>
                  </a:lnTo>
                  <a:cubicBezTo>
                    <a:pt x="363" y="1475"/>
                    <a:pt x="363" y="1474"/>
                    <a:pt x="363" y="1473"/>
                  </a:cubicBezTo>
                  <a:lnTo>
                    <a:pt x="363" y="1468"/>
                  </a:lnTo>
                  <a:lnTo>
                    <a:pt x="363" y="1221"/>
                  </a:lnTo>
                  <a:lnTo>
                    <a:pt x="363" y="934"/>
                  </a:lnTo>
                  <a:cubicBezTo>
                    <a:pt x="363" y="902"/>
                    <a:pt x="354" y="872"/>
                    <a:pt x="340" y="847"/>
                  </a:cubicBezTo>
                  <a:cubicBezTo>
                    <a:pt x="337" y="843"/>
                    <a:pt x="335" y="839"/>
                    <a:pt x="333" y="835"/>
                  </a:cubicBezTo>
                  <a:cubicBezTo>
                    <a:pt x="332" y="835"/>
                    <a:pt x="332" y="835"/>
                    <a:pt x="332" y="835"/>
                  </a:cubicBezTo>
                  <a:cubicBezTo>
                    <a:pt x="330" y="831"/>
                    <a:pt x="327" y="828"/>
                    <a:pt x="324" y="824"/>
                  </a:cubicBezTo>
                  <a:cubicBezTo>
                    <a:pt x="316" y="813"/>
                    <a:pt x="307" y="804"/>
                    <a:pt x="296" y="797"/>
                  </a:cubicBezTo>
                  <a:cubicBezTo>
                    <a:pt x="292" y="793"/>
                    <a:pt x="287" y="790"/>
                    <a:pt x="283" y="787"/>
                  </a:cubicBezTo>
                  <a:cubicBezTo>
                    <a:pt x="281" y="786"/>
                    <a:pt x="278" y="784"/>
                    <a:pt x="276" y="783"/>
                  </a:cubicBezTo>
                  <a:cubicBezTo>
                    <a:pt x="275" y="782"/>
                    <a:pt x="274" y="782"/>
                    <a:pt x="273" y="781"/>
                  </a:cubicBezTo>
                  <a:cubicBezTo>
                    <a:pt x="270" y="779"/>
                    <a:pt x="267" y="778"/>
                    <a:pt x="264" y="777"/>
                  </a:cubicBezTo>
                  <a:cubicBezTo>
                    <a:pt x="235" y="762"/>
                    <a:pt x="202" y="756"/>
                    <a:pt x="166" y="760"/>
                  </a:cubicBezTo>
                  <a:cubicBezTo>
                    <a:pt x="78" y="771"/>
                    <a:pt x="13" y="849"/>
                    <a:pt x="13" y="938"/>
                  </a:cubicBezTo>
                  <a:lnTo>
                    <a:pt x="13" y="1473"/>
                  </a:lnTo>
                  <a:cubicBezTo>
                    <a:pt x="13" y="1478"/>
                    <a:pt x="14" y="1482"/>
                    <a:pt x="14" y="1487"/>
                  </a:cubicBezTo>
                  <a:cubicBezTo>
                    <a:pt x="14" y="1536"/>
                    <a:pt x="14" y="1567"/>
                    <a:pt x="14" y="1567"/>
                  </a:cubicBezTo>
                  <a:cubicBezTo>
                    <a:pt x="13" y="1604"/>
                    <a:pt x="6" y="1881"/>
                    <a:pt x="20" y="1968"/>
                  </a:cubicBezTo>
                  <a:cubicBezTo>
                    <a:pt x="37" y="2081"/>
                    <a:pt x="123" y="2189"/>
                    <a:pt x="124" y="2190"/>
                  </a:cubicBezTo>
                  <a:lnTo>
                    <a:pt x="432" y="2491"/>
                  </a:lnTo>
                  <a:cubicBezTo>
                    <a:pt x="479" y="2537"/>
                    <a:pt x="554" y="2537"/>
                    <a:pt x="601" y="2491"/>
                  </a:cubicBezTo>
                  <a:lnTo>
                    <a:pt x="864" y="2229"/>
                  </a:lnTo>
                  <a:cubicBezTo>
                    <a:pt x="911" y="2181"/>
                    <a:pt x="911" y="2104"/>
                    <a:pt x="864" y="2058"/>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9">
              <a:extLst>
                <a:ext uri="{FF2B5EF4-FFF2-40B4-BE49-F238E27FC236}">
                  <a16:creationId xmlns:a16="http://schemas.microsoft.com/office/drawing/2014/main" id="{5D64533D-0CAA-4709-8991-A27C84A7B771}"/>
                </a:ext>
              </a:extLst>
            </p:cNvPr>
            <p:cNvSpPr>
              <a:spLocks/>
            </p:cNvSpPr>
            <p:nvPr/>
          </p:nvSpPr>
          <p:spPr bwMode="auto">
            <a:xfrm>
              <a:off x="5026" y="766"/>
              <a:ext cx="173" cy="231"/>
            </a:xfrm>
            <a:custGeom>
              <a:avLst/>
              <a:gdLst>
                <a:gd name="T0" fmla="*/ 4 w 548"/>
                <a:gd name="T1" fmla="*/ 217 h 726"/>
                <a:gd name="T2" fmla="*/ 4 w 548"/>
                <a:gd name="T3" fmla="*/ 217 h 726"/>
                <a:gd name="T4" fmla="*/ 50 w 548"/>
                <a:gd name="T5" fmla="*/ 182 h 726"/>
                <a:gd name="T6" fmla="*/ 98 w 548"/>
                <a:gd name="T7" fmla="*/ 152 h 726"/>
                <a:gd name="T8" fmla="*/ 133 w 548"/>
                <a:gd name="T9" fmla="*/ 200 h 726"/>
                <a:gd name="T10" fmla="*/ 131 w 548"/>
                <a:gd name="T11" fmla="*/ 206 h 726"/>
                <a:gd name="T12" fmla="*/ 248 w 548"/>
                <a:gd name="T13" fmla="*/ 225 h 726"/>
                <a:gd name="T14" fmla="*/ 265 w 548"/>
                <a:gd name="T15" fmla="*/ 121 h 726"/>
                <a:gd name="T16" fmla="*/ 260 w 548"/>
                <a:gd name="T17" fmla="*/ 120 h 726"/>
                <a:gd name="T18" fmla="*/ 225 w 548"/>
                <a:gd name="T19" fmla="*/ 72 h 726"/>
                <a:gd name="T20" fmla="*/ 269 w 548"/>
                <a:gd name="T21" fmla="*/ 36 h 726"/>
                <a:gd name="T22" fmla="*/ 317 w 548"/>
                <a:gd name="T23" fmla="*/ 4 h 726"/>
                <a:gd name="T24" fmla="*/ 352 w 548"/>
                <a:gd name="T25" fmla="*/ 50 h 726"/>
                <a:gd name="T26" fmla="*/ 382 w 548"/>
                <a:gd name="T27" fmla="*/ 98 h 726"/>
                <a:gd name="T28" fmla="*/ 333 w 548"/>
                <a:gd name="T29" fmla="*/ 133 h 726"/>
                <a:gd name="T30" fmla="*/ 328 w 548"/>
                <a:gd name="T31" fmla="*/ 131 h 726"/>
                <a:gd name="T32" fmla="*/ 310 w 548"/>
                <a:gd name="T33" fmla="*/ 236 h 726"/>
                <a:gd name="T34" fmla="*/ 427 w 548"/>
                <a:gd name="T35" fmla="*/ 255 h 726"/>
                <a:gd name="T36" fmla="*/ 428 w 548"/>
                <a:gd name="T37" fmla="*/ 250 h 726"/>
                <a:gd name="T38" fmla="*/ 476 w 548"/>
                <a:gd name="T39" fmla="*/ 215 h 726"/>
                <a:gd name="T40" fmla="*/ 512 w 548"/>
                <a:gd name="T41" fmla="*/ 258 h 726"/>
                <a:gd name="T42" fmla="*/ 544 w 548"/>
                <a:gd name="T43" fmla="*/ 307 h 726"/>
                <a:gd name="T44" fmla="*/ 498 w 548"/>
                <a:gd name="T45" fmla="*/ 342 h 726"/>
                <a:gd name="T46" fmla="*/ 450 w 548"/>
                <a:gd name="T47" fmla="*/ 372 h 726"/>
                <a:gd name="T48" fmla="*/ 415 w 548"/>
                <a:gd name="T49" fmla="*/ 323 h 726"/>
                <a:gd name="T50" fmla="*/ 417 w 548"/>
                <a:gd name="T51" fmla="*/ 318 h 726"/>
                <a:gd name="T52" fmla="*/ 300 w 548"/>
                <a:gd name="T53" fmla="*/ 298 h 726"/>
                <a:gd name="T54" fmla="*/ 249 w 548"/>
                <a:gd name="T55" fmla="*/ 606 h 726"/>
                <a:gd name="T56" fmla="*/ 254 w 548"/>
                <a:gd name="T57" fmla="*/ 606 h 726"/>
                <a:gd name="T58" fmla="*/ 289 w 548"/>
                <a:gd name="T59" fmla="*/ 655 h 726"/>
                <a:gd name="T60" fmla="*/ 245 w 548"/>
                <a:gd name="T61" fmla="*/ 690 h 726"/>
                <a:gd name="T62" fmla="*/ 197 w 548"/>
                <a:gd name="T63" fmla="*/ 722 h 726"/>
                <a:gd name="T64" fmla="*/ 162 w 548"/>
                <a:gd name="T65" fmla="*/ 676 h 726"/>
                <a:gd name="T66" fmla="*/ 132 w 548"/>
                <a:gd name="T67" fmla="*/ 629 h 726"/>
                <a:gd name="T68" fmla="*/ 181 w 548"/>
                <a:gd name="T69" fmla="*/ 594 h 726"/>
                <a:gd name="T70" fmla="*/ 186 w 548"/>
                <a:gd name="T71" fmla="*/ 595 h 726"/>
                <a:gd name="T72" fmla="*/ 237 w 548"/>
                <a:gd name="T73" fmla="*/ 288 h 726"/>
                <a:gd name="T74" fmla="*/ 121 w 548"/>
                <a:gd name="T75" fmla="*/ 268 h 726"/>
                <a:gd name="T76" fmla="*/ 120 w 548"/>
                <a:gd name="T77" fmla="*/ 274 h 726"/>
                <a:gd name="T78" fmla="*/ 71 w 548"/>
                <a:gd name="T79" fmla="*/ 308 h 726"/>
                <a:gd name="T80" fmla="*/ 36 w 548"/>
                <a:gd name="T81" fmla="*/ 265 h 726"/>
                <a:gd name="T82" fmla="*/ 4 w 548"/>
                <a:gd name="T83" fmla="*/ 217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8" h="726">
                  <a:moveTo>
                    <a:pt x="4" y="217"/>
                  </a:moveTo>
                  <a:lnTo>
                    <a:pt x="4" y="217"/>
                  </a:lnTo>
                  <a:cubicBezTo>
                    <a:pt x="8" y="194"/>
                    <a:pt x="28" y="179"/>
                    <a:pt x="50" y="182"/>
                  </a:cubicBezTo>
                  <a:cubicBezTo>
                    <a:pt x="56" y="161"/>
                    <a:pt x="76" y="148"/>
                    <a:pt x="98" y="152"/>
                  </a:cubicBezTo>
                  <a:cubicBezTo>
                    <a:pt x="121" y="155"/>
                    <a:pt x="137" y="177"/>
                    <a:pt x="133" y="200"/>
                  </a:cubicBezTo>
                  <a:cubicBezTo>
                    <a:pt x="132" y="202"/>
                    <a:pt x="132" y="204"/>
                    <a:pt x="131" y="206"/>
                  </a:cubicBezTo>
                  <a:lnTo>
                    <a:pt x="248" y="225"/>
                  </a:lnTo>
                  <a:lnTo>
                    <a:pt x="265" y="121"/>
                  </a:lnTo>
                  <a:cubicBezTo>
                    <a:pt x="264" y="121"/>
                    <a:pt x="262" y="121"/>
                    <a:pt x="260" y="120"/>
                  </a:cubicBezTo>
                  <a:cubicBezTo>
                    <a:pt x="237" y="117"/>
                    <a:pt x="221" y="95"/>
                    <a:pt x="225" y="72"/>
                  </a:cubicBezTo>
                  <a:cubicBezTo>
                    <a:pt x="229" y="50"/>
                    <a:pt x="248" y="35"/>
                    <a:pt x="269" y="36"/>
                  </a:cubicBezTo>
                  <a:cubicBezTo>
                    <a:pt x="274" y="15"/>
                    <a:pt x="295" y="0"/>
                    <a:pt x="317" y="4"/>
                  </a:cubicBezTo>
                  <a:cubicBezTo>
                    <a:pt x="339" y="8"/>
                    <a:pt x="354" y="28"/>
                    <a:pt x="352" y="50"/>
                  </a:cubicBezTo>
                  <a:cubicBezTo>
                    <a:pt x="372" y="56"/>
                    <a:pt x="386" y="76"/>
                    <a:pt x="382" y="98"/>
                  </a:cubicBezTo>
                  <a:cubicBezTo>
                    <a:pt x="378" y="121"/>
                    <a:pt x="356" y="137"/>
                    <a:pt x="333" y="133"/>
                  </a:cubicBezTo>
                  <a:cubicBezTo>
                    <a:pt x="331" y="132"/>
                    <a:pt x="330" y="132"/>
                    <a:pt x="328" y="131"/>
                  </a:cubicBezTo>
                  <a:lnTo>
                    <a:pt x="310" y="236"/>
                  </a:lnTo>
                  <a:lnTo>
                    <a:pt x="427" y="255"/>
                  </a:lnTo>
                  <a:cubicBezTo>
                    <a:pt x="427" y="253"/>
                    <a:pt x="427" y="251"/>
                    <a:pt x="428" y="250"/>
                  </a:cubicBezTo>
                  <a:cubicBezTo>
                    <a:pt x="431" y="226"/>
                    <a:pt x="453" y="211"/>
                    <a:pt x="476" y="215"/>
                  </a:cubicBezTo>
                  <a:cubicBezTo>
                    <a:pt x="498" y="218"/>
                    <a:pt x="513" y="237"/>
                    <a:pt x="512" y="258"/>
                  </a:cubicBezTo>
                  <a:cubicBezTo>
                    <a:pt x="533" y="264"/>
                    <a:pt x="548" y="284"/>
                    <a:pt x="544" y="307"/>
                  </a:cubicBezTo>
                  <a:cubicBezTo>
                    <a:pt x="540" y="329"/>
                    <a:pt x="520" y="344"/>
                    <a:pt x="498" y="342"/>
                  </a:cubicBezTo>
                  <a:cubicBezTo>
                    <a:pt x="492" y="362"/>
                    <a:pt x="472" y="375"/>
                    <a:pt x="450" y="372"/>
                  </a:cubicBezTo>
                  <a:cubicBezTo>
                    <a:pt x="427" y="368"/>
                    <a:pt x="411" y="346"/>
                    <a:pt x="415" y="323"/>
                  </a:cubicBezTo>
                  <a:cubicBezTo>
                    <a:pt x="416" y="321"/>
                    <a:pt x="416" y="319"/>
                    <a:pt x="417" y="318"/>
                  </a:cubicBezTo>
                  <a:lnTo>
                    <a:pt x="300" y="298"/>
                  </a:lnTo>
                  <a:lnTo>
                    <a:pt x="249" y="606"/>
                  </a:lnTo>
                  <a:cubicBezTo>
                    <a:pt x="251" y="606"/>
                    <a:pt x="252" y="606"/>
                    <a:pt x="254" y="606"/>
                  </a:cubicBezTo>
                  <a:cubicBezTo>
                    <a:pt x="277" y="610"/>
                    <a:pt x="293" y="632"/>
                    <a:pt x="289" y="655"/>
                  </a:cubicBezTo>
                  <a:cubicBezTo>
                    <a:pt x="285" y="676"/>
                    <a:pt x="266" y="691"/>
                    <a:pt x="245" y="690"/>
                  </a:cubicBezTo>
                  <a:cubicBezTo>
                    <a:pt x="240" y="712"/>
                    <a:pt x="219" y="726"/>
                    <a:pt x="197" y="722"/>
                  </a:cubicBezTo>
                  <a:cubicBezTo>
                    <a:pt x="175" y="719"/>
                    <a:pt x="160" y="698"/>
                    <a:pt x="162" y="676"/>
                  </a:cubicBezTo>
                  <a:cubicBezTo>
                    <a:pt x="142" y="670"/>
                    <a:pt x="129" y="650"/>
                    <a:pt x="132" y="629"/>
                  </a:cubicBezTo>
                  <a:cubicBezTo>
                    <a:pt x="136" y="605"/>
                    <a:pt x="158" y="590"/>
                    <a:pt x="181" y="594"/>
                  </a:cubicBezTo>
                  <a:cubicBezTo>
                    <a:pt x="183" y="594"/>
                    <a:pt x="184" y="595"/>
                    <a:pt x="186" y="595"/>
                  </a:cubicBezTo>
                  <a:lnTo>
                    <a:pt x="237" y="288"/>
                  </a:lnTo>
                  <a:lnTo>
                    <a:pt x="121" y="268"/>
                  </a:lnTo>
                  <a:cubicBezTo>
                    <a:pt x="121" y="270"/>
                    <a:pt x="121" y="272"/>
                    <a:pt x="120" y="274"/>
                  </a:cubicBezTo>
                  <a:cubicBezTo>
                    <a:pt x="116" y="297"/>
                    <a:pt x="95" y="312"/>
                    <a:pt x="71" y="308"/>
                  </a:cubicBezTo>
                  <a:cubicBezTo>
                    <a:pt x="50" y="305"/>
                    <a:pt x="35" y="286"/>
                    <a:pt x="36" y="265"/>
                  </a:cubicBezTo>
                  <a:cubicBezTo>
                    <a:pt x="15" y="260"/>
                    <a:pt x="0" y="239"/>
                    <a:pt x="4" y="217"/>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10">
              <a:extLst>
                <a:ext uri="{FF2B5EF4-FFF2-40B4-BE49-F238E27FC236}">
                  <a16:creationId xmlns:a16="http://schemas.microsoft.com/office/drawing/2014/main" id="{63F8EE9F-09C0-44E0-9C58-9B900886ABF1}"/>
                </a:ext>
              </a:extLst>
            </p:cNvPr>
            <p:cNvSpPr>
              <a:spLocks/>
            </p:cNvSpPr>
            <p:nvPr/>
          </p:nvSpPr>
          <p:spPr bwMode="auto">
            <a:xfrm>
              <a:off x="5026" y="476"/>
              <a:ext cx="136" cy="284"/>
            </a:xfrm>
            <a:custGeom>
              <a:avLst/>
              <a:gdLst>
                <a:gd name="T0" fmla="*/ 416 w 431"/>
                <a:gd name="T1" fmla="*/ 750 h 894"/>
                <a:gd name="T2" fmla="*/ 345 w 431"/>
                <a:gd name="T3" fmla="*/ 748 h 894"/>
                <a:gd name="T4" fmla="*/ 279 w 431"/>
                <a:gd name="T5" fmla="*/ 726 h 894"/>
                <a:gd name="T6" fmla="*/ 250 w 431"/>
                <a:gd name="T7" fmla="*/ 731 h 894"/>
                <a:gd name="T8" fmla="*/ 200 w 431"/>
                <a:gd name="T9" fmla="*/ 696 h 894"/>
                <a:gd name="T10" fmla="*/ 169 w 431"/>
                <a:gd name="T11" fmla="*/ 637 h 894"/>
                <a:gd name="T12" fmla="*/ 164 w 431"/>
                <a:gd name="T13" fmla="*/ 617 h 894"/>
                <a:gd name="T14" fmla="*/ 127 w 431"/>
                <a:gd name="T15" fmla="*/ 579 h 894"/>
                <a:gd name="T16" fmla="*/ 93 w 431"/>
                <a:gd name="T17" fmla="*/ 527 h 894"/>
                <a:gd name="T18" fmla="*/ 96 w 431"/>
                <a:gd name="T19" fmla="*/ 513 h 894"/>
                <a:gd name="T20" fmla="*/ 61 w 431"/>
                <a:gd name="T21" fmla="*/ 468 h 894"/>
                <a:gd name="T22" fmla="*/ 61 w 431"/>
                <a:gd name="T23" fmla="*/ 404 h 894"/>
                <a:gd name="T24" fmla="*/ 80 w 431"/>
                <a:gd name="T25" fmla="*/ 335 h 894"/>
                <a:gd name="T26" fmla="*/ 119 w 431"/>
                <a:gd name="T27" fmla="*/ 280 h 894"/>
                <a:gd name="T28" fmla="*/ 167 w 431"/>
                <a:gd name="T29" fmla="*/ 252 h 894"/>
                <a:gd name="T30" fmla="*/ 204 w 431"/>
                <a:gd name="T31" fmla="*/ 196 h 894"/>
                <a:gd name="T32" fmla="*/ 207 w 431"/>
                <a:gd name="T33" fmla="*/ 170 h 894"/>
                <a:gd name="T34" fmla="*/ 252 w 431"/>
                <a:gd name="T35" fmla="*/ 120 h 894"/>
                <a:gd name="T36" fmla="*/ 300 w 431"/>
                <a:gd name="T37" fmla="*/ 73 h 894"/>
                <a:gd name="T38" fmla="*/ 310 w 431"/>
                <a:gd name="T39" fmla="*/ 78 h 894"/>
                <a:gd name="T40" fmla="*/ 342 w 431"/>
                <a:gd name="T41" fmla="*/ 11 h 894"/>
                <a:gd name="T42" fmla="*/ 286 w 431"/>
                <a:gd name="T43" fmla="*/ 54 h 894"/>
                <a:gd name="T44" fmla="*/ 233 w 431"/>
                <a:gd name="T45" fmla="*/ 64 h 894"/>
                <a:gd name="T46" fmla="*/ 229 w 431"/>
                <a:gd name="T47" fmla="*/ 98 h 894"/>
                <a:gd name="T48" fmla="*/ 185 w 431"/>
                <a:gd name="T49" fmla="*/ 151 h 894"/>
                <a:gd name="T50" fmla="*/ 132 w 431"/>
                <a:gd name="T51" fmla="*/ 174 h 894"/>
                <a:gd name="T52" fmla="*/ 138 w 431"/>
                <a:gd name="T53" fmla="*/ 207 h 894"/>
                <a:gd name="T54" fmla="*/ 98 w 431"/>
                <a:gd name="T55" fmla="*/ 263 h 894"/>
                <a:gd name="T56" fmla="*/ 50 w 431"/>
                <a:gd name="T57" fmla="*/ 290 h 894"/>
                <a:gd name="T58" fmla="*/ 24 w 431"/>
                <a:gd name="T59" fmla="*/ 359 h 894"/>
                <a:gd name="T60" fmla="*/ 4 w 431"/>
                <a:gd name="T61" fmla="*/ 428 h 894"/>
                <a:gd name="T62" fmla="*/ 39 w 431"/>
                <a:gd name="T63" fmla="*/ 473 h 894"/>
                <a:gd name="T64" fmla="*/ 51 w 431"/>
                <a:gd name="T65" fmla="*/ 542 h 894"/>
                <a:gd name="T66" fmla="*/ 55 w 431"/>
                <a:gd name="T67" fmla="*/ 564 h 894"/>
                <a:gd name="T68" fmla="*/ 92 w 431"/>
                <a:gd name="T69" fmla="*/ 602 h 894"/>
                <a:gd name="T70" fmla="*/ 126 w 431"/>
                <a:gd name="T71" fmla="*/ 654 h 894"/>
                <a:gd name="T72" fmla="*/ 131 w 431"/>
                <a:gd name="T73" fmla="*/ 674 h 894"/>
                <a:gd name="T74" fmla="*/ 182 w 431"/>
                <a:gd name="T75" fmla="*/ 710 h 894"/>
                <a:gd name="T76" fmla="*/ 212 w 431"/>
                <a:gd name="T77" fmla="*/ 768 h 894"/>
                <a:gd name="T78" fmla="*/ 267 w 431"/>
                <a:gd name="T79" fmla="*/ 800 h 894"/>
                <a:gd name="T80" fmla="*/ 319 w 431"/>
                <a:gd name="T81" fmla="*/ 817 h 894"/>
                <a:gd name="T82" fmla="*/ 321 w 431"/>
                <a:gd name="T83" fmla="*/ 890 h 894"/>
                <a:gd name="T84" fmla="*/ 347 w 431"/>
                <a:gd name="T85" fmla="*/ 822 h 894"/>
                <a:gd name="T86" fmla="*/ 403 w 431"/>
                <a:gd name="T87" fmla="*/ 824 h 894"/>
                <a:gd name="T88" fmla="*/ 431 w 431"/>
                <a:gd name="T89" fmla="*/ 75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1" h="894">
                  <a:moveTo>
                    <a:pt x="416" y="750"/>
                  </a:moveTo>
                  <a:lnTo>
                    <a:pt x="416" y="750"/>
                  </a:lnTo>
                  <a:cubicBezTo>
                    <a:pt x="398" y="747"/>
                    <a:pt x="381" y="758"/>
                    <a:pt x="375" y="775"/>
                  </a:cubicBezTo>
                  <a:cubicBezTo>
                    <a:pt x="371" y="761"/>
                    <a:pt x="360" y="751"/>
                    <a:pt x="345" y="748"/>
                  </a:cubicBezTo>
                  <a:cubicBezTo>
                    <a:pt x="331" y="746"/>
                    <a:pt x="318" y="751"/>
                    <a:pt x="310" y="761"/>
                  </a:cubicBezTo>
                  <a:cubicBezTo>
                    <a:pt x="309" y="744"/>
                    <a:pt x="296" y="729"/>
                    <a:pt x="279" y="726"/>
                  </a:cubicBezTo>
                  <a:cubicBezTo>
                    <a:pt x="268" y="725"/>
                    <a:pt x="258" y="728"/>
                    <a:pt x="250" y="734"/>
                  </a:cubicBezTo>
                  <a:cubicBezTo>
                    <a:pt x="250" y="733"/>
                    <a:pt x="250" y="732"/>
                    <a:pt x="250" y="731"/>
                  </a:cubicBezTo>
                  <a:cubicBezTo>
                    <a:pt x="250" y="710"/>
                    <a:pt x="234" y="693"/>
                    <a:pt x="213" y="693"/>
                  </a:cubicBezTo>
                  <a:cubicBezTo>
                    <a:pt x="208" y="693"/>
                    <a:pt x="204" y="694"/>
                    <a:pt x="200" y="696"/>
                  </a:cubicBezTo>
                  <a:cubicBezTo>
                    <a:pt x="204" y="690"/>
                    <a:pt x="206" y="683"/>
                    <a:pt x="206" y="675"/>
                  </a:cubicBezTo>
                  <a:cubicBezTo>
                    <a:pt x="207" y="654"/>
                    <a:pt x="190" y="637"/>
                    <a:pt x="169" y="637"/>
                  </a:cubicBezTo>
                  <a:cubicBezTo>
                    <a:pt x="165" y="637"/>
                    <a:pt x="160" y="638"/>
                    <a:pt x="156" y="639"/>
                  </a:cubicBezTo>
                  <a:cubicBezTo>
                    <a:pt x="161" y="633"/>
                    <a:pt x="164" y="626"/>
                    <a:pt x="164" y="617"/>
                  </a:cubicBezTo>
                  <a:cubicBezTo>
                    <a:pt x="164" y="597"/>
                    <a:pt x="148" y="580"/>
                    <a:pt x="127" y="579"/>
                  </a:cubicBezTo>
                  <a:cubicBezTo>
                    <a:pt x="127" y="579"/>
                    <a:pt x="127" y="579"/>
                    <a:pt x="127" y="579"/>
                  </a:cubicBezTo>
                  <a:cubicBezTo>
                    <a:pt x="129" y="575"/>
                    <a:pt x="130" y="570"/>
                    <a:pt x="130" y="565"/>
                  </a:cubicBezTo>
                  <a:cubicBezTo>
                    <a:pt x="130" y="544"/>
                    <a:pt x="113" y="527"/>
                    <a:pt x="93" y="527"/>
                  </a:cubicBezTo>
                  <a:cubicBezTo>
                    <a:pt x="91" y="527"/>
                    <a:pt x="90" y="527"/>
                    <a:pt x="89" y="528"/>
                  </a:cubicBezTo>
                  <a:cubicBezTo>
                    <a:pt x="92" y="523"/>
                    <a:pt x="94" y="519"/>
                    <a:pt x="96" y="513"/>
                  </a:cubicBezTo>
                  <a:cubicBezTo>
                    <a:pt x="100" y="493"/>
                    <a:pt x="87" y="473"/>
                    <a:pt x="67" y="469"/>
                  </a:cubicBezTo>
                  <a:cubicBezTo>
                    <a:pt x="65" y="468"/>
                    <a:pt x="63" y="468"/>
                    <a:pt x="61" y="468"/>
                  </a:cubicBezTo>
                  <a:cubicBezTo>
                    <a:pt x="69" y="463"/>
                    <a:pt x="75" y="454"/>
                    <a:pt x="78" y="444"/>
                  </a:cubicBezTo>
                  <a:cubicBezTo>
                    <a:pt x="81" y="428"/>
                    <a:pt x="74" y="412"/>
                    <a:pt x="61" y="404"/>
                  </a:cubicBezTo>
                  <a:cubicBezTo>
                    <a:pt x="78" y="404"/>
                    <a:pt x="93" y="392"/>
                    <a:pt x="97" y="375"/>
                  </a:cubicBezTo>
                  <a:cubicBezTo>
                    <a:pt x="101" y="359"/>
                    <a:pt x="93" y="344"/>
                    <a:pt x="80" y="335"/>
                  </a:cubicBezTo>
                  <a:cubicBezTo>
                    <a:pt x="100" y="339"/>
                    <a:pt x="119" y="326"/>
                    <a:pt x="124" y="307"/>
                  </a:cubicBezTo>
                  <a:cubicBezTo>
                    <a:pt x="126" y="297"/>
                    <a:pt x="124" y="287"/>
                    <a:pt x="119" y="280"/>
                  </a:cubicBezTo>
                  <a:cubicBezTo>
                    <a:pt x="120" y="280"/>
                    <a:pt x="121" y="280"/>
                    <a:pt x="122" y="280"/>
                  </a:cubicBezTo>
                  <a:cubicBezTo>
                    <a:pt x="142" y="285"/>
                    <a:pt x="162" y="272"/>
                    <a:pt x="167" y="252"/>
                  </a:cubicBezTo>
                  <a:cubicBezTo>
                    <a:pt x="169" y="241"/>
                    <a:pt x="166" y="230"/>
                    <a:pt x="160" y="221"/>
                  </a:cubicBezTo>
                  <a:cubicBezTo>
                    <a:pt x="179" y="226"/>
                    <a:pt x="199" y="215"/>
                    <a:pt x="204" y="196"/>
                  </a:cubicBezTo>
                  <a:cubicBezTo>
                    <a:pt x="207" y="186"/>
                    <a:pt x="206" y="176"/>
                    <a:pt x="202" y="168"/>
                  </a:cubicBezTo>
                  <a:cubicBezTo>
                    <a:pt x="203" y="168"/>
                    <a:pt x="205" y="169"/>
                    <a:pt x="207" y="170"/>
                  </a:cubicBezTo>
                  <a:cubicBezTo>
                    <a:pt x="227" y="176"/>
                    <a:pt x="248" y="165"/>
                    <a:pt x="254" y="145"/>
                  </a:cubicBezTo>
                  <a:cubicBezTo>
                    <a:pt x="257" y="136"/>
                    <a:pt x="256" y="127"/>
                    <a:pt x="252" y="120"/>
                  </a:cubicBezTo>
                  <a:cubicBezTo>
                    <a:pt x="268" y="125"/>
                    <a:pt x="287" y="119"/>
                    <a:pt x="296" y="104"/>
                  </a:cubicBezTo>
                  <a:cubicBezTo>
                    <a:pt x="302" y="95"/>
                    <a:pt x="303" y="83"/>
                    <a:pt x="300" y="73"/>
                  </a:cubicBezTo>
                  <a:cubicBezTo>
                    <a:pt x="301" y="74"/>
                    <a:pt x="301" y="74"/>
                    <a:pt x="302" y="75"/>
                  </a:cubicBezTo>
                  <a:cubicBezTo>
                    <a:pt x="305" y="76"/>
                    <a:pt x="307" y="78"/>
                    <a:pt x="310" y="78"/>
                  </a:cubicBezTo>
                  <a:lnTo>
                    <a:pt x="343" y="12"/>
                  </a:lnTo>
                  <a:cubicBezTo>
                    <a:pt x="342" y="12"/>
                    <a:pt x="342" y="11"/>
                    <a:pt x="342" y="11"/>
                  </a:cubicBezTo>
                  <a:cubicBezTo>
                    <a:pt x="324" y="0"/>
                    <a:pt x="301" y="6"/>
                    <a:pt x="290" y="23"/>
                  </a:cubicBezTo>
                  <a:cubicBezTo>
                    <a:pt x="284" y="33"/>
                    <a:pt x="283" y="44"/>
                    <a:pt x="286" y="54"/>
                  </a:cubicBezTo>
                  <a:cubicBezTo>
                    <a:pt x="286" y="53"/>
                    <a:pt x="285" y="53"/>
                    <a:pt x="284" y="52"/>
                  </a:cubicBezTo>
                  <a:cubicBezTo>
                    <a:pt x="267" y="41"/>
                    <a:pt x="244" y="47"/>
                    <a:pt x="233" y="64"/>
                  </a:cubicBezTo>
                  <a:cubicBezTo>
                    <a:pt x="226" y="75"/>
                    <a:pt x="225" y="88"/>
                    <a:pt x="230" y="99"/>
                  </a:cubicBezTo>
                  <a:cubicBezTo>
                    <a:pt x="229" y="98"/>
                    <a:pt x="229" y="98"/>
                    <a:pt x="229" y="98"/>
                  </a:cubicBezTo>
                  <a:cubicBezTo>
                    <a:pt x="209" y="92"/>
                    <a:pt x="188" y="103"/>
                    <a:pt x="182" y="123"/>
                  </a:cubicBezTo>
                  <a:cubicBezTo>
                    <a:pt x="179" y="133"/>
                    <a:pt x="181" y="143"/>
                    <a:pt x="185" y="151"/>
                  </a:cubicBezTo>
                  <a:cubicBezTo>
                    <a:pt x="183" y="150"/>
                    <a:pt x="181" y="150"/>
                    <a:pt x="179" y="149"/>
                  </a:cubicBezTo>
                  <a:cubicBezTo>
                    <a:pt x="159" y="143"/>
                    <a:pt x="138" y="154"/>
                    <a:pt x="132" y="174"/>
                  </a:cubicBezTo>
                  <a:cubicBezTo>
                    <a:pt x="129" y="186"/>
                    <a:pt x="132" y="198"/>
                    <a:pt x="139" y="207"/>
                  </a:cubicBezTo>
                  <a:cubicBezTo>
                    <a:pt x="138" y="207"/>
                    <a:pt x="138" y="207"/>
                    <a:pt x="138" y="207"/>
                  </a:cubicBezTo>
                  <a:cubicBezTo>
                    <a:pt x="118" y="203"/>
                    <a:pt x="98" y="216"/>
                    <a:pt x="93" y="236"/>
                  </a:cubicBezTo>
                  <a:cubicBezTo>
                    <a:pt x="91" y="245"/>
                    <a:pt x="93" y="255"/>
                    <a:pt x="98" y="263"/>
                  </a:cubicBezTo>
                  <a:cubicBezTo>
                    <a:pt x="97" y="263"/>
                    <a:pt x="96" y="262"/>
                    <a:pt x="95" y="262"/>
                  </a:cubicBezTo>
                  <a:cubicBezTo>
                    <a:pt x="75" y="258"/>
                    <a:pt x="55" y="270"/>
                    <a:pt x="50" y="290"/>
                  </a:cubicBezTo>
                  <a:cubicBezTo>
                    <a:pt x="47" y="306"/>
                    <a:pt x="54" y="322"/>
                    <a:pt x="67" y="330"/>
                  </a:cubicBezTo>
                  <a:cubicBezTo>
                    <a:pt x="47" y="327"/>
                    <a:pt x="28" y="339"/>
                    <a:pt x="24" y="359"/>
                  </a:cubicBezTo>
                  <a:cubicBezTo>
                    <a:pt x="20" y="375"/>
                    <a:pt x="28" y="390"/>
                    <a:pt x="41" y="399"/>
                  </a:cubicBezTo>
                  <a:cubicBezTo>
                    <a:pt x="24" y="399"/>
                    <a:pt x="8" y="411"/>
                    <a:pt x="4" y="428"/>
                  </a:cubicBezTo>
                  <a:cubicBezTo>
                    <a:pt x="0" y="448"/>
                    <a:pt x="13" y="468"/>
                    <a:pt x="33" y="473"/>
                  </a:cubicBezTo>
                  <a:cubicBezTo>
                    <a:pt x="35" y="473"/>
                    <a:pt x="37" y="473"/>
                    <a:pt x="39" y="473"/>
                  </a:cubicBezTo>
                  <a:cubicBezTo>
                    <a:pt x="31" y="478"/>
                    <a:pt x="25" y="487"/>
                    <a:pt x="22" y="497"/>
                  </a:cubicBezTo>
                  <a:cubicBezTo>
                    <a:pt x="18" y="517"/>
                    <a:pt x="31" y="537"/>
                    <a:pt x="51" y="542"/>
                  </a:cubicBezTo>
                  <a:cubicBezTo>
                    <a:pt x="55" y="543"/>
                    <a:pt x="59" y="543"/>
                    <a:pt x="62" y="542"/>
                  </a:cubicBezTo>
                  <a:cubicBezTo>
                    <a:pt x="58" y="548"/>
                    <a:pt x="55" y="556"/>
                    <a:pt x="55" y="564"/>
                  </a:cubicBezTo>
                  <a:cubicBezTo>
                    <a:pt x="54" y="585"/>
                    <a:pt x="71" y="602"/>
                    <a:pt x="92" y="602"/>
                  </a:cubicBezTo>
                  <a:cubicBezTo>
                    <a:pt x="92" y="602"/>
                    <a:pt x="92" y="602"/>
                    <a:pt x="92" y="602"/>
                  </a:cubicBezTo>
                  <a:cubicBezTo>
                    <a:pt x="90" y="607"/>
                    <a:pt x="89" y="611"/>
                    <a:pt x="89" y="616"/>
                  </a:cubicBezTo>
                  <a:cubicBezTo>
                    <a:pt x="89" y="637"/>
                    <a:pt x="105" y="654"/>
                    <a:pt x="126" y="654"/>
                  </a:cubicBezTo>
                  <a:cubicBezTo>
                    <a:pt x="131" y="654"/>
                    <a:pt x="135" y="653"/>
                    <a:pt x="139" y="652"/>
                  </a:cubicBezTo>
                  <a:cubicBezTo>
                    <a:pt x="134" y="658"/>
                    <a:pt x="131" y="666"/>
                    <a:pt x="131" y="674"/>
                  </a:cubicBezTo>
                  <a:cubicBezTo>
                    <a:pt x="131" y="695"/>
                    <a:pt x="148" y="712"/>
                    <a:pt x="168" y="712"/>
                  </a:cubicBezTo>
                  <a:cubicBezTo>
                    <a:pt x="173" y="712"/>
                    <a:pt x="177" y="711"/>
                    <a:pt x="182" y="710"/>
                  </a:cubicBezTo>
                  <a:cubicBezTo>
                    <a:pt x="178" y="715"/>
                    <a:pt x="175" y="723"/>
                    <a:pt x="175" y="730"/>
                  </a:cubicBezTo>
                  <a:cubicBezTo>
                    <a:pt x="175" y="751"/>
                    <a:pt x="191" y="768"/>
                    <a:pt x="212" y="768"/>
                  </a:cubicBezTo>
                  <a:cubicBezTo>
                    <a:pt x="221" y="768"/>
                    <a:pt x="229" y="765"/>
                    <a:pt x="236" y="760"/>
                  </a:cubicBezTo>
                  <a:cubicBezTo>
                    <a:pt x="234" y="779"/>
                    <a:pt x="247" y="797"/>
                    <a:pt x="267" y="800"/>
                  </a:cubicBezTo>
                  <a:cubicBezTo>
                    <a:pt x="280" y="803"/>
                    <a:pt x="293" y="797"/>
                    <a:pt x="301" y="787"/>
                  </a:cubicBezTo>
                  <a:cubicBezTo>
                    <a:pt x="302" y="799"/>
                    <a:pt x="309" y="811"/>
                    <a:pt x="319" y="817"/>
                  </a:cubicBezTo>
                  <a:cubicBezTo>
                    <a:pt x="305" y="820"/>
                    <a:pt x="293" y="832"/>
                    <a:pt x="290" y="847"/>
                  </a:cubicBezTo>
                  <a:cubicBezTo>
                    <a:pt x="287" y="868"/>
                    <a:pt x="301" y="887"/>
                    <a:pt x="321" y="890"/>
                  </a:cubicBezTo>
                  <a:cubicBezTo>
                    <a:pt x="342" y="894"/>
                    <a:pt x="361" y="880"/>
                    <a:pt x="364" y="860"/>
                  </a:cubicBezTo>
                  <a:cubicBezTo>
                    <a:pt x="367" y="844"/>
                    <a:pt x="359" y="829"/>
                    <a:pt x="347" y="822"/>
                  </a:cubicBezTo>
                  <a:cubicBezTo>
                    <a:pt x="359" y="819"/>
                    <a:pt x="370" y="810"/>
                    <a:pt x="374" y="797"/>
                  </a:cubicBezTo>
                  <a:cubicBezTo>
                    <a:pt x="378" y="811"/>
                    <a:pt x="389" y="822"/>
                    <a:pt x="403" y="824"/>
                  </a:cubicBezTo>
                  <a:cubicBezTo>
                    <a:pt x="414" y="826"/>
                    <a:pt x="423" y="823"/>
                    <a:pt x="431" y="818"/>
                  </a:cubicBezTo>
                  <a:lnTo>
                    <a:pt x="431" y="757"/>
                  </a:lnTo>
                  <a:cubicBezTo>
                    <a:pt x="427" y="754"/>
                    <a:pt x="422" y="751"/>
                    <a:pt x="416" y="750"/>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dirty="0"/>
            </a:p>
          </p:txBody>
        </p:sp>
        <p:sp>
          <p:nvSpPr>
            <p:cNvPr id="15" name="Freeform 11">
              <a:extLst>
                <a:ext uri="{FF2B5EF4-FFF2-40B4-BE49-F238E27FC236}">
                  <a16:creationId xmlns:a16="http://schemas.microsoft.com/office/drawing/2014/main" id="{EFA54A18-8E70-4569-A0A3-57A7BF4DA521}"/>
                </a:ext>
              </a:extLst>
            </p:cNvPr>
            <p:cNvSpPr>
              <a:spLocks/>
            </p:cNvSpPr>
            <p:nvPr/>
          </p:nvSpPr>
          <p:spPr bwMode="auto">
            <a:xfrm>
              <a:off x="5233" y="525"/>
              <a:ext cx="27" cy="57"/>
            </a:xfrm>
            <a:custGeom>
              <a:avLst/>
              <a:gdLst>
                <a:gd name="T0" fmla="*/ 81 w 86"/>
                <a:gd name="T1" fmla="*/ 116 h 178"/>
                <a:gd name="T2" fmla="*/ 81 w 86"/>
                <a:gd name="T3" fmla="*/ 116 h 178"/>
                <a:gd name="T4" fmla="*/ 54 w 86"/>
                <a:gd name="T5" fmla="*/ 71 h 178"/>
                <a:gd name="T6" fmla="*/ 37 w 86"/>
                <a:gd name="T7" fmla="*/ 71 h 178"/>
                <a:gd name="T8" fmla="*/ 59 w 86"/>
                <a:gd name="T9" fmla="*/ 45 h 178"/>
                <a:gd name="T10" fmla="*/ 32 w 86"/>
                <a:gd name="T11" fmla="*/ 0 h 178"/>
                <a:gd name="T12" fmla="*/ 31 w 86"/>
                <a:gd name="T13" fmla="*/ 0 h 178"/>
                <a:gd name="T14" fmla="*/ 0 w 86"/>
                <a:gd name="T15" fmla="*/ 66 h 178"/>
                <a:gd name="T16" fmla="*/ 15 w 86"/>
                <a:gd name="T17" fmla="*/ 73 h 178"/>
                <a:gd name="T18" fmla="*/ 31 w 86"/>
                <a:gd name="T19" fmla="*/ 73 h 178"/>
                <a:gd name="T20" fmla="*/ 9 w 86"/>
                <a:gd name="T21" fmla="*/ 99 h 178"/>
                <a:gd name="T22" fmla="*/ 36 w 86"/>
                <a:gd name="T23" fmla="*/ 144 h 178"/>
                <a:gd name="T24" fmla="*/ 38 w 86"/>
                <a:gd name="T25" fmla="*/ 144 h 178"/>
                <a:gd name="T26" fmla="*/ 12 w 86"/>
                <a:gd name="T27" fmla="*/ 162 h 178"/>
                <a:gd name="T28" fmla="*/ 81 w 86"/>
                <a:gd name="T29" fmla="*/ 178 h 178"/>
                <a:gd name="T30" fmla="*/ 53 w 86"/>
                <a:gd name="T31" fmla="*/ 145 h 178"/>
                <a:gd name="T32" fmla="*/ 51 w 86"/>
                <a:gd name="T33" fmla="*/ 144 h 178"/>
                <a:gd name="T34" fmla="*/ 81 w 86"/>
                <a:gd name="T35" fmla="*/ 11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78">
                  <a:moveTo>
                    <a:pt x="81" y="116"/>
                  </a:moveTo>
                  <a:lnTo>
                    <a:pt x="81" y="116"/>
                  </a:lnTo>
                  <a:cubicBezTo>
                    <a:pt x="86" y="96"/>
                    <a:pt x="74" y="76"/>
                    <a:pt x="54" y="71"/>
                  </a:cubicBezTo>
                  <a:cubicBezTo>
                    <a:pt x="48" y="70"/>
                    <a:pt x="42" y="70"/>
                    <a:pt x="37" y="71"/>
                  </a:cubicBezTo>
                  <a:cubicBezTo>
                    <a:pt x="48" y="67"/>
                    <a:pt x="56" y="57"/>
                    <a:pt x="59" y="45"/>
                  </a:cubicBezTo>
                  <a:cubicBezTo>
                    <a:pt x="64" y="25"/>
                    <a:pt x="52" y="5"/>
                    <a:pt x="32" y="0"/>
                  </a:cubicBezTo>
                  <a:cubicBezTo>
                    <a:pt x="32" y="0"/>
                    <a:pt x="31" y="0"/>
                    <a:pt x="31" y="0"/>
                  </a:cubicBezTo>
                  <a:lnTo>
                    <a:pt x="0" y="66"/>
                  </a:lnTo>
                  <a:cubicBezTo>
                    <a:pt x="4" y="69"/>
                    <a:pt x="9" y="72"/>
                    <a:pt x="15" y="73"/>
                  </a:cubicBezTo>
                  <a:cubicBezTo>
                    <a:pt x="20" y="74"/>
                    <a:pt x="26" y="74"/>
                    <a:pt x="31" y="73"/>
                  </a:cubicBezTo>
                  <a:cubicBezTo>
                    <a:pt x="21" y="77"/>
                    <a:pt x="12" y="87"/>
                    <a:pt x="9" y="99"/>
                  </a:cubicBezTo>
                  <a:cubicBezTo>
                    <a:pt x="4" y="119"/>
                    <a:pt x="16" y="139"/>
                    <a:pt x="36" y="144"/>
                  </a:cubicBezTo>
                  <a:cubicBezTo>
                    <a:pt x="37" y="144"/>
                    <a:pt x="37" y="144"/>
                    <a:pt x="38" y="144"/>
                  </a:cubicBezTo>
                  <a:cubicBezTo>
                    <a:pt x="27" y="146"/>
                    <a:pt x="18" y="153"/>
                    <a:pt x="12" y="162"/>
                  </a:cubicBezTo>
                  <a:cubicBezTo>
                    <a:pt x="36" y="164"/>
                    <a:pt x="60" y="169"/>
                    <a:pt x="81" y="178"/>
                  </a:cubicBezTo>
                  <a:cubicBezTo>
                    <a:pt x="80" y="162"/>
                    <a:pt x="69" y="148"/>
                    <a:pt x="53" y="145"/>
                  </a:cubicBezTo>
                  <a:cubicBezTo>
                    <a:pt x="52" y="145"/>
                    <a:pt x="52" y="145"/>
                    <a:pt x="51" y="144"/>
                  </a:cubicBezTo>
                  <a:cubicBezTo>
                    <a:pt x="65" y="142"/>
                    <a:pt x="77" y="131"/>
                    <a:pt x="81" y="116"/>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690901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4F79A6-6A1C-47BF-B76D-F309EE7FE58C}"/>
              </a:ext>
            </a:extLst>
          </p:cNvPr>
          <p:cNvSpPr>
            <a:spLocks noGrp="1"/>
          </p:cNvSpPr>
          <p:nvPr>
            <p:ph type="body" sz="quarter" idx="13"/>
          </p:nvPr>
        </p:nvSpPr>
        <p:spPr/>
        <p:txBody>
          <a:bodyPr/>
          <a:lstStyle/>
          <a:p>
            <a:pPr marL="285750" indent="-285750">
              <a:lnSpc>
                <a:spcPct val="100000"/>
              </a:lnSpc>
              <a:spcBef>
                <a:spcPts val="0"/>
              </a:spcBef>
              <a:spcAft>
                <a:spcPts val="1200"/>
              </a:spcAft>
              <a:buFont typeface="Arial" panose="020B0604020202020204" pitchFamily="34" charset="0"/>
              <a:buChar char="•"/>
            </a:pPr>
            <a:r>
              <a:rPr lang="en-AU" sz="2000" b="1" dirty="0">
                <a:latin typeface="Arial" panose="020B0604020202020204" pitchFamily="34" charset="0"/>
                <a:ea typeface="Roboto" pitchFamily="2" charset="0"/>
              </a:rPr>
              <a:t>Raise awareness </a:t>
            </a:r>
            <a:r>
              <a:rPr lang="en-AU" sz="2000" dirty="0">
                <a:latin typeface="Arial" panose="020B0604020202020204" pitchFamily="34" charset="0"/>
                <a:ea typeface="Roboto" pitchFamily="2" charset="0"/>
              </a:rPr>
              <a:t>of poverty with your family, friends and community</a:t>
            </a:r>
          </a:p>
          <a:p>
            <a:pPr marL="285750" indent="-285750">
              <a:lnSpc>
                <a:spcPct val="100000"/>
              </a:lnSpc>
              <a:spcBef>
                <a:spcPts val="0"/>
              </a:spcBef>
              <a:spcAft>
                <a:spcPts val="1200"/>
              </a:spcAft>
              <a:buFont typeface="Arial" panose="020B0604020202020204" pitchFamily="34" charset="0"/>
              <a:buChar char="•"/>
            </a:pPr>
            <a:r>
              <a:rPr lang="en-AU" sz="2000" b="1" dirty="0">
                <a:latin typeface="Arial" panose="020B0604020202020204" pitchFamily="34" charset="0"/>
                <a:ea typeface="Roboto" pitchFamily="2" charset="0"/>
              </a:rPr>
              <a:t>Have a voice. </a:t>
            </a:r>
            <a:r>
              <a:rPr lang="en-AU" sz="2000" dirty="0">
                <a:latin typeface="Arial" panose="020B0604020202020204" pitchFamily="34" charset="0"/>
                <a:ea typeface="Roboto" pitchFamily="2" charset="0"/>
              </a:rPr>
              <a:t>Participate in advocacy campaigns</a:t>
            </a:r>
          </a:p>
          <a:p>
            <a:pPr marL="285750" indent="-285750">
              <a:lnSpc>
                <a:spcPct val="100000"/>
              </a:lnSpc>
              <a:spcBef>
                <a:spcPts val="0"/>
              </a:spcBef>
              <a:spcAft>
                <a:spcPts val="1200"/>
              </a:spcAft>
              <a:buFont typeface="Arial" panose="020B0604020202020204" pitchFamily="34" charset="0"/>
              <a:buChar char="•"/>
            </a:pPr>
            <a:r>
              <a:rPr lang="en-AU" sz="2000" b="1" dirty="0">
                <a:latin typeface="Arial" panose="020B0604020202020204" pitchFamily="34" charset="0"/>
                <a:ea typeface="Roboto" pitchFamily="2" charset="0"/>
              </a:rPr>
              <a:t>Fundraise</a:t>
            </a:r>
            <a:r>
              <a:rPr lang="en-AU" sz="2000" dirty="0">
                <a:latin typeface="Arial" panose="020B0604020202020204" pitchFamily="34" charset="0"/>
                <a:ea typeface="Roboto" pitchFamily="2" charset="0"/>
              </a:rPr>
              <a:t> to support the work of church agencies</a:t>
            </a:r>
          </a:p>
          <a:p>
            <a:pPr marL="285750" indent="-285750">
              <a:lnSpc>
                <a:spcPct val="100000"/>
              </a:lnSpc>
              <a:spcBef>
                <a:spcPts val="0"/>
              </a:spcBef>
              <a:spcAft>
                <a:spcPts val="1200"/>
              </a:spcAft>
              <a:buFont typeface="Arial" panose="020B0604020202020204" pitchFamily="34" charset="0"/>
              <a:buChar char="•"/>
            </a:pPr>
            <a:r>
              <a:rPr lang="en-AU" sz="2000" b="1" dirty="0">
                <a:latin typeface="Arial" panose="020B0604020202020204" pitchFamily="34" charset="0"/>
                <a:ea typeface="Roboto" pitchFamily="2" charset="0"/>
              </a:rPr>
              <a:t>Volunteer</a:t>
            </a:r>
            <a:r>
              <a:rPr lang="en-AU" sz="2000" dirty="0">
                <a:latin typeface="Arial" panose="020B0604020202020204" pitchFamily="34" charset="0"/>
                <a:ea typeface="Roboto" pitchFamily="2" charset="0"/>
              </a:rPr>
              <a:t>. Ask about volunteering opportunities with local church agencies</a:t>
            </a:r>
          </a:p>
          <a:p>
            <a:pPr marL="285750" indent="-285750">
              <a:lnSpc>
                <a:spcPct val="100000"/>
              </a:lnSpc>
              <a:spcBef>
                <a:spcPts val="0"/>
              </a:spcBef>
              <a:spcAft>
                <a:spcPts val="1200"/>
              </a:spcAft>
              <a:buFont typeface="Arial" panose="020B0604020202020204" pitchFamily="34" charset="0"/>
              <a:buChar char="•"/>
            </a:pPr>
            <a:r>
              <a:rPr lang="en-AU" sz="2000" b="1" dirty="0">
                <a:latin typeface="Arial" panose="020B0604020202020204" pitchFamily="34" charset="0"/>
                <a:ea typeface="Roboto" pitchFamily="2" charset="0"/>
              </a:rPr>
              <a:t>Donate </a:t>
            </a:r>
            <a:r>
              <a:rPr lang="en-AU" sz="2000" dirty="0">
                <a:latin typeface="Arial" panose="020B0604020202020204" pitchFamily="34" charset="0"/>
                <a:ea typeface="Roboto" pitchFamily="2" charset="0"/>
              </a:rPr>
              <a:t>goods in kind such as food and blankets to local agencies</a:t>
            </a:r>
          </a:p>
          <a:p>
            <a:pPr>
              <a:lnSpc>
                <a:spcPct val="100000"/>
              </a:lnSpc>
              <a:spcBef>
                <a:spcPts val="0"/>
              </a:spcBef>
              <a:spcAft>
                <a:spcPts val="1200"/>
              </a:spcAft>
            </a:pPr>
            <a:endParaRPr lang="en-AU" sz="2000" dirty="0"/>
          </a:p>
        </p:txBody>
      </p:sp>
      <p:sp>
        <p:nvSpPr>
          <p:cNvPr id="5" name="Title 4">
            <a:extLst>
              <a:ext uri="{FF2B5EF4-FFF2-40B4-BE49-F238E27FC236}">
                <a16:creationId xmlns:a16="http://schemas.microsoft.com/office/drawing/2014/main" id="{7A5DE354-0C8C-4999-8AC0-3DAECD69C35E}"/>
              </a:ext>
            </a:extLst>
          </p:cNvPr>
          <p:cNvSpPr>
            <a:spLocks noGrp="1"/>
          </p:cNvSpPr>
          <p:nvPr>
            <p:ph type="title"/>
          </p:nvPr>
        </p:nvSpPr>
        <p:spPr/>
        <p:txBody>
          <a:bodyPr/>
          <a:lstStyle/>
          <a:p>
            <a:r>
              <a:rPr lang="en-AU" dirty="0"/>
              <a:t>ACT</a:t>
            </a:r>
          </a:p>
        </p:txBody>
      </p:sp>
      <p:grpSp>
        <p:nvGrpSpPr>
          <p:cNvPr id="2" name="Group 1">
            <a:extLst>
              <a:ext uri="{FF2B5EF4-FFF2-40B4-BE49-F238E27FC236}">
                <a16:creationId xmlns:a16="http://schemas.microsoft.com/office/drawing/2014/main" id="{D934E451-4546-4E97-9A5A-87DC1A701342}"/>
              </a:ext>
            </a:extLst>
          </p:cNvPr>
          <p:cNvGrpSpPr/>
          <p:nvPr/>
        </p:nvGrpSpPr>
        <p:grpSpPr>
          <a:xfrm>
            <a:off x="8042030" y="1826403"/>
            <a:ext cx="4134136" cy="3370639"/>
            <a:chOff x="7659971" y="1295146"/>
            <a:chExt cx="5032011" cy="4326165"/>
          </a:xfrm>
        </p:grpSpPr>
        <p:sp>
          <p:nvSpPr>
            <p:cNvPr id="7" name="AutoShape 3">
              <a:extLst>
                <a:ext uri="{FF2B5EF4-FFF2-40B4-BE49-F238E27FC236}">
                  <a16:creationId xmlns:a16="http://schemas.microsoft.com/office/drawing/2014/main" id="{D5199621-10EA-4E45-9B53-1AA2B5799EA8}"/>
                </a:ext>
              </a:extLst>
            </p:cNvPr>
            <p:cNvSpPr>
              <a:spLocks noChangeAspect="1" noChangeArrowheads="1" noTextEdit="1"/>
            </p:cNvSpPr>
            <p:nvPr/>
          </p:nvSpPr>
          <p:spPr bwMode="auto">
            <a:xfrm>
              <a:off x="8218059" y="1512999"/>
              <a:ext cx="3876239" cy="41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5">
              <a:extLst>
                <a:ext uri="{FF2B5EF4-FFF2-40B4-BE49-F238E27FC236}">
                  <a16:creationId xmlns:a16="http://schemas.microsoft.com/office/drawing/2014/main" id="{658C825C-0EF7-4B78-ACBC-BBDFEA3B74A7}"/>
                </a:ext>
              </a:extLst>
            </p:cNvPr>
            <p:cNvSpPr>
              <a:spLocks/>
            </p:cNvSpPr>
            <p:nvPr/>
          </p:nvSpPr>
          <p:spPr bwMode="auto">
            <a:xfrm>
              <a:off x="10931641" y="2246594"/>
              <a:ext cx="1191564" cy="1285965"/>
            </a:xfrm>
            <a:custGeom>
              <a:avLst/>
              <a:gdLst>
                <a:gd name="T0" fmla="*/ 111 w 222"/>
                <a:gd name="T1" fmla="*/ 222 h 222"/>
                <a:gd name="T2" fmla="*/ 111 w 222"/>
                <a:gd name="T3" fmla="*/ 222 h 222"/>
                <a:gd name="T4" fmla="*/ 222 w 222"/>
                <a:gd name="T5" fmla="*/ 111 h 222"/>
                <a:gd name="T6" fmla="*/ 189 w 222"/>
                <a:gd name="T7" fmla="*/ 32 h 222"/>
                <a:gd name="T8" fmla="*/ 111 w 222"/>
                <a:gd name="T9" fmla="*/ 0 h 222"/>
                <a:gd name="T10" fmla="*/ 4 w 222"/>
                <a:gd name="T11" fmla="*/ 85 h 222"/>
                <a:gd name="T12" fmla="*/ 0 w 222"/>
                <a:gd name="T13" fmla="*/ 111 h 222"/>
                <a:gd name="T14" fmla="*/ 111 w 222"/>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2">
                  <a:moveTo>
                    <a:pt x="111" y="222"/>
                  </a:moveTo>
                  <a:lnTo>
                    <a:pt x="111" y="222"/>
                  </a:lnTo>
                  <a:cubicBezTo>
                    <a:pt x="172" y="222"/>
                    <a:pt x="222" y="172"/>
                    <a:pt x="222" y="111"/>
                  </a:cubicBezTo>
                  <a:cubicBezTo>
                    <a:pt x="222" y="80"/>
                    <a:pt x="209" y="52"/>
                    <a:pt x="189" y="32"/>
                  </a:cubicBezTo>
                  <a:cubicBezTo>
                    <a:pt x="169" y="13"/>
                    <a:pt x="141" y="0"/>
                    <a:pt x="111" y="0"/>
                  </a:cubicBezTo>
                  <a:cubicBezTo>
                    <a:pt x="59" y="0"/>
                    <a:pt x="15" y="36"/>
                    <a:pt x="4" y="85"/>
                  </a:cubicBezTo>
                  <a:cubicBezTo>
                    <a:pt x="1" y="93"/>
                    <a:pt x="0" y="102"/>
                    <a:pt x="0" y="111"/>
                  </a:cubicBezTo>
                  <a:cubicBezTo>
                    <a:pt x="0" y="172"/>
                    <a:pt x="50" y="222"/>
                    <a:pt x="111" y="222"/>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6">
              <a:extLst>
                <a:ext uri="{FF2B5EF4-FFF2-40B4-BE49-F238E27FC236}">
                  <a16:creationId xmlns:a16="http://schemas.microsoft.com/office/drawing/2014/main" id="{3FD133E4-6C97-40AF-ACE4-1F9732120A4B}"/>
                </a:ext>
              </a:extLst>
            </p:cNvPr>
            <p:cNvSpPr>
              <a:spLocks/>
            </p:cNvSpPr>
            <p:nvPr/>
          </p:nvSpPr>
          <p:spPr bwMode="auto">
            <a:xfrm>
              <a:off x="9634659" y="1295146"/>
              <a:ext cx="1164560" cy="1252092"/>
            </a:xfrm>
            <a:custGeom>
              <a:avLst/>
              <a:gdLst>
                <a:gd name="T0" fmla="*/ 108 w 217"/>
                <a:gd name="T1" fmla="*/ 216 h 216"/>
                <a:gd name="T2" fmla="*/ 108 w 217"/>
                <a:gd name="T3" fmla="*/ 216 h 216"/>
                <a:gd name="T4" fmla="*/ 217 w 217"/>
                <a:gd name="T5" fmla="*/ 107 h 216"/>
                <a:gd name="T6" fmla="*/ 184 w 217"/>
                <a:gd name="T7" fmla="*/ 30 h 216"/>
                <a:gd name="T8" fmla="*/ 108 w 217"/>
                <a:gd name="T9" fmla="*/ 0 h 216"/>
                <a:gd name="T10" fmla="*/ 3 w 217"/>
                <a:gd name="T11" fmla="*/ 82 h 216"/>
                <a:gd name="T12" fmla="*/ 0 w 217"/>
                <a:gd name="T13" fmla="*/ 107 h 216"/>
                <a:gd name="T14" fmla="*/ 108 w 217"/>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16">
                  <a:moveTo>
                    <a:pt x="108" y="216"/>
                  </a:moveTo>
                  <a:lnTo>
                    <a:pt x="108" y="216"/>
                  </a:lnTo>
                  <a:cubicBezTo>
                    <a:pt x="168" y="216"/>
                    <a:pt x="217" y="167"/>
                    <a:pt x="217" y="107"/>
                  </a:cubicBezTo>
                  <a:cubicBezTo>
                    <a:pt x="217" y="77"/>
                    <a:pt x="204" y="50"/>
                    <a:pt x="184" y="30"/>
                  </a:cubicBezTo>
                  <a:cubicBezTo>
                    <a:pt x="165" y="11"/>
                    <a:pt x="138" y="0"/>
                    <a:pt x="108" y="0"/>
                  </a:cubicBezTo>
                  <a:cubicBezTo>
                    <a:pt x="57" y="0"/>
                    <a:pt x="15" y="34"/>
                    <a:pt x="3" y="82"/>
                  </a:cubicBezTo>
                  <a:cubicBezTo>
                    <a:pt x="1" y="90"/>
                    <a:pt x="0" y="98"/>
                    <a:pt x="0" y="107"/>
                  </a:cubicBezTo>
                  <a:cubicBezTo>
                    <a:pt x="0" y="167"/>
                    <a:pt x="48" y="216"/>
                    <a:pt x="108" y="216"/>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7">
              <a:extLst>
                <a:ext uri="{FF2B5EF4-FFF2-40B4-BE49-F238E27FC236}">
                  <a16:creationId xmlns:a16="http://schemas.microsoft.com/office/drawing/2014/main" id="{6E87F60C-7A54-48C5-9CCB-D6DED77203A9}"/>
                </a:ext>
              </a:extLst>
            </p:cNvPr>
            <p:cNvSpPr>
              <a:spLocks noEditPoints="1"/>
            </p:cNvSpPr>
            <p:nvPr/>
          </p:nvSpPr>
          <p:spPr bwMode="auto">
            <a:xfrm>
              <a:off x="9028188" y="2685149"/>
              <a:ext cx="2329119" cy="1576305"/>
            </a:xfrm>
            <a:custGeom>
              <a:avLst/>
              <a:gdLst>
                <a:gd name="T0" fmla="*/ 434 w 434"/>
                <a:gd name="T1" fmla="*/ 193 h 272"/>
                <a:gd name="T2" fmla="*/ 434 w 434"/>
                <a:gd name="T3" fmla="*/ 193 h 272"/>
                <a:gd name="T4" fmla="*/ 434 w 434"/>
                <a:gd name="T5" fmla="*/ 167 h 272"/>
                <a:gd name="T6" fmla="*/ 340 w 434"/>
                <a:gd name="T7" fmla="*/ 60 h 272"/>
                <a:gd name="T8" fmla="*/ 340 w 434"/>
                <a:gd name="T9" fmla="*/ 9 h 272"/>
                <a:gd name="T10" fmla="*/ 291 w 434"/>
                <a:gd name="T11" fmla="*/ 0 h 272"/>
                <a:gd name="T12" fmla="*/ 143 w 434"/>
                <a:gd name="T13" fmla="*/ 0 h 272"/>
                <a:gd name="T14" fmla="*/ 94 w 434"/>
                <a:gd name="T15" fmla="*/ 10 h 272"/>
                <a:gd name="T16" fmla="*/ 94 w 434"/>
                <a:gd name="T17" fmla="*/ 60 h 272"/>
                <a:gd name="T18" fmla="*/ 78 w 434"/>
                <a:gd name="T19" fmla="*/ 116 h 272"/>
                <a:gd name="T20" fmla="*/ 53 w 434"/>
                <a:gd name="T21" fmla="*/ 145 h 272"/>
                <a:gd name="T22" fmla="*/ 0 w 434"/>
                <a:gd name="T23" fmla="*/ 167 h 272"/>
                <a:gd name="T24" fmla="*/ 0 w 434"/>
                <a:gd name="T25" fmla="*/ 193 h 272"/>
                <a:gd name="T26" fmla="*/ 55 w 434"/>
                <a:gd name="T27" fmla="*/ 193 h 272"/>
                <a:gd name="T28" fmla="*/ 182 w 434"/>
                <a:gd name="T29" fmla="*/ 272 h 272"/>
                <a:gd name="T30" fmla="*/ 250 w 434"/>
                <a:gd name="T31" fmla="*/ 272 h 272"/>
                <a:gd name="T32" fmla="*/ 377 w 434"/>
                <a:gd name="T33" fmla="*/ 193 h 272"/>
                <a:gd name="T34" fmla="*/ 434 w 434"/>
                <a:gd name="T35" fmla="*/ 193 h 272"/>
                <a:gd name="T36" fmla="*/ 434 w 434"/>
                <a:gd name="T37" fmla="*/ 166 h 272"/>
                <a:gd name="T38" fmla="*/ 434 w 434"/>
                <a:gd name="T39" fmla="*/ 166 h 272"/>
                <a:gd name="T40" fmla="*/ 434 w 434"/>
                <a:gd name="T41" fmla="*/ 167 h 272"/>
                <a:gd name="T42" fmla="*/ 434 w 434"/>
                <a:gd name="T43" fmla="*/ 166 h 272"/>
                <a:gd name="T44" fmla="*/ 434 w 434"/>
                <a:gd name="T45" fmla="*/ 1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272">
                  <a:moveTo>
                    <a:pt x="434" y="193"/>
                  </a:moveTo>
                  <a:lnTo>
                    <a:pt x="434" y="193"/>
                  </a:lnTo>
                  <a:lnTo>
                    <a:pt x="434" y="167"/>
                  </a:lnTo>
                  <a:cubicBezTo>
                    <a:pt x="381" y="160"/>
                    <a:pt x="340" y="115"/>
                    <a:pt x="340" y="60"/>
                  </a:cubicBezTo>
                  <a:lnTo>
                    <a:pt x="340" y="9"/>
                  </a:lnTo>
                  <a:cubicBezTo>
                    <a:pt x="325" y="4"/>
                    <a:pt x="308" y="0"/>
                    <a:pt x="291" y="0"/>
                  </a:cubicBezTo>
                  <a:lnTo>
                    <a:pt x="143" y="0"/>
                  </a:lnTo>
                  <a:cubicBezTo>
                    <a:pt x="125" y="0"/>
                    <a:pt x="109" y="4"/>
                    <a:pt x="94" y="10"/>
                  </a:cubicBezTo>
                  <a:lnTo>
                    <a:pt x="94" y="60"/>
                  </a:lnTo>
                  <a:cubicBezTo>
                    <a:pt x="94" y="81"/>
                    <a:pt x="88" y="100"/>
                    <a:pt x="78" y="116"/>
                  </a:cubicBezTo>
                  <a:cubicBezTo>
                    <a:pt x="72" y="127"/>
                    <a:pt x="63" y="137"/>
                    <a:pt x="53" y="145"/>
                  </a:cubicBezTo>
                  <a:cubicBezTo>
                    <a:pt x="38" y="157"/>
                    <a:pt x="20" y="165"/>
                    <a:pt x="0" y="167"/>
                  </a:cubicBezTo>
                  <a:lnTo>
                    <a:pt x="0" y="193"/>
                  </a:lnTo>
                  <a:lnTo>
                    <a:pt x="55" y="193"/>
                  </a:lnTo>
                  <a:cubicBezTo>
                    <a:pt x="111" y="193"/>
                    <a:pt x="159" y="225"/>
                    <a:pt x="182" y="272"/>
                  </a:cubicBezTo>
                  <a:lnTo>
                    <a:pt x="250" y="272"/>
                  </a:lnTo>
                  <a:cubicBezTo>
                    <a:pt x="274" y="225"/>
                    <a:pt x="322" y="193"/>
                    <a:pt x="377" y="193"/>
                  </a:cubicBezTo>
                  <a:lnTo>
                    <a:pt x="434" y="193"/>
                  </a:lnTo>
                  <a:close/>
                  <a:moveTo>
                    <a:pt x="434" y="166"/>
                  </a:moveTo>
                  <a:lnTo>
                    <a:pt x="434" y="166"/>
                  </a:lnTo>
                  <a:lnTo>
                    <a:pt x="434" y="167"/>
                  </a:lnTo>
                  <a:lnTo>
                    <a:pt x="434" y="166"/>
                  </a:lnTo>
                  <a:cubicBezTo>
                    <a:pt x="434" y="166"/>
                    <a:pt x="434" y="166"/>
                    <a:pt x="434" y="166"/>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8">
              <a:extLst>
                <a:ext uri="{FF2B5EF4-FFF2-40B4-BE49-F238E27FC236}">
                  <a16:creationId xmlns:a16="http://schemas.microsoft.com/office/drawing/2014/main" id="{CBB6C4FC-A15C-4669-8DE1-B91C5B7F1D87}"/>
                </a:ext>
              </a:extLst>
            </p:cNvPr>
            <p:cNvSpPr>
              <a:spLocks/>
            </p:cNvSpPr>
            <p:nvPr/>
          </p:nvSpPr>
          <p:spPr bwMode="auto">
            <a:xfrm>
              <a:off x="10362863" y="3905645"/>
              <a:ext cx="2329119" cy="1576305"/>
            </a:xfrm>
            <a:custGeom>
              <a:avLst/>
              <a:gdLst>
                <a:gd name="T0" fmla="*/ 291 w 434"/>
                <a:gd name="T1" fmla="*/ 0 h 272"/>
                <a:gd name="T2" fmla="*/ 291 w 434"/>
                <a:gd name="T3" fmla="*/ 0 h 272"/>
                <a:gd name="T4" fmla="*/ 143 w 434"/>
                <a:gd name="T5" fmla="*/ 0 h 272"/>
                <a:gd name="T6" fmla="*/ 0 w 434"/>
                <a:gd name="T7" fmla="*/ 143 h 272"/>
                <a:gd name="T8" fmla="*/ 0 w 434"/>
                <a:gd name="T9" fmla="*/ 243 h 272"/>
                <a:gd name="T10" fmla="*/ 29 w 434"/>
                <a:gd name="T11" fmla="*/ 272 h 272"/>
                <a:gd name="T12" fmla="*/ 406 w 434"/>
                <a:gd name="T13" fmla="*/ 272 h 272"/>
                <a:gd name="T14" fmla="*/ 434 w 434"/>
                <a:gd name="T15" fmla="*/ 243 h 272"/>
                <a:gd name="T16" fmla="*/ 434 w 434"/>
                <a:gd name="T17" fmla="*/ 143 h 272"/>
                <a:gd name="T18" fmla="*/ 291 w 434"/>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272">
                  <a:moveTo>
                    <a:pt x="291" y="0"/>
                  </a:moveTo>
                  <a:lnTo>
                    <a:pt x="291" y="0"/>
                  </a:lnTo>
                  <a:lnTo>
                    <a:pt x="143" y="0"/>
                  </a:lnTo>
                  <a:cubicBezTo>
                    <a:pt x="64" y="0"/>
                    <a:pt x="0" y="64"/>
                    <a:pt x="0" y="143"/>
                  </a:cubicBezTo>
                  <a:lnTo>
                    <a:pt x="0" y="243"/>
                  </a:lnTo>
                  <a:cubicBezTo>
                    <a:pt x="0" y="259"/>
                    <a:pt x="13" y="272"/>
                    <a:pt x="29" y="272"/>
                  </a:cubicBezTo>
                  <a:lnTo>
                    <a:pt x="406" y="272"/>
                  </a:lnTo>
                  <a:cubicBezTo>
                    <a:pt x="422" y="272"/>
                    <a:pt x="434" y="259"/>
                    <a:pt x="434" y="243"/>
                  </a:cubicBezTo>
                  <a:lnTo>
                    <a:pt x="434" y="143"/>
                  </a:lnTo>
                  <a:cubicBezTo>
                    <a:pt x="434" y="64"/>
                    <a:pt x="370" y="0"/>
                    <a:pt x="291" y="0"/>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9">
              <a:extLst>
                <a:ext uri="{FF2B5EF4-FFF2-40B4-BE49-F238E27FC236}">
                  <a16:creationId xmlns:a16="http://schemas.microsoft.com/office/drawing/2014/main" id="{9956016E-1299-42DD-9CBD-CA1EDB2BD6A1}"/>
                </a:ext>
              </a:extLst>
            </p:cNvPr>
            <p:cNvSpPr>
              <a:spLocks/>
            </p:cNvSpPr>
            <p:nvPr/>
          </p:nvSpPr>
          <p:spPr bwMode="auto">
            <a:xfrm>
              <a:off x="7659971" y="3919094"/>
              <a:ext cx="2329119" cy="1576305"/>
            </a:xfrm>
            <a:custGeom>
              <a:avLst/>
              <a:gdLst>
                <a:gd name="T0" fmla="*/ 291 w 434"/>
                <a:gd name="T1" fmla="*/ 0 h 272"/>
                <a:gd name="T2" fmla="*/ 291 w 434"/>
                <a:gd name="T3" fmla="*/ 0 h 272"/>
                <a:gd name="T4" fmla="*/ 143 w 434"/>
                <a:gd name="T5" fmla="*/ 0 h 272"/>
                <a:gd name="T6" fmla="*/ 0 w 434"/>
                <a:gd name="T7" fmla="*/ 143 h 272"/>
                <a:gd name="T8" fmla="*/ 0 w 434"/>
                <a:gd name="T9" fmla="*/ 243 h 272"/>
                <a:gd name="T10" fmla="*/ 28 w 434"/>
                <a:gd name="T11" fmla="*/ 272 h 272"/>
                <a:gd name="T12" fmla="*/ 405 w 434"/>
                <a:gd name="T13" fmla="*/ 272 h 272"/>
                <a:gd name="T14" fmla="*/ 434 w 434"/>
                <a:gd name="T15" fmla="*/ 243 h 272"/>
                <a:gd name="T16" fmla="*/ 434 w 434"/>
                <a:gd name="T17" fmla="*/ 143 h 272"/>
                <a:gd name="T18" fmla="*/ 291 w 434"/>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272">
                  <a:moveTo>
                    <a:pt x="291" y="0"/>
                  </a:moveTo>
                  <a:lnTo>
                    <a:pt x="291" y="0"/>
                  </a:lnTo>
                  <a:lnTo>
                    <a:pt x="143" y="0"/>
                  </a:lnTo>
                  <a:cubicBezTo>
                    <a:pt x="64" y="0"/>
                    <a:pt x="0" y="64"/>
                    <a:pt x="0" y="143"/>
                  </a:cubicBezTo>
                  <a:lnTo>
                    <a:pt x="0" y="243"/>
                  </a:lnTo>
                  <a:cubicBezTo>
                    <a:pt x="0" y="259"/>
                    <a:pt x="12" y="272"/>
                    <a:pt x="28" y="272"/>
                  </a:cubicBezTo>
                  <a:lnTo>
                    <a:pt x="405" y="272"/>
                  </a:lnTo>
                  <a:cubicBezTo>
                    <a:pt x="421" y="272"/>
                    <a:pt x="434" y="259"/>
                    <a:pt x="434" y="243"/>
                  </a:cubicBezTo>
                  <a:lnTo>
                    <a:pt x="434" y="143"/>
                  </a:lnTo>
                  <a:cubicBezTo>
                    <a:pt x="434" y="64"/>
                    <a:pt x="370" y="0"/>
                    <a:pt x="291" y="0"/>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10">
              <a:extLst>
                <a:ext uri="{FF2B5EF4-FFF2-40B4-BE49-F238E27FC236}">
                  <a16:creationId xmlns:a16="http://schemas.microsoft.com/office/drawing/2014/main" id="{7134FEF8-EBFD-43A3-9977-1782C9125B58}"/>
                </a:ext>
              </a:extLst>
            </p:cNvPr>
            <p:cNvSpPr>
              <a:spLocks/>
            </p:cNvSpPr>
            <p:nvPr/>
          </p:nvSpPr>
          <p:spPr bwMode="auto">
            <a:xfrm>
              <a:off x="8260816" y="2285931"/>
              <a:ext cx="1164560" cy="1256931"/>
            </a:xfrm>
            <a:custGeom>
              <a:avLst/>
              <a:gdLst>
                <a:gd name="T0" fmla="*/ 109 w 217"/>
                <a:gd name="T1" fmla="*/ 217 h 217"/>
                <a:gd name="T2" fmla="*/ 109 w 217"/>
                <a:gd name="T3" fmla="*/ 217 h 217"/>
                <a:gd name="T4" fmla="*/ 217 w 217"/>
                <a:gd name="T5" fmla="*/ 109 h 217"/>
                <a:gd name="T6" fmla="*/ 185 w 217"/>
                <a:gd name="T7" fmla="*/ 31 h 217"/>
                <a:gd name="T8" fmla="*/ 109 w 217"/>
                <a:gd name="T9" fmla="*/ 0 h 217"/>
                <a:gd name="T10" fmla="*/ 4 w 217"/>
                <a:gd name="T11" fmla="*/ 83 h 217"/>
                <a:gd name="T12" fmla="*/ 0 w 217"/>
                <a:gd name="T13" fmla="*/ 109 h 217"/>
                <a:gd name="T14" fmla="*/ 109 w 217"/>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17">
                  <a:moveTo>
                    <a:pt x="109" y="217"/>
                  </a:moveTo>
                  <a:lnTo>
                    <a:pt x="109" y="217"/>
                  </a:lnTo>
                  <a:cubicBezTo>
                    <a:pt x="169" y="217"/>
                    <a:pt x="217" y="169"/>
                    <a:pt x="217" y="109"/>
                  </a:cubicBezTo>
                  <a:cubicBezTo>
                    <a:pt x="217" y="79"/>
                    <a:pt x="205" y="51"/>
                    <a:pt x="185" y="31"/>
                  </a:cubicBezTo>
                  <a:cubicBezTo>
                    <a:pt x="165" y="12"/>
                    <a:pt x="139" y="0"/>
                    <a:pt x="109" y="0"/>
                  </a:cubicBezTo>
                  <a:cubicBezTo>
                    <a:pt x="58" y="0"/>
                    <a:pt x="15" y="36"/>
                    <a:pt x="4" y="83"/>
                  </a:cubicBezTo>
                  <a:cubicBezTo>
                    <a:pt x="2" y="91"/>
                    <a:pt x="0" y="100"/>
                    <a:pt x="0" y="109"/>
                  </a:cubicBezTo>
                  <a:cubicBezTo>
                    <a:pt x="0" y="169"/>
                    <a:pt x="49" y="217"/>
                    <a:pt x="109" y="217"/>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414473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person, child, young, little&#10;&#10;Description automatically generated">
            <a:extLst>
              <a:ext uri="{FF2B5EF4-FFF2-40B4-BE49-F238E27FC236}">
                <a16:creationId xmlns:a16="http://schemas.microsoft.com/office/drawing/2014/main" id="{5BBBE219-4CA2-4E11-8D50-0CA519B8B0A1}"/>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val="0"/>
              </a:ext>
            </a:extLst>
          </a:blip>
          <a:srcRect l="16173" r="16173"/>
          <a:stretch/>
        </p:blipFill>
        <p:spPr/>
      </p:pic>
      <p:sp>
        <p:nvSpPr>
          <p:cNvPr id="3" name="Text Placeholder 2">
            <a:extLst>
              <a:ext uri="{FF2B5EF4-FFF2-40B4-BE49-F238E27FC236}">
                <a16:creationId xmlns:a16="http://schemas.microsoft.com/office/drawing/2014/main" id="{B85F8EEA-14E4-4D19-B90E-C9F7767214F9}"/>
              </a:ext>
            </a:extLst>
          </p:cNvPr>
          <p:cNvSpPr>
            <a:spLocks noGrp="1"/>
          </p:cNvSpPr>
          <p:nvPr>
            <p:ph type="body" sz="quarter" idx="11"/>
          </p:nvPr>
        </p:nvSpPr>
        <p:spPr/>
        <p:txBody>
          <a:bodyPr lIns="91440" tIns="45720" rIns="91440" bIns="45720" anchor="t">
            <a:noAutofit/>
          </a:bodyPr>
          <a:lstStyle/>
          <a:p>
            <a:pPr>
              <a:spcBef>
                <a:spcPts val="0"/>
              </a:spcBef>
            </a:pPr>
            <a:r>
              <a:rPr lang="en-AU" sz="1000" dirty="0"/>
              <a:t>Child looks out from his home in Camarines Norte in the Philippines. </a:t>
            </a:r>
            <a:r>
              <a:rPr lang="en-AU" sz="1000" b="1" dirty="0"/>
              <a:t>Credit</a:t>
            </a:r>
            <a:r>
              <a:rPr lang="en-AU" sz="1000" dirty="0"/>
              <a:t>: Richard Wainwright, Caritas Australia</a:t>
            </a:r>
            <a:endParaRPr lang="en-US" sz="1000" dirty="0"/>
          </a:p>
        </p:txBody>
      </p:sp>
      <p:sp>
        <p:nvSpPr>
          <p:cNvPr id="4" name="Text Placeholder 3">
            <a:extLst>
              <a:ext uri="{FF2B5EF4-FFF2-40B4-BE49-F238E27FC236}">
                <a16:creationId xmlns:a16="http://schemas.microsoft.com/office/drawing/2014/main" id="{614E0EE1-3DF8-4F7E-8314-AE7E923DF439}"/>
              </a:ext>
            </a:extLst>
          </p:cNvPr>
          <p:cNvSpPr>
            <a:spLocks noGrp="1"/>
          </p:cNvSpPr>
          <p:nvPr>
            <p:ph type="body" sz="quarter" idx="13"/>
          </p:nvPr>
        </p:nvSpPr>
        <p:spPr>
          <a:xfrm>
            <a:off x="528627" y="2055998"/>
            <a:ext cx="5717208" cy="4617626"/>
          </a:xfrm>
        </p:spPr>
        <p:txBody>
          <a:bodyPr lIns="91440" tIns="45720" rIns="91440" bIns="45720" anchor="t"/>
          <a:lstStyle/>
          <a:p>
            <a:pPr marL="285750" indent="-285750">
              <a:buFont typeface="Arial" panose="020B0604020202020204" pitchFamily="34" charset="0"/>
              <a:buChar char="•"/>
            </a:pPr>
            <a:r>
              <a:rPr lang="en-AU" sz="1800" dirty="0">
                <a:latin typeface="Arial" panose="020B0604020202020204" pitchFamily="34" charset="0"/>
              </a:rPr>
              <a:t>What is poverty?</a:t>
            </a:r>
          </a:p>
          <a:p>
            <a:pPr marL="285750" indent="-285750">
              <a:buFont typeface="Arial" panose="020B0604020202020204" pitchFamily="34" charset="0"/>
              <a:buChar char="•"/>
            </a:pPr>
            <a:r>
              <a:rPr lang="en-AU" sz="1800" dirty="0">
                <a:latin typeface="Arial" panose="020B0604020202020204" pitchFamily="34" charset="0"/>
              </a:rPr>
              <a:t>Extreme poverty</a:t>
            </a:r>
          </a:p>
          <a:p>
            <a:pPr marL="285750" indent="-285750">
              <a:buFont typeface="Arial" panose="020B0604020202020204" pitchFamily="34" charset="0"/>
              <a:buChar char="•"/>
            </a:pPr>
            <a:r>
              <a:rPr lang="en-AU" sz="1800" dirty="0">
                <a:latin typeface="Arial" panose="020B0604020202020204" pitchFamily="34" charset="0"/>
              </a:rPr>
              <a:t>Who is at risk of poverty in Australia today?</a:t>
            </a:r>
          </a:p>
          <a:p>
            <a:pPr marL="285750" indent="-285750">
              <a:buFont typeface="Arial" panose="020B0604020202020204" pitchFamily="34" charset="0"/>
              <a:buChar char="•"/>
            </a:pPr>
            <a:r>
              <a:rPr lang="en-AU" sz="1800" dirty="0">
                <a:latin typeface="Arial" panose="020B0604020202020204" pitchFamily="34" charset="0"/>
              </a:rPr>
              <a:t>Poverty in our world today</a:t>
            </a:r>
          </a:p>
          <a:p>
            <a:pPr marL="285750" indent="-285750">
              <a:buFont typeface="Arial" panose="020B0604020202020204" pitchFamily="34" charset="0"/>
              <a:buChar char="•"/>
            </a:pPr>
            <a:r>
              <a:rPr lang="en-AU" sz="1800" dirty="0">
                <a:latin typeface="Arial" panose="020B0604020202020204" pitchFamily="34" charset="0"/>
              </a:rPr>
              <a:t>Causes of poverty</a:t>
            </a:r>
          </a:p>
          <a:p>
            <a:pPr marL="285750" indent="-285750">
              <a:buFont typeface="Arial" panose="020B0604020202020204" pitchFamily="34" charset="0"/>
              <a:buChar char="•"/>
            </a:pPr>
            <a:r>
              <a:rPr lang="en-AU" sz="1800" dirty="0">
                <a:latin typeface="Arial" panose="020B0604020202020204" pitchFamily="34" charset="0"/>
              </a:rPr>
              <a:t>Sustainable Development Goals</a:t>
            </a:r>
          </a:p>
          <a:p>
            <a:pPr marL="285750" indent="-285750">
              <a:buFont typeface="Arial" panose="020B0604020202020204" pitchFamily="34" charset="0"/>
              <a:buChar char="•"/>
            </a:pPr>
            <a:r>
              <a:rPr lang="en-AU" sz="1800" dirty="0">
                <a:latin typeface="Arial" panose="020B0604020202020204" pitchFamily="34" charset="0"/>
              </a:rPr>
              <a:t>Poverty &amp; Climate Change</a:t>
            </a:r>
          </a:p>
          <a:p>
            <a:pPr marL="285750" indent="-285750">
              <a:buFont typeface="Arial" panose="020B0604020202020204" pitchFamily="34" charset="0"/>
              <a:buChar char="•"/>
            </a:pPr>
            <a:r>
              <a:rPr lang="en-AU" sz="1800" dirty="0" err="1">
                <a:latin typeface="Arial" panose="020B0604020202020204" pitchFamily="34" charset="0"/>
              </a:rPr>
              <a:t>Laudato</a:t>
            </a:r>
            <a:r>
              <a:rPr lang="en-AU" sz="1800" dirty="0">
                <a:latin typeface="Arial" panose="020B0604020202020204" pitchFamily="34" charset="0"/>
              </a:rPr>
              <a:t> Si’</a:t>
            </a:r>
          </a:p>
          <a:p>
            <a:pPr marL="285750" indent="-285750">
              <a:buFont typeface="Arial" panose="020B0604020202020204" pitchFamily="34" charset="0"/>
              <a:buChar char="•"/>
            </a:pPr>
            <a:r>
              <a:rPr lang="en-AU" sz="1800" dirty="0">
                <a:latin typeface="Arial" panose="020B0604020202020204" pitchFamily="34" charset="0"/>
              </a:rPr>
              <a:t>Fratelli Tutti</a:t>
            </a:r>
          </a:p>
          <a:p>
            <a:pPr marL="285750" indent="-285750">
              <a:buFont typeface="Arial" panose="020B0604020202020204" pitchFamily="34" charset="0"/>
              <a:buChar char="•"/>
            </a:pPr>
            <a:r>
              <a:rPr lang="en-AU" sz="1800" dirty="0">
                <a:latin typeface="Arial" panose="020B0604020202020204" pitchFamily="34" charset="0"/>
              </a:rPr>
              <a:t>Catholic Social Teaching</a:t>
            </a:r>
          </a:p>
          <a:p>
            <a:pPr marL="285750" indent="-285750">
              <a:buFont typeface="Arial" panose="020B0604020202020204" pitchFamily="34" charset="0"/>
              <a:buChar char="•"/>
            </a:pPr>
            <a:r>
              <a:rPr lang="en-AU" sz="1800" dirty="0">
                <a:latin typeface="Arial" panose="020B0604020202020204" pitchFamily="34" charset="0"/>
              </a:rPr>
              <a:t>Caritas Australia’s response</a:t>
            </a:r>
          </a:p>
          <a:p>
            <a:pPr marL="285750" indent="-285750">
              <a:buFont typeface="Arial" panose="020B0604020202020204" pitchFamily="34" charset="0"/>
              <a:buChar char="•"/>
            </a:pPr>
            <a:r>
              <a:rPr lang="en-AU" sz="1800" dirty="0">
                <a:latin typeface="Arial" panose="020B0604020202020204" pitchFamily="34" charset="0"/>
              </a:rPr>
              <a:t>Case study</a:t>
            </a:r>
          </a:p>
          <a:p>
            <a:pPr marL="285750" indent="-285750">
              <a:buFont typeface="Arial" panose="020B0604020202020204" pitchFamily="34" charset="0"/>
              <a:buChar char="•"/>
            </a:pPr>
            <a:r>
              <a:rPr lang="en-AU" sz="1800" dirty="0">
                <a:latin typeface="Arial" panose="020B0604020202020204" pitchFamily="34" charset="0"/>
              </a:rPr>
              <a:t>Call to action</a:t>
            </a: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D217C6DC-30FA-4F28-98EA-B21B3B6F94BA}"/>
              </a:ext>
            </a:extLst>
          </p:cNvPr>
          <p:cNvSpPr>
            <a:spLocks noGrp="1"/>
          </p:cNvSpPr>
          <p:nvPr>
            <p:ph type="title"/>
          </p:nvPr>
        </p:nvSpPr>
        <p:spPr/>
        <p:txBody>
          <a:bodyPr/>
          <a:lstStyle/>
          <a:p>
            <a:r>
              <a:rPr lang="en-AU" sz="4000" dirty="0"/>
              <a:t>Contents</a:t>
            </a:r>
          </a:p>
        </p:txBody>
      </p:sp>
    </p:spTree>
    <p:extLst>
      <p:ext uri="{BB962C8B-B14F-4D97-AF65-F5344CB8AC3E}">
        <p14:creationId xmlns:p14="http://schemas.microsoft.com/office/powerpoint/2010/main" val="857898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46E9280F-5F45-44CF-A1A6-BDEB3D690E6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5250" t="34726" r="21386" b="-547"/>
          <a:stretch/>
        </p:blipFill>
        <p:spPr>
          <a:xfrm>
            <a:off x="528624" y="1743409"/>
            <a:ext cx="2897986" cy="2385109"/>
          </a:xfrm>
        </p:spPr>
      </p:pic>
      <p:pic>
        <p:nvPicPr>
          <p:cNvPr id="22" name="Picture Placeholder 21">
            <a:extLst>
              <a:ext uri="{FF2B5EF4-FFF2-40B4-BE49-F238E27FC236}">
                <a16:creationId xmlns:a16="http://schemas.microsoft.com/office/drawing/2014/main" id="{442FACE0-73DB-4EE0-95C6-0C8E69550BD5}"/>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tretch>
            <a:fillRect/>
          </a:stretch>
        </p:blipFill>
        <p:spPr>
          <a:xfrm>
            <a:off x="9922183" y="1743410"/>
            <a:ext cx="2856905" cy="2385110"/>
          </a:xfrm>
        </p:spPr>
      </p:pic>
      <p:pic>
        <p:nvPicPr>
          <p:cNvPr id="20" name="Picture Placeholder 19">
            <a:extLst>
              <a:ext uri="{FF2B5EF4-FFF2-40B4-BE49-F238E27FC236}">
                <a16:creationId xmlns:a16="http://schemas.microsoft.com/office/drawing/2014/main" id="{493BA51C-F698-4D87-933E-9CF072246E9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9525" r="9525"/>
          <a:stretch>
            <a:fillRect/>
          </a:stretch>
        </p:blipFill>
        <p:spPr/>
      </p:pic>
      <p:sp>
        <p:nvSpPr>
          <p:cNvPr id="2" name="Text Placeholder 1">
            <a:extLst>
              <a:ext uri="{FF2B5EF4-FFF2-40B4-BE49-F238E27FC236}">
                <a16:creationId xmlns:a16="http://schemas.microsoft.com/office/drawing/2014/main" id="{2E6E4CA5-C840-4B67-8154-79A6CA04672B}"/>
              </a:ext>
            </a:extLst>
          </p:cNvPr>
          <p:cNvSpPr>
            <a:spLocks noGrp="1"/>
          </p:cNvSpPr>
          <p:nvPr>
            <p:ph type="body" sz="quarter" idx="10"/>
          </p:nvPr>
        </p:nvSpPr>
        <p:spPr>
          <a:xfrm>
            <a:off x="528625" y="4428989"/>
            <a:ext cx="12311839" cy="399035"/>
          </a:xfrm>
        </p:spPr>
        <p:txBody>
          <a:bodyPr/>
          <a:lstStyle/>
          <a:p>
            <a:pPr algn="ctr"/>
            <a:r>
              <a:rPr lang="en-AU" dirty="0">
                <a:latin typeface="Arial" panose="020B0604020202020204" pitchFamily="34" charset="0"/>
                <a:ea typeface="Roboto Light" panose="02000000000000000000" pitchFamily="2" charset="0"/>
              </a:rPr>
              <a:t>There are many ways you can make a difference in the lives of others through fundraising.   </a:t>
            </a:r>
          </a:p>
        </p:txBody>
      </p:sp>
      <p:sp>
        <p:nvSpPr>
          <p:cNvPr id="13" name="TextBox 12">
            <a:extLst>
              <a:ext uri="{FF2B5EF4-FFF2-40B4-BE49-F238E27FC236}">
                <a16:creationId xmlns:a16="http://schemas.microsoft.com/office/drawing/2014/main" id="{0793C94F-5354-4E23-812B-15972C0B9D59}"/>
              </a:ext>
            </a:extLst>
          </p:cNvPr>
          <p:cNvSpPr txBox="1"/>
          <p:nvPr/>
        </p:nvSpPr>
        <p:spPr>
          <a:xfrm>
            <a:off x="528624" y="4847274"/>
            <a:ext cx="2897986" cy="1938992"/>
          </a:xfrm>
          <a:prstGeom prst="rect">
            <a:avLst/>
          </a:prstGeom>
          <a:noFill/>
        </p:spPr>
        <p:txBody>
          <a:bodyPr wrap="square" rtlCol="0">
            <a:spAutoFit/>
          </a:bodyPr>
          <a:lstStyle/>
          <a:p>
            <a:r>
              <a:rPr lang="en-AU" sz="1500" b="1" dirty="0">
                <a:solidFill>
                  <a:srgbClr val="0C244C"/>
                </a:solidFill>
                <a:latin typeface="Arial" panose="020B0604020202020204" pitchFamily="34" charset="0"/>
                <a:ea typeface="Roboto Light" panose="02000000000000000000" pitchFamily="2" charset="0"/>
              </a:rPr>
              <a:t>Caritas Kitchen</a:t>
            </a:r>
          </a:p>
          <a:p>
            <a:r>
              <a:rPr lang="en-AU" sz="1500" dirty="0">
                <a:solidFill>
                  <a:srgbClr val="0C244C"/>
                </a:solidFill>
                <a:latin typeface="Arial" panose="020B0604020202020204" pitchFamily="34" charset="0"/>
                <a:ea typeface="Roboto Light" panose="02000000000000000000" pitchFamily="2" charset="0"/>
              </a:rPr>
              <a:t>Share good food with good friends and the money you raise will help people in need to create better lives for themselves.</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6"/>
              </a:rPr>
              <a:t>Learn more</a:t>
            </a:r>
            <a:endParaRPr lang="en-AU" sz="1500" dirty="0">
              <a:latin typeface="Arial" panose="020B0604020202020204" pitchFamily="34" charset="0"/>
              <a:ea typeface="Roboto Light" panose="02000000000000000000" pitchFamily="2" charset="0"/>
            </a:endParaRPr>
          </a:p>
        </p:txBody>
      </p:sp>
      <p:sp>
        <p:nvSpPr>
          <p:cNvPr id="14" name="TextBox 13">
            <a:extLst>
              <a:ext uri="{FF2B5EF4-FFF2-40B4-BE49-F238E27FC236}">
                <a16:creationId xmlns:a16="http://schemas.microsoft.com/office/drawing/2014/main" id="{5EA9DC37-FC68-4D90-8BAF-DD07BCE9AD4A}"/>
              </a:ext>
            </a:extLst>
          </p:cNvPr>
          <p:cNvSpPr txBox="1"/>
          <p:nvPr/>
        </p:nvSpPr>
        <p:spPr>
          <a:xfrm>
            <a:off x="9901643" y="4847274"/>
            <a:ext cx="2897986" cy="1477328"/>
          </a:xfrm>
          <a:prstGeom prst="rect">
            <a:avLst/>
          </a:prstGeom>
          <a:noFill/>
        </p:spPr>
        <p:txBody>
          <a:bodyPr wrap="square" lIns="91440" tIns="45720" rIns="91440" bIns="45720" rtlCol="0" anchor="t">
            <a:spAutoFit/>
          </a:bodyPr>
          <a:lstStyle/>
          <a:p>
            <a:r>
              <a:rPr lang="en-AU" sz="1500" b="1" dirty="0">
                <a:solidFill>
                  <a:srgbClr val="0C244C"/>
                </a:solidFill>
                <a:latin typeface="Arial" panose="020B0604020202020204" pitchFamily="34" charset="0"/>
                <a:ea typeface="Roboto Light" panose="02000000000000000000" pitchFamily="2" charset="0"/>
              </a:rPr>
              <a:t>Hold your own event</a:t>
            </a:r>
          </a:p>
          <a:p>
            <a:r>
              <a:rPr lang="en-AU" sz="1500" dirty="0">
                <a:solidFill>
                  <a:srgbClr val="0C244C"/>
                </a:solidFill>
                <a:latin typeface="Arial"/>
                <a:ea typeface="Roboto Light"/>
                <a:cs typeface="Arial"/>
              </a:rPr>
              <a:t>Get your friends or school community together and host your own event.</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7"/>
              </a:rPr>
              <a:t>Learn more</a:t>
            </a:r>
            <a:endParaRPr lang="en-AU" sz="1500" dirty="0">
              <a:latin typeface="Arial" panose="020B0604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DE5C9563-4749-4935-A360-1EAF88A798CD}"/>
              </a:ext>
            </a:extLst>
          </p:cNvPr>
          <p:cNvSpPr txBox="1"/>
          <p:nvPr/>
        </p:nvSpPr>
        <p:spPr>
          <a:xfrm>
            <a:off x="3681269" y="4847274"/>
            <a:ext cx="2897986" cy="1938992"/>
          </a:xfrm>
          <a:prstGeom prst="rect">
            <a:avLst/>
          </a:prstGeom>
          <a:noFill/>
        </p:spPr>
        <p:txBody>
          <a:bodyPr wrap="square" rtlCol="0">
            <a:spAutoFit/>
          </a:bodyPr>
          <a:lstStyle/>
          <a:p>
            <a:r>
              <a:rPr lang="en-AU" sz="1500" b="1" dirty="0">
                <a:solidFill>
                  <a:srgbClr val="0C244C"/>
                </a:solidFill>
                <a:latin typeface="Arial" panose="020B0604020202020204" pitchFamily="34" charset="0"/>
                <a:ea typeface="Roboto Light" panose="02000000000000000000" pitchFamily="2" charset="0"/>
              </a:rPr>
              <a:t>Caritas Ks</a:t>
            </a:r>
          </a:p>
          <a:p>
            <a:r>
              <a:rPr lang="en-AU" sz="1500" dirty="0">
                <a:solidFill>
                  <a:srgbClr val="0C244C"/>
                </a:solidFill>
                <a:latin typeface="Arial" panose="020B0604020202020204" pitchFamily="34" charset="0"/>
                <a:ea typeface="Roboto Light" panose="02000000000000000000" pitchFamily="2" charset="0"/>
              </a:rPr>
              <a:t>Get your school together to hold a Caritas Ks fundraising event by walking, running, cycling or swimming kilometres for compassion.</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8"/>
              </a:rPr>
              <a:t>Learn more</a:t>
            </a:r>
            <a:endParaRPr lang="en-AU" sz="1500" dirty="0">
              <a:latin typeface="Arial" panose="020B0604020202020204" pitchFamily="34" charset="0"/>
              <a:ea typeface="Roboto Light" panose="02000000000000000000" pitchFamily="2" charset="0"/>
            </a:endParaRPr>
          </a:p>
        </p:txBody>
      </p:sp>
      <p:sp>
        <p:nvSpPr>
          <p:cNvPr id="16" name="TextBox 15">
            <a:extLst>
              <a:ext uri="{FF2B5EF4-FFF2-40B4-BE49-F238E27FC236}">
                <a16:creationId xmlns:a16="http://schemas.microsoft.com/office/drawing/2014/main" id="{31E503C5-234B-406D-BDAF-2E01661C8531}"/>
              </a:ext>
            </a:extLst>
          </p:cNvPr>
          <p:cNvSpPr txBox="1"/>
          <p:nvPr/>
        </p:nvSpPr>
        <p:spPr>
          <a:xfrm>
            <a:off x="6865285" y="4847274"/>
            <a:ext cx="2897986" cy="1938992"/>
          </a:xfrm>
          <a:prstGeom prst="rect">
            <a:avLst/>
          </a:prstGeom>
          <a:noFill/>
        </p:spPr>
        <p:txBody>
          <a:bodyPr wrap="square" lIns="91440" tIns="45720" rIns="91440" bIns="45720" rtlCol="0" anchor="t">
            <a:spAutoFit/>
          </a:bodyPr>
          <a:lstStyle/>
          <a:p>
            <a:r>
              <a:rPr lang="en-AU" sz="1500" b="1" dirty="0">
                <a:solidFill>
                  <a:srgbClr val="0C244C"/>
                </a:solidFill>
                <a:latin typeface="Arial" panose="020B0604020202020204" pitchFamily="34" charset="0"/>
                <a:ea typeface="Roboto Light" panose="02000000000000000000" pitchFamily="2" charset="0"/>
              </a:rPr>
              <a:t>Women for the World</a:t>
            </a:r>
            <a:endParaRPr lang="en-US" dirty="0">
              <a:solidFill>
                <a:srgbClr val="000000"/>
              </a:solidFill>
              <a:latin typeface="Arial" panose="020B0604020202020204" pitchFamily="34" charset="0"/>
              <a:ea typeface="Roboto Light" panose="02000000000000000000" pitchFamily="2" charset="0"/>
            </a:endParaRPr>
          </a:p>
          <a:p>
            <a:r>
              <a:rPr lang="en-AU" sz="1500" dirty="0">
                <a:solidFill>
                  <a:srgbClr val="0C244C"/>
                </a:solidFill>
                <a:latin typeface="Arial" panose="020B0604020202020204" pitchFamily="34" charset="0"/>
                <a:ea typeface="Roboto Light" panose="02000000000000000000" pitchFamily="2" charset="0"/>
              </a:rPr>
              <a:t>Host a Women for the World event and help empower women in some of the world’s most marginalised communities.</a:t>
            </a:r>
            <a:endParaRPr lang="en-US" dirty="0"/>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9"/>
              </a:rPr>
              <a:t>Learn more</a:t>
            </a:r>
            <a:endParaRPr lang="en-AU" sz="1500" dirty="0">
              <a:latin typeface="Arial" panose="020B0604020202020204" pitchFamily="34" charset="0"/>
              <a:ea typeface="Roboto Light" panose="02000000000000000000" pitchFamily="2" charset="0"/>
            </a:endParaRPr>
          </a:p>
        </p:txBody>
      </p:sp>
      <p:sp>
        <p:nvSpPr>
          <p:cNvPr id="27" name="Title 1">
            <a:extLst>
              <a:ext uri="{FF2B5EF4-FFF2-40B4-BE49-F238E27FC236}">
                <a16:creationId xmlns:a16="http://schemas.microsoft.com/office/drawing/2014/main" id="{6316BBDD-8CCA-43B6-9B21-021AB1C3FA3D}"/>
              </a:ext>
            </a:extLst>
          </p:cNvPr>
          <p:cNvSpPr txBox="1">
            <a:spLocks/>
          </p:cNvSpPr>
          <p:nvPr/>
        </p:nvSpPr>
        <p:spPr>
          <a:xfrm>
            <a:off x="1072800" y="367200"/>
            <a:ext cx="10163930" cy="555862"/>
          </a:xfrm>
          <a:prstGeom prst="rect">
            <a:avLst/>
          </a:prstGeom>
        </p:spPr>
        <p:txBody>
          <a:bodyPr/>
          <a:lstStyle>
            <a:lvl1pPr algn="l" defTabSz="756232" rtl="0" eaLnBrk="1" latinLnBrk="0" hangingPunct="1">
              <a:lnSpc>
                <a:spcPct val="90000"/>
              </a:lnSpc>
              <a:spcBef>
                <a:spcPct val="0"/>
              </a:spcBef>
              <a:buNone/>
              <a:defRPr sz="3639" kern="1200">
                <a:solidFill>
                  <a:schemeClr val="tx1"/>
                </a:solidFill>
                <a:latin typeface="+mj-lt"/>
                <a:ea typeface="+mj-ea"/>
                <a:cs typeface="+mj-cs"/>
              </a:defRPr>
            </a:lvl1pPr>
          </a:lstStyle>
          <a:p>
            <a:r>
              <a:rPr lang="en-AU" b="1">
                <a:solidFill>
                  <a:srgbClr val="0C244C"/>
                </a:solidFill>
              </a:rPr>
              <a:t>FUNDRAISE</a:t>
            </a:r>
          </a:p>
        </p:txBody>
      </p:sp>
      <p:sp>
        <p:nvSpPr>
          <p:cNvPr id="28" name="bg object 21">
            <a:extLst>
              <a:ext uri="{FF2B5EF4-FFF2-40B4-BE49-F238E27FC236}">
                <a16:creationId xmlns:a16="http://schemas.microsoft.com/office/drawing/2014/main" id="{9F9A9551-55B9-443C-B7EB-D094E45827A3}"/>
              </a:ext>
            </a:extLst>
          </p:cNvPr>
          <p:cNvSpPr>
            <a:spLocks noChangeAspect="1"/>
          </p:cNvSpPr>
          <p:nvPr/>
        </p:nvSpPr>
        <p:spPr>
          <a:xfrm>
            <a:off x="528625" y="384903"/>
            <a:ext cx="381520" cy="381000"/>
          </a:xfrm>
          <a:prstGeom prst="rect">
            <a:avLst/>
          </a:prstGeom>
          <a:blipFill>
            <a:blip r:embed="rId10"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pic>
        <p:nvPicPr>
          <p:cNvPr id="5" name="Picture Placeholder 4">
            <a:extLst>
              <a:ext uri="{FF2B5EF4-FFF2-40B4-BE49-F238E27FC236}">
                <a16:creationId xmlns:a16="http://schemas.microsoft.com/office/drawing/2014/main" id="{5EFC938E-9419-4163-AB3F-652E91E19907}"/>
              </a:ext>
            </a:extLst>
          </p:cNvPr>
          <p:cNvPicPr>
            <a:picLocks noGrp="1" noChangeAspect="1"/>
          </p:cNvPicPr>
          <p:nvPr>
            <p:ph type="pic" sz="quarter" idx="13"/>
          </p:nvPr>
        </p:nvPicPr>
        <p:blipFill>
          <a:blip r:embed="rId11" cstate="print">
            <a:extLst>
              <a:ext uri="{28A0092B-C50C-407E-A947-70E740481C1C}">
                <a14:useLocalDpi xmlns:a14="http://schemas.microsoft.com/office/drawing/2010/main" val="0"/>
              </a:ext>
            </a:extLst>
          </a:blip>
          <a:srcRect l="9525" r="9525"/>
          <a:stretch>
            <a:fillRect/>
          </a:stretch>
        </p:blipFill>
        <p:spPr/>
      </p:pic>
    </p:spTree>
    <p:extLst>
      <p:ext uri="{BB962C8B-B14F-4D97-AF65-F5344CB8AC3E}">
        <p14:creationId xmlns:p14="http://schemas.microsoft.com/office/powerpoint/2010/main" val="3298630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98970D9-274D-4E0E-B9A6-B3C767C29947}"/>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843416" y="1743408"/>
            <a:ext cx="2304517" cy="1896671"/>
          </a:xfrm>
        </p:spPr>
      </p:pic>
      <p:sp>
        <p:nvSpPr>
          <p:cNvPr id="3" name="Text Placeholder 2">
            <a:extLst>
              <a:ext uri="{FF2B5EF4-FFF2-40B4-BE49-F238E27FC236}">
                <a16:creationId xmlns:a16="http://schemas.microsoft.com/office/drawing/2014/main" id="{D7D20255-73AB-47CD-B7F1-D284ACDAC731}"/>
              </a:ext>
            </a:extLst>
          </p:cNvPr>
          <p:cNvSpPr>
            <a:spLocks noGrp="1"/>
          </p:cNvSpPr>
          <p:nvPr>
            <p:ph type="body" sz="quarter" idx="10"/>
          </p:nvPr>
        </p:nvSpPr>
        <p:spPr>
          <a:xfrm>
            <a:off x="843416" y="3641264"/>
            <a:ext cx="2304517" cy="361570"/>
          </a:xfrm>
        </p:spPr>
        <p:txBody>
          <a:bodyPr/>
          <a:lstStyle/>
          <a:p>
            <a:r>
              <a:rPr lang="en-AU" sz="1200" b="1" dirty="0">
                <a:latin typeface="Arial" panose="020B0604020202020204" pitchFamily="34" charset="0"/>
                <a:ea typeface="Roboto Light" panose="02000000000000000000" pitchFamily="2" charset="0"/>
              </a:rPr>
              <a:t>$5 </a:t>
            </a:r>
            <a:r>
              <a:rPr lang="en-AU" sz="1200" dirty="0">
                <a:latin typeface="Arial" panose="020B0604020202020204" pitchFamily="34" charset="0"/>
                <a:ea typeface="Roboto Light" panose="02000000000000000000" pitchFamily="2" charset="0"/>
              </a:rPr>
              <a:t>can buy a chicken that provides eggs for a school in the Solomon Islands</a:t>
            </a:r>
          </a:p>
        </p:txBody>
      </p:sp>
      <p:sp>
        <p:nvSpPr>
          <p:cNvPr id="9" name="Title 1">
            <a:extLst>
              <a:ext uri="{FF2B5EF4-FFF2-40B4-BE49-F238E27FC236}">
                <a16:creationId xmlns:a16="http://schemas.microsoft.com/office/drawing/2014/main" id="{285173D4-3272-4D94-9759-14E6195339F2}"/>
              </a:ext>
            </a:extLst>
          </p:cNvPr>
          <p:cNvSpPr txBox="1">
            <a:spLocks/>
          </p:cNvSpPr>
          <p:nvPr/>
        </p:nvSpPr>
        <p:spPr>
          <a:xfrm>
            <a:off x="1072800" y="367200"/>
            <a:ext cx="10163930" cy="555862"/>
          </a:xfrm>
          <a:prstGeom prst="rect">
            <a:avLst/>
          </a:prstGeom>
        </p:spPr>
        <p:txBody>
          <a:bodyPr/>
          <a:lstStyle>
            <a:lvl1pPr algn="l" defTabSz="756232" rtl="0" eaLnBrk="1" latinLnBrk="0" hangingPunct="1">
              <a:lnSpc>
                <a:spcPct val="90000"/>
              </a:lnSpc>
              <a:spcBef>
                <a:spcPct val="0"/>
              </a:spcBef>
              <a:buNone/>
              <a:defRPr sz="3639" kern="1200">
                <a:solidFill>
                  <a:schemeClr val="tx1"/>
                </a:solidFill>
                <a:latin typeface="+mj-lt"/>
                <a:ea typeface="+mj-ea"/>
                <a:cs typeface="+mj-cs"/>
              </a:defRPr>
            </a:lvl1pPr>
          </a:lstStyle>
          <a:p>
            <a:r>
              <a:rPr lang="en-AU" b="1">
                <a:solidFill>
                  <a:srgbClr val="0C244C"/>
                </a:solidFill>
              </a:rPr>
              <a:t>WHAT YOUR DONATIONS CAN DO</a:t>
            </a:r>
          </a:p>
        </p:txBody>
      </p:sp>
      <p:sp>
        <p:nvSpPr>
          <p:cNvPr id="10" name="bg object 21">
            <a:extLst>
              <a:ext uri="{FF2B5EF4-FFF2-40B4-BE49-F238E27FC236}">
                <a16:creationId xmlns:a16="http://schemas.microsoft.com/office/drawing/2014/main" id="{E702FAA9-8837-47ED-8C09-873B6DD13D73}"/>
              </a:ext>
            </a:extLst>
          </p:cNvPr>
          <p:cNvSpPr>
            <a:spLocks noChangeAspect="1"/>
          </p:cNvSpPr>
          <p:nvPr/>
        </p:nvSpPr>
        <p:spPr>
          <a:xfrm>
            <a:off x="528625" y="384903"/>
            <a:ext cx="381520" cy="38100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6" name="Picture Placeholder 6">
            <a:extLst>
              <a:ext uri="{FF2B5EF4-FFF2-40B4-BE49-F238E27FC236}">
                <a16:creationId xmlns:a16="http://schemas.microsoft.com/office/drawing/2014/main" id="{F3A7CE04-BB9D-4F5A-8A27-A601ABA8D0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67288" y="1743408"/>
            <a:ext cx="2304517" cy="1896671"/>
          </a:xfrm>
          <a:prstGeom prst="rect">
            <a:avLst/>
          </a:prstGeom>
        </p:spPr>
      </p:pic>
      <p:sp>
        <p:nvSpPr>
          <p:cNvPr id="17" name="Text Placeholder 2">
            <a:extLst>
              <a:ext uri="{FF2B5EF4-FFF2-40B4-BE49-F238E27FC236}">
                <a16:creationId xmlns:a16="http://schemas.microsoft.com/office/drawing/2014/main" id="{AA0B45CD-F4D5-4E8E-8634-80E082CAA8DB}"/>
              </a:ext>
            </a:extLst>
          </p:cNvPr>
          <p:cNvSpPr txBox="1">
            <a:spLocks/>
          </p:cNvSpPr>
          <p:nvPr/>
        </p:nvSpPr>
        <p:spPr>
          <a:xfrm>
            <a:off x="3967288" y="3638893"/>
            <a:ext cx="2249218" cy="230934"/>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$10 </a:t>
            </a:r>
            <a:r>
              <a:rPr lang="en-AU" sz="1200" dirty="0">
                <a:latin typeface="Arial" panose="020B0604020202020204" pitchFamily="34" charset="0"/>
                <a:ea typeface="Roboto Light" panose="02000000000000000000" pitchFamily="2" charset="0"/>
              </a:rPr>
              <a:t>Provides a COVID-19 prevention kit for one family in a refugee camp</a:t>
            </a:r>
          </a:p>
        </p:txBody>
      </p:sp>
      <p:pic>
        <p:nvPicPr>
          <p:cNvPr id="18" name="Picture Placeholder 6">
            <a:extLst>
              <a:ext uri="{FF2B5EF4-FFF2-40B4-BE49-F238E27FC236}">
                <a16:creationId xmlns:a16="http://schemas.microsoft.com/office/drawing/2014/main" id="{A47988C9-91F9-480E-89DE-B676FC54E2B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973776" y="4392910"/>
            <a:ext cx="2304517" cy="1896671"/>
          </a:xfrm>
          <a:prstGeom prst="rect">
            <a:avLst/>
          </a:prstGeom>
        </p:spPr>
      </p:pic>
      <p:sp>
        <p:nvSpPr>
          <p:cNvPr id="19" name="Text Placeholder 2">
            <a:extLst>
              <a:ext uri="{FF2B5EF4-FFF2-40B4-BE49-F238E27FC236}">
                <a16:creationId xmlns:a16="http://schemas.microsoft.com/office/drawing/2014/main" id="{EC668179-D7D1-47D6-880D-8C1D26F1A398}"/>
              </a:ext>
            </a:extLst>
          </p:cNvPr>
          <p:cNvSpPr txBox="1">
            <a:spLocks/>
          </p:cNvSpPr>
          <p:nvPr/>
        </p:nvSpPr>
        <p:spPr>
          <a:xfrm>
            <a:off x="3973776"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$160 </a:t>
            </a:r>
            <a:r>
              <a:rPr lang="en-AU" sz="1200" dirty="0">
                <a:latin typeface="Arial" panose="020B0604020202020204" pitchFamily="34" charset="0"/>
                <a:ea typeface="Roboto Light" panose="02000000000000000000" pitchFamily="2" charset="0"/>
              </a:rPr>
              <a:t>Provides one family with materials to build their own toilet in Indonesia</a:t>
            </a:r>
          </a:p>
        </p:txBody>
      </p:sp>
      <p:sp>
        <p:nvSpPr>
          <p:cNvPr id="21" name="Text Placeholder 2">
            <a:extLst>
              <a:ext uri="{FF2B5EF4-FFF2-40B4-BE49-F238E27FC236}">
                <a16:creationId xmlns:a16="http://schemas.microsoft.com/office/drawing/2014/main" id="{9C7D3569-25FA-4102-9396-934552A8EBAB}"/>
              </a:ext>
            </a:extLst>
          </p:cNvPr>
          <p:cNvSpPr txBox="1">
            <a:spLocks/>
          </p:cNvSpPr>
          <p:nvPr/>
        </p:nvSpPr>
        <p:spPr>
          <a:xfrm>
            <a:off x="10347089" y="3641264"/>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$51 </a:t>
            </a:r>
            <a:r>
              <a:rPr lang="en-AU" sz="1200" dirty="0">
                <a:latin typeface="Arial" panose="020B0604020202020204" pitchFamily="34" charset="0"/>
                <a:ea typeface="Roboto Light" panose="02000000000000000000" pitchFamily="2" charset="0"/>
              </a:rPr>
              <a:t>a month can provide seeds for families in the Democratic Republic of Congo for farming</a:t>
            </a:r>
          </a:p>
        </p:txBody>
      </p:sp>
      <p:pic>
        <p:nvPicPr>
          <p:cNvPr id="22" name="Picture Placeholder 6">
            <a:extLst>
              <a:ext uri="{FF2B5EF4-FFF2-40B4-BE49-F238E27FC236}">
                <a16:creationId xmlns:a16="http://schemas.microsoft.com/office/drawing/2014/main" id="{06B02368-9590-43AA-A67C-3DCCC2EA9AB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66245" y="4391724"/>
            <a:ext cx="2304516" cy="1895485"/>
          </a:xfrm>
          <a:prstGeom prst="rect">
            <a:avLst/>
          </a:prstGeom>
        </p:spPr>
      </p:pic>
      <p:sp>
        <p:nvSpPr>
          <p:cNvPr id="23" name="Text Placeholder 2">
            <a:extLst>
              <a:ext uri="{FF2B5EF4-FFF2-40B4-BE49-F238E27FC236}">
                <a16:creationId xmlns:a16="http://schemas.microsoft.com/office/drawing/2014/main" id="{2A54389F-2C6B-4235-86EF-A0C0917B463C}"/>
              </a:ext>
            </a:extLst>
          </p:cNvPr>
          <p:cNvSpPr txBox="1">
            <a:spLocks/>
          </p:cNvSpPr>
          <p:nvPr/>
        </p:nvSpPr>
        <p:spPr>
          <a:xfrm>
            <a:off x="7091449" y="6284311"/>
            <a:ext cx="2442484"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$600 </a:t>
            </a:r>
            <a:r>
              <a:rPr lang="en-US" sz="1200" dirty="0"/>
              <a:t>can construct a water point to provide clean, reliable water for a community in Tanzania. </a:t>
            </a:r>
            <a:endParaRPr lang="en-AU" sz="1200" dirty="0">
              <a:latin typeface="Arial" panose="020B0604020202020204" pitchFamily="34" charset="0"/>
              <a:ea typeface="Roboto Light" panose="02000000000000000000" pitchFamily="2" charset="0"/>
            </a:endParaRPr>
          </a:p>
        </p:txBody>
      </p:sp>
      <p:pic>
        <p:nvPicPr>
          <p:cNvPr id="24" name="Picture Placeholder 6">
            <a:extLst>
              <a:ext uri="{FF2B5EF4-FFF2-40B4-BE49-F238E27FC236}">
                <a16:creationId xmlns:a16="http://schemas.microsoft.com/office/drawing/2014/main" id="{3F481414-838A-491E-9903-FA9C7E3BBEE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1531" y="4392910"/>
            <a:ext cx="2286402" cy="1895485"/>
          </a:xfrm>
          <a:prstGeom prst="rect">
            <a:avLst/>
          </a:prstGeom>
        </p:spPr>
      </p:pic>
      <p:sp>
        <p:nvSpPr>
          <p:cNvPr id="25" name="Text Placeholder 2">
            <a:extLst>
              <a:ext uri="{FF2B5EF4-FFF2-40B4-BE49-F238E27FC236}">
                <a16:creationId xmlns:a16="http://schemas.microsoft.com/office/drawing/2014/main" id="{E473AFF7-76FC-47D9-B0C2-01646DFD0E12}"/>
              </a:ext>
            </a:extLst>
          </p:cNvPr>
          <p:cNvSpPr txBox="1">
            <a:spLocks/>
          </p:cNvSpPr>
          <p:nvPr/>
        </p:nvSpPr>
        <p:spPr>
          <a:xfrm>
            <a:off x="843416"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$125 </a:t>
            </a:r>
            <a:r>
              <a:rPr lang="en-AU" sz="1200" dirty="0">
                <a:latin typeface="Arial" panose="020B0604020202020204" pitchFamily="34" charset="0"/>
                <a:ea typeface="Roboto Light" panose="02000000000000000000" pitchFamily="2" charset="0"/>
              </a:rPr>
              <a:t>can provide two families with water and sanitation kits</a:t>
            </a:r>
          </a:p>
        </p:txBody>
      </p:sp>
      <p:sp>
        <p:nvSpPr>
          <p:cNvPr id="27" name="Text Placeholder 2">
            <a:extLst>
              <a:ext uri="{FF2B5EF4-FFF2-40B4-BE49-F238E27FC236}">
                <a16:creationId xmlns:a16="http://schemas.microsoft.com/office/drawing/2014/main" id="{DEA71162-849C-413A-BC8B-B5BBCD442F35}"/>
              </a:ext>
            </a:extLst>
          </p:cNvPr>
          <p:cNvSpPr txBox="1">
            <a:spLocks/>
          </p:cNvSpPr>
          <p:nvPr/>
        </p:nvSpPr>
        <p:spPr>
          <a:xfrm>
            <a:off x="10347089"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$1200 </a:t>
            </a:r>
            <a:r>
              <a:rPr lang="en-AU" sz="1200" dirty="0">
                <a:latin typeface="Arial" panose="020B0604020202020204" pitchFamily="34" charset="0"/>
                <a:ea typeface="Roboto Light" panose="02000000000000000000" pitchFamily="2" charset="0"/>
              </a:rPr>
              <a:t>can train midwives and provide them with equipment to assist in Bangladesh for a year</a:t>
            </a:r>
          </a:p>
        </p:txBody>
      </p:sp>
      <p:pic>
        <p:nvPicPr>
          <p:cNvPr id="29" name="Picture 28">
            <a:extLst>
              <a:ext uri="{FF2B5EF4-FFF2-40B4-BE49-F238E27FC236}">
                <a16:creationId xmlns:a16="http://schemas.microsoft.com/office/drawing/2014/main" id="{B18BB3F8-F4BC-4661-A80F-36FF8A4A79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64"/>
          <a:stretch/>
        </p:blipFill>
        <p:spPr>
          <a:xfrm>
            <a:off x="10365204" y="4391724"/>
            <a:ext cx="2286402" cy="1896671"/>
          </a:xfrm>
          <a:prstGeom prst="rect">
            <a:avLst/>
          </a:prstGeom>
        </p:spPr>
      </p:pic>
      <p:pic>
        <p:nvPicPr>
          <p:cNvPr id="31" name="Picture 30">
            <a:extLst>
              <a:ext uri="{FF2B5EF4-FFF2-40B4-BE49-F238E27FC236}">
                <a16:creationId xmlns:a16="http://schemas.microsoft.com/office/drawing/2014/main" id="{BF49F57A-951A-4224-892D-04A3B840E59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347089" y="1743408"/>
            <a:ext cx="2304517" cy="1895485"/>
          </a:xfrm>
          <a:prstGeom prst="rect">
            <a:avLst/>
          </a:prstGeom>
        </p:spPr>
      </p:pic>
      <p:pic>
        <p:nvPicPr>
          <p:cNvPr id="33" name="Picture 32">
            <a:extLst>
              <a:ext uri="{FF2B5EF4-FFF2-40B4-BE49-F238E27FC236}">
                <a16:creationId xmlns:a16="http://schemas.microsoft.com/office/drawing/2014/main" id="{E8425CBF-7BA4-48D9-9F5D-543071336AD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216728" y="1743409"/>
            <a:ext cx="2254033" cy="1895484"/>
          </a:xfrm>
          <a:prstGeom prst="rect">
            <a:avLst/>
          </a:prstGeom>
        </p:spPr>
      </p:pic>
      <p:sp>
        <p:nvSpPr>
          <p:cNvPr id="34" name="Text Placeholder 2">
            <a:extLst>
              <a:ext uri="{FF2B5EF4-FFF2-40B4-BE49-F238E27FC236}">
                <a16:creationId xmlns:a16="http://schemas.microsoft.com/office/drawing/2014/main" id="{BAAE5D1A-7E26-4265-A5C3-D641F968CC89}"/>
              </a:ext>
            </a:extLst>
          </p:cNvPr>
          <p:cNvSpPr txBox="1">
            <a:spLocks/>
          </p:cNvSpPr>
          <p:nvPr/>
        </p:nvSpPr>
        <p:spPr>
          <a:xfrm>
            <a:off x="7166245" y="3653738"/>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$27 </a:t>
            </a:r>
            <a:r>
              <a:rPr lang="en-AU" sz="1200" dirty="0">
                <a:latin typeface="Arial" panose="020B0604020202020204" pitchFamily="34" charset="0"/>
                <a:ea typeface="Roboto Light" panose="02000000000000000000" pitchFamily="2" charset="0"/>
              </a:rPr>
              <a:t>a month could cover learning materials for a child with severe disabilities in Vietnam</a:t>
            </a:r>
          </a:p>
        </p:txBody>
      </p:sp>
    </p:spTree>
    <p:extLst>
      <p:ext uri="{BB962C8B-B14F-4D97-AF65-F5344CB8AC3E}">
        <p14:creationId xmlns:p14="http://schemas.microsoft.com/office/powerpoint/2010/main" val="2031112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2D8AA-23C7-1548-933C-6C7F63E09EE9}"/>
              </a:ext>
            </a:extLst>
          </p:cNvPr>
          <p:cNvSpPr>
            <a:spLocks noGrp="1"/>
          </p:cNvSpPr>
          <p:nvPr>
            <p:ph type="title"/>
          </p:nvPr>
        </p:nvSpPr>
        <p:spPr>
          <a:xfrm>
            <a:off x="987740" y="454109"/>
            <a:ext cx="12191599" cy="863431"/>
          </a:xfrm>
        </p:spPr>
        <p:txBody>
          <a:bodyPr/>
          <a:lstStyle/>
          <a:p>
            <a:r>
              <a:rPr lang="en-US"/>
              <a:t>Caritas Australia education resources</a:t>
            </a:r>
          </a:p>
        </p:txBody>
      </p:sp>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a:xfrm>
            <a:off x="987740" y="1522666"/>
            <a:ext cx="11180813" cy="4685121"/>
          </a:xfrm>
        </p:spPr>
        <p:txBody>
          <a:bodyPr lIns="91440" tIns="45720" rIns="91440" bIns="45720" anchor="t"/>
          <a:lstStyle/>
          <a:p>
            <a:pPr>
              <a:defRPr/>
            </a:pPr>
            <a:r>
              <a:rPr lang="en-AU" sz="2200" kern="0" dirty="0">
                <a:latin typeface="Arial" panose="020B0604020202020204" pitchFamily="34" charset="0"/>
                <a:ea typeface="Roboto Light" panose="02000000000000000000" pitchFamily="2" charset="0"/>
              </a:rPr>
              <a:t>For more resources, please visit: </a:t>
            </a:r>
            <a:r>
              <a:rPr lang="en-AU" sz="2200" kern="0" dirty="0">
                <a:ea typeface="Roboto Light" panose="02000000000000000000" pitchFamily="2" charset="0"/>
                <a:hlinkClick r:id="rId3"/>
              </a:rPr>
              <a:t>caritas.org.au/resources/school-resources/</a:t>
            </a:r>
            <a:endParaRPr lang="en-AU" sz="2200" kern="0" dirty="0">
              <a:ea typeface="Roboto Light" panose="02000000000000000000" pitchFamily="2" charset="0"/>
            </a:endParaRPr>
          </a:p>
          <a:p>
            <a:pPr>
              <a:defRPr/>
            </a:pPr>
            <a:endParaRPr lang="en-AU" sz="2200" kern="0" dirty="0">
              <a:latin typeface="Arial" panose="020B0604020202020204" pitchFamily="34" charset="0"/>
              <a:ea typeface="Roboto Light" panose="02000000000000000000" pitchFamily="2" charset="0"/>
            </a:endParaRPr>
          </a:p>
          <a:p>
            <a:pPr>
              <a:defRPr/>
            </a:pPr>
            <a:r>
              <a:rPr lang="en-AU" sz="2200" b="1" kern="0" dirty="0">
                <a:latin typeface="Arial" panose="020B0604020202020204" pitchFamily="34" charset="0"/>
                <a:ea typeface="Roboto Light" panose="02000000000000000000" pitchFamily="2" charset="0"/>
              </a:rPr>
              <a:t>We would love to hear from you! </a:t>
            </a:r>
            <a:br>
              <a:rPr lang="en-AU" sz="2200" kern="0" dirty="0">
                <a:latin typeface="Arial" panose="020B0604020202020204" pitchFamily="34" charset="0"/>
                <a:ea typeface="Roboto Light" panose="02000000000000000000" pitchFamily="2" charset="0"/>
              </a:rPr>
            </a:br>
            <a:r>
              <a:rPr lang="en-AU" sz="2200" kern="0" dirty="0">
                <a:latin typeface="Arial" panose="020B0604020202020204" pitchFamily="34" charset="0"/>
                <a:ea typeface="Roboto Light" panose="02000000000000000000" pitchFamily="2" charset="0"/>
              </a:rPr>
              <a:t>To send feedback, enquiries or comments, please email us as </a:t>
            </a:r>
            <a:r>
              <a:rPr lang="en-AU" sz="2200" kern="0" dirty="0">
                <a:latin typeface="Arial" panose="020B0604020202020204" pitchFamily="34" charset="0"/>
                <a:ea typeface="Roboto Light" panose="02000000000000000000" pitchFamily="2" charset="0"/>
                <a:hlinkClick r:id="rId4">
                  <a:extLst>
                    <a:ext uri="{A12FA001-AC4F-418D-AE19-62706E023703}">
                      <ahyp:hlinkClr xmlns:ahyp="http://schemas.microsoft.com/office/drawing/2018/hyperlinkcolor" val="tx"/>
                    </a:ext>
                  </a:extLst>
                </a:hlinkClick>
              </a:rPr>
              <a:t>education@caritas.org.au</a:t>
            </a:r>
            <a:r>
              <a:rPr lang="en-AU" sz="2200" kern="0" dirty="0">
                <a:latin typeface="Arial" panose="020B0604020202020204" pitchFamily="34" charset="0"/>
                <a:ea typeface="Roboto Light" panose="02000000000000000000" pitchFamily="2" charset="0"/>
              </a:rPr>
              <a:t> </a:t>
            </a:r>
          </a:p>
          <a:p>
            <a:pPr>
              <a:defRPr/>
            </a:pPr>
            <a:endParaRPr lang="en-AU" sz="2200" kern="0" dirty="0">
              <a:latin typeface="Arial" panose="020B0604020202020204" pitchFamily="34" charset="0"/>
              <a:ea typeface="Roboto Light" panose="02000000000000000000" pitchFamily="2" charset="0"/>
            </a:endParaRPr>
          </a:p>
          <a:p>
            <a:pPr>
              <a:defRPr/>
            </a:pPr>
            <a:r>
              <a:rPr lang="en-AU" sz="2200" b="1" kern="0" dirty="0">
                <a:latin typeface="Arial" panose="020B0604020202020204" pitchFamily="34" charset="0"/>
                <a:ea typeface="Roboto Light" panose="02000000000000000000" pitchFamily="2" charset="0"/>
              </a:rPr>
              <a:t>Stay up to date with events and resources!</a:t>
            </a:r>
          </a:p>
          <a:p>
            <a:pPr>
              <a:defRPr/>
            </a:pPr>
            <a:r>
              <a:rPr lang="en-AU" sz="2200" kern="0" dirty="0">
                <a:latin typeface="Arial" panose="020B0604020202020204" pitchFamily="34" charset="0"/>
                <a:ea typeface="Roboto Light" panose="02000000000000000000" pitchFamily="2" charset="0"/>
              </a:rPr>
              <a:t>Teachers - Subscribe to </a:t>
            </a:r>
            <a:r>
              <a:rPr lang="en-AU" sz="2200" kern="0" dirty="0">
                <a:latin typeface="Arial" panose="020B0604020202020204" pitchFamily="34" charset="0"/>
                <a:ea typeface="Roboto Light" panose="02000000000000000000" pitchFamily="2" charset="0"/>
                <a:hlinkClick r:id="rId5"/>
              </a:rPr>
              <a:t>Caritas Australia’s Education e-newsletter</a:t>
            </a:r>
            <a:r>
              <a:rPr lang="en-AU" sz="2200" kern="0" dirty="0">
                <a:latin typeface="Arial" panose="020B0604020202020204" pitchFamily="34" charset="0"/>
                <a:ea typeface="Roboto Light" panose="02000000000000000000" pitchFamily="2" charset="0"/>
              </a:rPr>
              <a:t> </a:t>
            </a:r>
            <a:endParaRPr lang="en-AU" sz="2200" kern="0" dirty="0">
              <a:latin typeface="Arial" panose="020B0604020202020204" pitchFamily="34" charset="0"/>
            </a:endParaRPr>
          </a:p>
          <a:p>
            <a:endParaRPr lang="en-AU" sz="1400" kern="0" dirty="0">
              <a:latin typeface="Arial" panose="020B0604020202020204" pitchFamily="34" charset="0"/>
              <a:ea typeface="Roboto Light" panose="02000000000000000000" pitchFamily="2" charset="0"/>
            </a:endParaRPr>
          </a:p>
          <a:p>
            <a:r>
              <a:rPr lang="en-AU" sz="1400" kern="0" dirty="0">
                <a:latin typeface="Arial" panose="020B0604020202020204" pitchFamily="34" charset="0"/>
                <a:ea typeface="Roboto Light" panose="02000000000000000000" pitchFamily="2" charset="0"/>
              </a:rPr>
              <a:t>This resource was last updated September 2021.</a:t>
            </a:r>
          </a:p>
          <a:p>
            <a:endParaRPr lang="en-US" sz="1800" dirty="0"/>
          </a:p>
        </p:txBody>
      </p:sp>
      <p:sp>
        <p:nvSpPr>
          <p:cNvPr id="10" name="bg object 21">
            <a:extLst>
              <a:ext uri="{FF2B5EF4-FFF2-40B4-BE49-F238E27FC236}">
                <a16:creationId xmlns:a16="http://schemas.microsoft.com/office/drawing/2014/main" id="{640B8A6F-75E4-B741-8818-5D6466F7FBF2}"/>
              </a:ext>
            </a:extLst>
          </p:cNvPr>
          <p:cNvSpPr>
            <a:spLocks noChangeAspect="1"/>
          </p:cNvSpPr>
          <p:nvPr/>
        </p:nvSpPr>
        <p:spPr>
          <a:xfrm>
            <a:off x="528625" y="504825"/>
            <a:ext cx="381520" cy="381000"/>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9" name="Picture 8">
            <a:extLst>
              <a:ext uri="{FF2B5EF4-FFF2-40B4-BE49-F238E27FC236}">
                <a16:creationId xmlns:a16="http://schemas.microsoft.com/office/drawing/2014/main" id="{E5EB552D-755E-4BD0-9FC1-6E397520909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84727" y="5164558"/>
            <a:ext cx="9986838" cy="1248355"/>
          </a:xfrm>
          <a:prstGeom prst="rect">
            <a:avLst/>
          </a:prstGeom>
        </p:spPr>
      </p:pic>
    </p:spTree>
    <p:extLst>
      <p:ext uri="{BB962C8B-B14F-4D97-AF65-F5344CB8AC3E}">
        <p14:creationId xmlns:p14="http://schemas.microsoft.com/office/powerpoint/2010/main" val="2182833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0AF6FA-869A-4033-9499-D1AFC5266520}"/>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15294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a:extLst>
              <a:ext uri="{28A0092B-C50C-407E-A947-70E740481C1C}">
                <a14:useLocalDpi xmlns:a14="http://schemas.microsoft.com/office/drawing/2010/main" val="0"/>
              </a:ext>
            </a:extLst>
          </a:blip>
          <a:srcRect l="9394" t="768" r="-282" b="29183"/>
          <a:stretch/>
        </p:blipFill>
        <p:spPr>
          <a:xfrm>
            <a:off x="1" y="-52388"/>
            <a:ext cx="13545364" cy="7034213"/>
          </a:xfrm>
          <a:prstGeom prst="rect">
            <a:avLst/>
          </a:prstGeom>
        </p:spPr>
      </p:pic>
      <p:sp>
        <p:nvSpPr>
          <p:cNvPr id="9" name="TextBox 8">
            <a:extLst>
              <a:ext uri="{FF2B5EF4-FFF2-40B4-BE49-F238E27FC236}">
                <a16:creationId xmlns:a16="http://schemas.microsoft.com/office/drawing/2014/main" id="{3ADC7BEB-CC9D-4E2D-9B45-F80B4585DFF9}"/>
              </a:ext>
            </a:extLst>
          </p:cNvPr>
          <p:cNvSpPr txBox="1"/>
          <p:nvPr/>
        </p:nvSpPr>
        <p:spPr>
          <a:xfrm>
            <a:off x="8876489" y="6629881"/>
            <a:ext cx="4355171" cy="276999"/>
          </a:xfrm>
          <a:prstGeom prst="rect">
            <a:avLst/>
          </a:prstGeom>
          <a:noFill/>
        </p:spPr>
        <p:txBody>
          <a:bodyPr wrap="square" rtlCol="0">
            <a:spAutoFit/>
          </a:bodyPr>
          <a:lstStyle/>
          <a:p>
            <a:pPr algn="r"/>
            <a:r>
              <a:rPr lang="en-AU" sz="1200" dirty="0">
                <a:solidFill>
                  <a:schemeClr val="bg1"/>
                </a:solidFill>
                <a:latin typeface="Arial" panose="020B0604020202020204" pitchFamily="34" charset="0"/>
                <a:ea typeface="Roboto Light" panose="02000000000000000000" pitchFamily="2" charset="0"/>
              </a:rPr>
              <a:t>Credit: Richard Wainwright</a:t>
            </a:r>
          </a:p>
        </p:txBody>
      </p:sp>
      <p:sp>
        <p:nvSpPr>
          <p:cNvPr id="12" name="Rectangle 11">
            <a:extLst>
              <a:ext uri="{FF2B5EF4-FFF2-40B4-BE49-F238E27FC236}">
                <a16:creationId xmlns:a16="http://schemas.microsoft.com/office/drawing/2014/main" id="{BCB850A2-F07E-4F4E-BFF0-42CFDDAED620}"/>
              </a:ext>
            </a:extLst>
          </p:cNvPr>
          <p:cNvSpPr/>
          <p:nvPr/>
        </p:nvSpPr>
        <p:spPr>
          <a:xfrm>
            <a:off x="9059691" y="377883"/>
            <a:ext cx="4307676" cy="4862870"/>
          </a:xfrm>
          <a:prstGeom prst="rect">
            <a:avLst/>
          </a:prstGeom>
        </p:spPr>
        <p:txBody>
          <a:bodyPr wrap="square">
            <a:spAutoFit/>
          </a:bodyPr>
          <a:lstStyle/>
          <a:p>
            <a:pPr algn="ctr"/>
            <a:r>
              <a:rPr lang="en-AU" sz="2800" dirty="0">
                <a:solidFill>
                  <a:schemeClr val="bg1"/>
                </a:solidFill>
                <a:latin typeface="Garamond" panose="02020404030301010803" pitchFamily="18" charset="0"/>
              </a:rPr>
              <a:t>If every human being possesses an inalienable dignity, if all people are my brothers and sisters, and if the world truly belongs to everyone, then it matters little whether my neighbour was born in my country or elsewhere. </a:t>
            </a:r>
          </a:p>
          <a:p>
            <a:pPr algn="ctr" fontAlgn="t"/>
            <a:r>
              <a:rPr lang="en-AU" sz="2900" i="1" dirty="0">
                <a:solidFill>
                  <a:schemeClr val="bg1"/>
                </a:solidFill>
                <a:latin typeface="Garamond" panose="02020404030301010803" pitchFamily="18" charset="0"/>
                <a:ea typeface="Roboto Light" panose="02000000000000000000" pitchFamily="2" charset="0"/>
              </a:rPr>
              <a:t>Pope Francis Fratelli Tutti #125</a:t>
            </a:r>
          </a:p>
        </p:txBody>
      </p:sp>
      <p:sp>
        <p:nvSpPr>
          <p:cNvPr id="13" name="Round Diagonal Corner Rectangle 1">
            <a:extLst>
              <a:ext uri="{FF2B5EF4-FFF2-40B4-BE49-F238E27FC236}">
                <a16:creationId xmlns:a16="http://schemas.microsoft.com/office/drawing/2014/main" id="{80A9D1E9-6B52-4862-9B73-66ECE60D607D}"/>
              </a:ext>
            </a:extLst>
          </p:cNvPr>
          <p:cNvSpPr/>
          <p:nvPr/>
        </p:nvSpPr>
        <p:spPr>
          <a:xfrm rot="16200000">
            <a:off x="8053589" y="507342"/>
            <a:ext cx="5666115" cy="4863266"/>
          </a:xfrm>
          <a:prstGeom prst="round2Diag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52BA32D-C8B6-4E8F-9A63-51C5524A7EE7}"/>
              </a:ext>
            </a:extLst>
          </p:cNvPr>
          <p:cNvSpPr/>
          <p:nvPr/>
        </p:nvSpPr>
        <p:spPr>
          <a:xfrm>
            <a:off x="8728006" y="531772"/>
            <a:ext cx="4307676" cy="4708981"/>
          </a:xfrm>
          <a:prstGeom prst="rect">
            <a:avLst/>
          </a:prstGeom>
        </p:spPr>
        <p:txBody>
          <a:bodyPr wrap="square" lIns="91440" tIns="45720" rIns="91440" bIns="45720" anchor="t">
            <a:spAutoFit/>
          </a:bodyPr>
          <a:lstStyle/>
          <a:p>
            <a:pPr algn="ctr"/>
            <a:r>
              <a:rPr lang="en-AU" sz="2800" dirty="0">
                <a:solidFill>
                  <a:schemeClr val="bg1"/>
                </a:solidFill>
                <a:latin typeface="Garamond"/>
              </a:rPr>
              <a:t>If every human being possesses an inalienable dignity, if all people are my brothers and sisters, and if the world truly belongs to everyone, then it matters little whether my neighbour was born in my country or elsewhere.</a:t>
            </a:r>
          </a:p>
          <a:p>
            <a:pPr algn="ctr"/>
            <a:r>
              <a:rPr lang="en-AU" sz="2800" dirty="0">
                <a:solidFill>
                  <a:schemeClr val="bg1"/>
                </a:solidFill>
                <a:latin typeface="Garamond"/>
              </a:rPr>
              <a:t> </a:t>
            </a:r>
          </a:p>
          <a:p>
            <a:pPr algn="ctr" fontAlgn="t"/>
            <a:r>
              <a:rPr lang="en-AU" sz="2000" dirty="0">
                <a:solidFill>
                  <a:schemeClr val="bg1"/>
                </a:solidFill>
                <a:latin typeface="Arial" panose="020B0604020202020204" pitchFamily="34" charset="0"/>
                <a:ea typeface="Roboto Light" panose="02000000000000000000" pitchFamily="2" charset="0"/>
              </a:rPr>
              <a:t>Pope Francis, </a:t>
            </a:r>
            <a:r>
              <a:rPr lang="en-AU" sz="2000" i="1" dirty="0">
                <a:solidFill>
                  <a:schemeClr val="bg1"/>
                </a:solidFill>
                <a:latin typeface="Arial" panose="020B0604020202020204" pitchFamily="34" charset="0"/>
                <a:ea typeface="Roboto Light" panose="02000000000000000000" pitchFamily="2" charset="0"/>
              </a:rPr>
              <a:t>Fratelli Tutti </a:t>
            </a:r>
            <a:r>
              <a:rPr lang="en-AU" sz="2000" dirty="0">
                <a:solidFill>
                  <a:schemeClr val="bg1"/>
                </a:solidFill>
                <a:latin typeface="Arial" panose="020B0604020202020204" pitchFamily="34" charset="0"/>
                <a:ea typeface="Roboto Light" panose="02000000000000000000" pitchFamily="2" charset="0"/>
              </a:rPr>
              <a:t>n</a:t>
            </a:r>
            <a:r>
              <a:rPr lang="en-AU" sz="2000" i="1" dirty="0">
                <a:solidFill>
                  <a:schemeClr val="bg1"/>
                </a:solidFill>
                <a:latin typeface="Arial" panose="020B0604020202020204" pitchFamily="34" charset="0"/>
                <a:ea typeface="Roboto Light" panose="02000000000000000000" pitchFamily="2" charset="0"/>
              </a:rPr>
              <a:t> 125</a:t>
            </a:r>
          </a:p>
        </p:txBody>
      </p:sp>
    </p:spTree>
    <p:extLst>
      <p:ext uri="{BB962C8B-B14F-4D97-AF65-F5344CB8AC3E}">
        <p14:creationId xmlns:p14="http://schemas.microsoft.com/office/powerpoint/2010/main" val="2796563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CDF330EF-1124-4229-ADBD-A2396DBC600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t="-160" b="14295"/>
          <a:stretch/>
        </p:blipFill>
        <p:spPr>
          <a:xfrm>
            <a:off x="0" y="-714375"/>
            <a:ext cx="13444538" cy="7696200"/>
          </a:xfrm>
        </p:spPr>
      </p:pic>
      <p:sp>
        <p:nvSpPr>
          <p:cNvPr id="2" name="Round Diagonal Corner Rectangle 1">
            <a:hlinkClick r:id="rId4"/>
            <a:extLst>
              <a:ext uri="{FF2B5EF4-FFF2-40B4-BE49-F238E27FC236}">
                <a16:creationId xmlns:a16="http://schemas.microsoft.com/office/drawing/2014/main" id="{203AD82F-6C6C-FB49-83F3-CC8C5AEBBA65}"/>
              </a:ext>
            </a:extLst>
          </p:cNvPr>
          <p:cNvSpPr/>
          <p:nvPr/>
        </p:nvSpPr>
        <p:spPr>
          <a:xfrm rot="16200000">
            <a:off x="757101" y="32454"/>
            <a:ext cx="2808513" cy="3527375"/>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9156442" y="6538808"/>
            <a:ext cx="4309629" cy="519217"/>
          </a:xfrm>
        </p:spPr>
        <p:txBody>
          <a:bodyPr lIns="91440" tIns="45720" rIns="91440" bIns="45720" anchor="t">
            <a:noAutofit/>
          </a:bodyPr>
          <a:lstStyle/>
          <a:p>
            <a:r>
              <a:rPr lang="en-US" sz="1200" dirty="0">
                <a:solidFill>
                  <a:schemeClr val="bg1"/>
                </a:solidFill>
                <a:latin typeface="Arial" panose="020B0604020202020204" pitchFamily="34" charset="0"/>
              </a:rPr>
              <a:t>Credit: </a:t>
            </a:r>
            <a:r>
              <a:rPr lang="en-US" sz="1200" b="1" dirty="0">
                <a:solidFill>
                  <a:schemeClr val="bg1"/>
                </a:solidFill>
                <a:latin typeface="Arial" panose="020B0604020202020204" pitchFamily="34" charset="0"/>
              </a:rPr>
              <a:t> </a:t>
            </a:r>
            <a:r>
              <a:rPr lang="en-US" sz="1200" dirty="0">
                <a:solidFill>
                  <a:schemeClr val="bg1"/>
                </a:solidFill>
                <a:latin typeface="Arial" panose="020B0604020202020204" pitchFamily="34" charset="0"/>
              </a:rPr>
              <a:t>Richard Wainwright</a:t>
            </a:r>
          </a:p>
        </p:txBody>
      </p:sp>
      <p:sp>
        <p:nvSpPr>
          <p:cNvPr id="13" name="Text Placeholder 6"/>
          <p:cNvSpPr txBox="1">
            <a:spLocks/>
          </p:cNvSpPr>
          <p:nvPr/>
        </p:nvSpPr>
        <p:spPr bwMode="auto">
          <a:xfrm>
            <a:off x="636727" y="1854250"/>
            <a:ext cx="3049258" cy="56542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Arial" panose="020B0604020202020204" pitchFamily="34" charset="0"/>
                <a:ea typeface="Roboto Light" panose="02000000000000000000" pitchFamily="2" charset="0"/>
              </a:rPr>
              <a:t>Start exploring poverty by watching this film about </a:t>
            </a:r>
            <a:r>
              <a:rPr lang="en-US" sz="1800" dirty="0" err="1">
                <a:solidFill>
                  <a:schemeClr val="bg1"/>
                </a:solidFill>
                <a:latin typeface="Arial" panose="020B0604020202020204" pitchFamily="34" charset="0"/>
                <a:ea typeface="Roboto Light" panose="02000000000000000000" pitchFamily="2" charset="0"/>
                <a:hlinkClick r:id="rId4"/>
              </a:rPr>
              <a:t>Dinia</a:t>
            </a:r>
            <a:r>
              <a:rPr lang="en-US" sz="1800" dirty="0">
                <a:solidFill>
                  <a:schemeClr val="bg1"/>
                </a:solidFill>
                <a:latin typeface="Arial" panose="020B0604020202020204" pitchFamily="34" charset="0"/>
                <a:ea typeface="Roboto Light" panose="02000000000000000000" pitchFamily="2" charset="0"/>
                <a:hlinkClick r:id="rId4"/>
              </a:rPr>
              <a:t> from the Philippines. </a:t>
            </a:r>
            <a:endParaRPr lang="en-US" sz="1800" dirty="0">
              <a:solidFill>
                <a:schemeClr val="bg1"/>
              </a:solidFill>
              <a:latin typeface="Arial" panose="020B0604020202020204" pitchFamily="34" charset="0"/>
              <a:ea typeface="Roboto Light" panose="02000000000000000000" pitchFamily="2" charset="0"/>
            </a:endParaRPr>
          </a:p>
          <a:p>
            <a:pPr marL="0" indent="0">
              <a:buNone/>
            </a:pPr>
            <a:endParaRPr lang="en-US" sz="1800" dirty="0">
              <a:solidFill>
                <a:schemeClr val="bg1"/>
              </a:solidFill>
            </a:endParaRPr>
          </a:p>
        </p:txBody>
      </p:sp>
      <p:grpSp>
        <p:nvGrpSpPr>
          <p:cNvPr id="12" name="Group 11">
            <a:extLst>
              <a:ext uri="{FF2B5EF4-FFF2-40B4-BE49-F238E27FC236}">
                <a16:creationId xmlns:a16="http://schemas.microsoft.com/office/drawing/2014/main" id="{60330211-AB6E-884B-A48C-E70BEACEC378}"/>
              </a:ext>
            </a:extLst>
          </p:cNvPr>
          <p:cNvGrpSpPr/>
          <p:nvPr/>
        </p:nvGrpSpPr>
        <p:grpSpPr>
          <a:xfrm>
            <a:off x="1684700" y="703062"/>
            <a:ext cx="953312" cy="953312"/>
            <a:chOff x="10882691" y="682213"/>
            <a:chExt cx="953312" cy="953312"/>
          </a:xfrm>
        </p:grpSpPr>
        <p:sp>
          <p:nvSpPr>
            <p:cNvPr id="6" name="Oval 5">
              <a:hlinkClick r:id="rId4"/>
              <a:extLst>
                <a:ext uri="{FF2B5EF4-FFF2-40B4-BE49-F238E27FC236}">
                  <a16:creationId xmlns:a16="http://schemas.microsoft.com/office/drawing/2014/main" id="{7A112353-ADD5-274A-84EE-134D948F7203}"/>
                </a:ext>
              </a:extLst>
            </p:cNvPr>
            <p:cNvSpPr/>
            <p:nvPr/>
          </p:nvSpPr>
          <p:spPr>
            <a:xfrm>
              <a:off x="10882691" y="682213"/>
              <a:ext cx="953312" cy="953312"/>
            </a:xfrm>
            <a:prstGeom prst="ellipse">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hlinkClick r:id="rId4"/>
              <a:extLst>
                <a:ext uri="{FF2B5EF4-FFF2-40B4-BE49-F238E27FC236}">
                  <a16:creationId xmlns:a16="http://schemas.microsoft.com/office/drawing/2014/main" id="{5BEC9855-8DB0-2549-8E1A-052E48F19A16}"/>
                </a:ext>
              </a:extLst>
            </p:cNvPr>
            <p:cNvSpPr/>
            <p:nvPr/>
          </p:nvSpPr>
          <p:spPr>
            <a:xfrm rot="5400000">
              <a:off x="11173400" y="965468"/>
              <a:ext cx="457200" cy="394138"/>
            </a:xfrm>
            <a:prstGeom prst="triangle">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363228"/>
            <a:ext cx="11910855" cy="873497"/>
          </a:xfrm>
        </p:spPr>
        <p:txBody>
          <a:bodyPr/>
          <a:lstStyle/>
          <a:p>
            <a:r>
              <a:rPr lang="en-US" sz="3600" dirty="0"/>
              <a:t>What is Poverty?</a:t>
            </a:r>
            <a:endParaRPr lang="en-US" dirty="0"/>
          </a:p>
        </p:txBody>
      </p:sp>
      <p:sp>
        <p:nvSpPr>
          <p:cNvPr id="13" name="bg object 21">
            <a:extLst>
              <a:ext uri="{FF2B5EF4-FFF2-40B4-BE49-F238E27FC236}">
                <a16:creationId xmlns:a16="http://schemas.microsoft.com/office/drawing/2014/main" id="{EB501492-D11E-9E4A-99D7-01073DAF672B}"/>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pic>
        <p:nvPicPr>
          <p:cNvPr id="6" name="Picture 4" descr="A picture containing concrete, cement, dirty&#10;&#10;Description automatically generated">
            <a:extLst>
              <a:ext uri="{FF2B5EF4-FFF2-40B4-BE49-F238E27FC236}">
                <a16:creationId xmlns:a16="http://schemas.microsoft.com/office/drawing/2014/main" id="{F0DAD02C-0339-49BA-8DB1-389998FB96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77" r="11977"/>
          <a:stretch/>
        </p:blipFill>
        <p:spPr>
          <a:xfrm>
            <a:off x="7793890" y="1766005"/>
            <a:ext cx="5047538" cy="4397727"/>
          </a:xfrm>
          <a:prstGeom prst="rect">
            <a:avLst/>
          </a:prstGeom>
        </p:spPr>
      </p:pic>
      <p:sp>
        <p:nvSpPr>
          <p:cNvPr id="7" name="TextBox 6">
            <a:extLst>
              <a:ext uri="{FF2B5EF4-FFF2-40B4-BE49-F238E27FC236}">
                <a16:creationId xmlns:a16="http://schemas.microsoft.com/office/drawing/2014/main" id="{22CF163E-7986-429B-ACEB-44E3A6AA5F38}"/>
              </a:ext>
            </a:extLst>
          </p:cNvPr>
          <p:cNvSpPr txBox="1"/>
          <p:nvPr/>
        </p:nvSpPr>
        <p:spPr>
          <a:xfrm>
            <a:off x="7793890" y="6314513"/>
            <a:ext cx="512202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Roboto Light" panose="02000000000000000000" pitchFamily="2" charset="0"/>
                <a:cs typeface="+mn-lt"/>
              </a:rPr>
              <a:t>Water tank construction at a school in the Solomon Islands.</a:t>
            </a:r>
            <a:r>
              <a:rPr lang="en-US" sz="1000" dirty="0">
                <a:latin typeface="Arial" panose="020B0604020202020204" pitchFamily="34" charset="0"/>
                <a:ea typeface="Roboto Light" panose="02000000000000000000" pitchFamily="2" charset="0"/>
                <a:cs typeface="Arial"/>
              </a:rPr>
              <a:t> </a:t>
            </a:r>
            <a:r>
              <a:rPr lang="en-US" sz="1000" b="1" dirty="0">
                <a:latin typeface="Arial" panose="020B0604020202020204" pitchFamily="34" charset="0"/>
                <a:ea typeface="Roboto Light" panose="02000000000000000000" pitchFamily="2" charset="0"/>
              </a:rPr>
              <a:t>Credit: </a:t>
            </a:r>
            <a:r>
              <a:rPr lang="en-US" sz="1000" dirty="0">
                <a:latin typeface="Arial" panose="020B0604020202020204" pitchFamily="34" charset="0"/>
                <a:ea typeface="Roboto Light" panose="02000000000000000000" pitchFamily="2" charset="0"/>
              </a:rPr>
              <a:t>Cassandra Hill</a:t>
            </a:r>
            <a:endParaRPr lang="en-US" dirty="0">
              <a:latin typeface="Arial" panose="020B0604020202020204" pitchFamily="34" charset="0"/>
              <a:ea typeface="Roboto Light" panose="02000000000000000000" pitchFamily="2" charset="0"/>
            </a:endParaRPr>
          </a:p>
        </p:txBody>
      </p:sp>
      <p:sp>
        <p:nvSpPr>
          <p:cNvPr id="10" name="Text Placeholder 1">
            <a:extLst>
              <a:ext uri="{FF2B5EF4-FFF2-40B4-BE49-F238E27FC236}">
                <a16:creationId xmlns:a16="http://schemas.microsoft.com/office/drawing/2014/main" id="{B080BC57-03D0-4FF1-9AE9-356D47DFD03E}"/>
              </a:ext>
            </a:extLst>
          </p:cNvPr>
          <p:cNvSpPr>
            <a:spLocks noGrp="1"/>
          </p:cNvSpPr>
          <p:nvPr>
            <p:ph type="body" sz="quarter" idx="10"/>
          </p:nvPr>
        </p:nvSpPr>
        <p:spPr>
          <a:xfrm>
            <a:off x="557745" y="1718730"/>
            <a:ext cx="6164524" cy="4795838"/>
          </a:xfrm>
        </p:spPr>
        <p:txBody>
          <a:bodyPr/>
          <a:lstStyle/>
          <a:p>
            <a:pPr>
              <a:lnSpc>
                <a:spcPct val="110000"/>
              </a:lnSpc>
            </a:pPr>
            <a:r>
              <a:rPr lang="en-AU" sz="2200" b="1" dirty="0">
                <a:latin typeface="+mn-lt"/>
                <a:ea typeface="Roboto" pitchFamily="2" charset="0"/>
              </a:rPr>
              <a:t>The United Nations says:</a:t>
            </a:r>
          </a:p>
          <a:p>
            <a:pPr>
              <a:lnSpc>
                <a:spcPct val="110000"/>
              </a:lnSpc>
            </a:pPr>
            <a:r>
              <a:rPr lang="en-AU" sz="2200" dirty="0">
                <a:latin typeface="+mn-lt"/>
              </a:rPr>
              <a:t>“Poverty entails more than the lack of income and productive resources to ensure sustainable livelihoods. Its manifestations include hunger and malnutrition, limited access to education and other basic services, social discrimination and exclusion as well as the lack of participation in decision-making. Various social groups bear disproportionate burden of poverty.” </a:t>
            </a:r>
          </a:p>
          <a:p>
            <a:pPr>
              <a:lnSpc>
                <a:spcPct val="110000"/>
              </a:lnSpc>
            </a:pPr>
            <a:endParaRPr lang="en-AU" sz="2200" dirty="0">
              <a:latin typeface="+mn-lt"/>
              <a:ea typeface="Roboto" pitchFamily="2" charset="0"/>
            </a:endParaRPr>
          </a:p>
          <a:p>
            <a:pPr>
              <a:lnSpc>
                <a:spcPct val="110000"/>
              </a:lnSpc>
            </a:pPr>
            <a:endParaRPr lang="en-AU" sz="2200" i="1" dirty="0">
              <a:latin typeface="+mn-lt"/>
              <a:ea typeface="Roboto" pitchFamily="2" charset="0"/>
            </a:endParaRPr>
          </a:p>
          <a:p>
            <a:pPr>
              <a:lnSpc>
                <a:spcPct val="110000"/>
              </a:lnSpc>
            </a:pPr>
            <a:endParaRPr lang="en-AU" sz="2200" dirty="0">
              <a:latin typeface="+mn-lt"/>
            </a:endParaRPr>
          </a:p>
          <a:p>
            <a:pPr>
              <a:lnSpc>
                <a:spcPct val="110000"/>
              </a:lnSpc>
            </a:pPr>
            <a:endParaRPr lang="en-US" sz="2200" dirty="0">
              <a:latin typeface="+mn-lt"/>
            </a:endParaRPr>
          </a:p>
        </p:txBody>
      </p:sp>
    </p:spTree>
    <p:extLst>
      <p:ext uri="{BB962C8B-B14F-4D97-AF65-F5344CB8AC3E}">
        <p14:creationId xmlns:p14="http://schemas.microsoft.com/office/powerpoint/2010/main" val="112814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FA042-D8BA-4593-85BF-B9B6ABE8F36C}"/>
              </a:ext>
            </a:extLst>
          </p:cNvPr>
          <p:cNvSpPr>
            <a:spLocks noGrp="1"/>
          </p:cNvSpPr>
          <p:nvPr>
            <p:ph type="title"/>
          </p:nvPr>
        </p:nvSpPr>
        <p:spPr>
          <a:xfrm>
            <a:off x="1080509" y="374801"/>
            <a:ext cx="11835404" cy="641048"/>
          </a:xfrm>
        </p:spPr>
        <p:txBody>
          <a:bodyPr/>
          <a:lstStyle/>
          <a:p>
            <a:r>
              <a:rPr lang="en-AU" sz="3600" dirty="0"/>
              <a:t>Terms of poverty</a:t>
            </a:r>
          </a:p>
        </p:txBody>
      </p:sp>
      <p:sp>
        <p:nvSpPr>
          <p:cNvPr id="9" name="Text Placeholder 8">
            <a:extLst>
              <a:ext uri="{FF2B5EF4-FFF2-40B4-BE49-F238E27FC236}">
                <a16:creationId xmlns:a16="http://schemas.microsoft.com/office/drawing/2014/main" id="{DB9F8590-923C-491D-B818-F24EF1692A8D}"/>
              </a:ext>
            </a:extLst>
          </p:cNvPr>
          <p:cNvSpPr>
            <a:spLocks noGrp="1"/>
          </p:cNvSpPr>
          <p:nvPr>
            <p:ph type="body" sz="quarter" idx="13"/>
          </p:nvPr>
        </p:nvSpPr>
        <p:spPr/>
        <p:txBody>
          <a:bodyPr lIns="91440" tIns="45720" rIns="91440" bIns="45720" anchor="t"/>
          <a:lstStyle/>
          <a:p>
            <a:r>
              <a:rPr lang="en-AU" sz="2200" b="1" dirty="0">
                <a:latin typeface="Arial" panose="020B0604020202020204" pitchFamily="34" charset="0"/>
                <a:ea typeface="Roboto" pitchFamily="2" charset="0"/>
              </a:rPr>
              <a:t>Relative poverty</a:t>
            </a:r>
          </a:p>
          <a:p>
            <a:r>
              <a:rPr lang="en-AU" sz="2200" dirty="0">
                <a:latin typeface="Arial" panose="020B0604020202020204" pitchFamily="34" charset="0"/>
                <a:ea typeface="Roboto" pitchFamily="2" charset="0"/>
              </a:rPr>
              <a:t>This is when poverty is measured against something that can change. It means that poverty is measured against a standard that is unacceptably low at a given point in time. </a:t>
            </a:r>
          </a:p>
          <a:p>
            <a:r>
              <a:rPr lang="en-AU" sz="2200" dirty="0">
                <a:latin typeface="Arial" panose="020B0604020202020204" pitchFamily="34" charset="0"/>
                <a:ea typeface="Roboto" pitchFamily="2" charset="0"/>
              </a:rPr>
              <a:t>For example, the median income. Median income can change as income standards change. </a:t>
            </a:r>
          </a:p>
          <a:p>
            <a:endParaRPr lang="en-AU" sz="2200" dirty="0">
              <a:latin typeface="Arial" panose="020B0604020202020204" pitchFamily="34" charset="0"/>
              <a:ea typeface="Roboto" pitchFamily="2" charset="0"/>
            </a:endParaRPr>
          </a:p>
        </p:txBody>
      </p:sp>
      <p:sp>
        <p:nvSpPr>
          <p:cNvPr id="10" name="Text Placeholder 9">
            <a:extLst>
              <a:ext uri="{FF2B5EF4-FFF2-40B4-BE49-F238E27FC236}">
                <a16:creationId xmlns:a16="http://schemas.microsoft.com/office/drawing/2014/main" id="{08F5E87E-F300-40DE-A744-EBBFD48C3E3F}"/>
              </a:ext>
            </a:extLst>
          </p:cNvPr>
          <p:cNvSpPr>
            <a:spLocks noGrp="1"/>
          </p:cNvSpPr>
          <p:nvPr>
            <p:ph type="body" sz="quarter" idx="14"/>
          </p:nvPr>
        </p:nvSpPr>
        <p:spPr>
          <a:xfrm>
            <a:off x="4791642" y="1778216"/>
            <a:ext cx="3861254" cy="4782517"/>
          </a:xfrm>
        </p:spPr>
        <p:txBody>
          <a:bodyPr/>
          <a:lstStyle/>
          <a:p>
            <a:r>
              <a:rPr lang="en-AU" sz="2200" b="1" dirty="0">
                <a:latin typeface="Arial" panose="020B0604020202020204" pitchFamily="34" charset="0"/>
                <a:ea typeface="Roboto" pitchFamily="2" charset="0"/>
              </a:rPr>
              <a:t>Absolute poverty</a:t>
            </a:r>
          </a:p>
          <a:p>
            <a:r>
              <a:rPr lang="en-AU" sz="2200" dirty="0">
                <a:latin typeface="Arial" panose="020B0604020202020204" pitchFamily="34" charset="0"/>
                <a:ea typeface="Roboto" pitchFamily="2" charset="0"/>
              </a:rPr>
              <a:t>This is when a household or person does not have enough income for even a basic acceptable standard of living, or to meet basic living needs. The threshold for absolute poverty varies between developed and developing countries.</a:t>
            </a:r>
          </a:p>
        </p:txBody>
      </p:sp>
      <p:sp>
        <p:nvSpPr>
          <p:cNvPr id="11" name="Text Placeholder 10">
            <a:extLst>
              <a:ext uri="{FF2B5EF4-FFF2-40B4-BE49-F238E27FC236}">
                <a16:creationId xmlns:a16="http://schemas.microsoft.com/office/drawing/2014/main" id="{FD44162A-DE77-4F30-997D-6D1B4BFD97DA}"/>
              </a:ext>
            </a:extLst>
          </p:cNvPr>
          <p:cNvSpPr>
            <a:spLocks noGrp="1"/>
          </p:cNvSpPr>
          <p:nvPr>
            <p:ph type="body" sz="quarter" idx="15"/>
          </p:nvPr>
        </p:nvSpPr>
        <p:spPr>
          <a:xfrm>
            <a:off x="604075" y="1778216"/>
            <a:ext cx="3861254" cy="4782517"/>
          </a:xfrm>
        </p:spPr>
        <p:txBody>
          <a:bodyPr/>
          <a:lstStyle/>
          <a:p>
            <a:r>
              <a:rPr lang="en-AU" sz="2200" b="1" dirty="0">
                <a:latin typeface="Arial" panose="020B0604020202020204" pitchFamily="34" charset="0"/>
                <a:ea typeface="Roboto" pitchFamily="2" charset="0"/>
              </a:rPr>
              <a:t>Extreme poverty</a:t>
            </a:r>
          </a:p>
          <a:p>
            <a:r>
              <a:rPr lang="en-AU" sz="2200" dirty="0">
                <a:latin typeface="Arial" panose="020B0604020202020204" pitchFamily="34" charset="0"/>
                <a:ea typeface="Roboto" pitchFamily="2" charset="0"/>
              </a:rPr>
              <a:t>When people are living on an income below the international poverty line set by the World Bank of $1.90 (PPP)* a day.</a:t>
            </a:r>
          </a:p>
          <a:p>
            <a:endParaRPr lang="en-AU" sz="2200" dirty="0">
              <a:latin typeface="Arial" panose="020B0604020202020204" pitchFamily="34" charset="0"/>
              <a:ea typeface="Roboto" pitchFamily="2" charset="0"/>
            </a:endParaRPr>
          </a:p>
          <a:p>
            <a:endParaRPr lang="en-AU" sz="2200" dirty="0">
              <a:latin typeface="Arial" panose="020B0604020202020204" pitchFamily="34" charset="0"/>
              <a:ea typeface="Roboto" pitchFamily="2" charset="0"/>
            </a:endParaRPr>
          </a:p>
          <a:p>
            <a:endParaRPr lang="en-AU" sz="2200" dirty="0">
              <a:latin typeface="Arial" panose="020B0604020202020204" pitchFamily="34" charset="0"/>
              <a:ea typeface="Roboto" pitchFamily="2" charset="0"/>
            </a:endParaRPr>
          </a:p>
          <a:p>
            <a:endParaRPr lang="en-AU" sz="2200" dirty="0">
              <a:latin typeface="Arial" panose="020B0604020202020204" pitchFamily="34" charset="0"/>
              <a:ea typeface="Roboto" pitchFamily="2" charset="0"/>
            </a:endParaRPr>
          </a:p>
          <a:p>
            <a:pPr>
              <a:spcBef>
                <a:spcPts val="0"/>
              </a:spcBef>
            </a:pPr>
            <a:endParaRPr lang="en-AU" sz="2200" dirty="0">
              <a:latin typeface="Arial" panose="020B0604020202020204" pitchFamily="34" charset="0"/>
              <a:ea typeface="Roboto" pitchFamily="2" charset="0"/>
            </a:endParaRPr>
          </a:p>
          <a:p>
            <a:pPr>
              <a:spcBef>
                <a:spcPts val="0"/>
              </a:spcBef>
            </a:pPr>
            <a:endParaRPr lang="en-AU" sz="2200" dirty="0">
              <a:latin typeface="Arial" panose="020B0604020202020204" pitchFamily="34" charset="0"/>
              <a:ea typeface="Roboto" pitchFamily="2" charset="0"/>
            </a:endParaRPr>
          </a:p>
          <a:p>
            <a:pPr>
              <a:spcBef>
                <a:spcPts val="0"/>
              </a:spcBef>
            </a:pPr>
            <a:r>
              <a:rPr lang="en-AU" sz="1400" dirty="0">
                <a:latin typeface="Arial" panose="020B0604020202020204" pitchFamily="34" charset="0"/>
                <a:ea typeface="Roboto" pitchFamily="2" charset="0"/>
              </a:rPr>
              <a:t>*PPP (Purchasing Power Parity) </a:t>
            </a:r>
          </a:p>
          <a:p>
            <a:pPr>
              <a:spcBef>
                <a:spcPts val="0"/>
              </a:spcBef>
            </a:pPr>
            <a:r>
              <a:rPr lang="en-AU" sz="1400" dirty="0">
                <a:latin typeface="Arial" panose="020B0604020202020204" pitchFamily="34" charset="0"/>
                <a:ea typeface="Roboto" pitchFamily="2" charset="0"/>
                <a:hlinkClick r:id="rId3"/>
              </a:rPr>
              <a:t>Learn more</a:t>
            </a:r>
            <a:r>
              <a:rPr lang="en-AU" sz="1400" dirty="0">
                <a:latin typeface="Arial" panose="020B0604020202020204" pitchFamily="34" charset="0"/>
                <a:ea typeface="Roboto" pitchFamily="2" charset="0"/>
              </a:rPr>
              <a:t> about Purchasing Power Parity</a:t>
            </a:r>
          </a:p>
        </p:txBody>
      </p:sp>
      <p:sp>
        <p:nvSpPr>
          <p:cNvPr id="7" name="bg object 21">
            <a:extLst>
              <a:ext uri="{FF2B5EF4-FFF2-40B4-BE49-F238E27FC236}">
                <a16:creationId xmlns:a16="http://schemas.microsoft.com/office/drawing/2014/main" id="{9396EE8F-246A-4970-B9B5-2C641D0119C9}"/>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646967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F02A2-4DD2-4AB5-A62B-8C9F97B82473}"/>
              </a:ext>
            </a:extLst>
          </p:cNvPr>
          <p:cNvSpPr>
            <a:spLocks noGrp="1"/>
          </p:cNvSpPr>
          <p:nvPr>
            <p:ph type="title"/>
          </p:nvPr>
        </p:nvSpPr>
        <p:spPr>
          <a:xfrm>
            <a:off x="1114879" y="366846"/>
            <a:ext cx="11910855" cy="873497"/>
          </a:xfrm>
        </p:spPr>
        <p:txBody>
          <a:bodyPr/>
          <a:lstStyle/>
          <a:p>
            <a:r>
              <a:rPr lang="en-AU" dirty="0"/>
              <a:t>Poverty lines</a:t>
            </a:r>
          </a:p>
        </p:txBody>
      </p:sp>
      <p:sp>
        <p:nvSpPr>
          <p:cNvPr id="2" name="Text Placeholder 1">
            <a:extLst>
              <a:ext uri="{FF2B5EF4-FFF2-40B4-BE49-F238E27FC236}">
                <a16:creationId xmlns:a16="http://schemas.microsoft.com/office/drawing/2014/main" id="{968FB30E-624B-455E-94DD-FC8DEB3DC157}"/>
              </a:ext>
            </a:extLst>
          </p:cNvPr>
          <p:cNvSpPr>
            <a:spLocks noGrp="1"/>
          </p:cNvSpPr>
          <p:nvPr>
            <p:ph type="body" sz="quarter" idx="10"/>
          </p:nvPr>
        </p:nvSpPr>
        <p:spPr/>
        <p:txBody>
          <a:bodyPr/>
          <a:lstStyle/>
          <a:p>
            <a:pPr>
              <a:lnSpc>
                <a:spcPct val="100000"/>
              </a:lnSpc>
              <a:spcBef>
                <a:spcPts val="0"/>
              </a:spcBef>
              <a:spcAft>
                <a:spcPts val="1800"/>
              </a:spcAft>
            </a:pPr>
            <a:r>
              <a:rPr lang="en-AU" sz="2200" dirty="0">
                <a:latin typeface="Arial" panose="020B0604020202020204" pitchFamily="34" charset="0"/>
                <a:ea typeface="Roboto" pitchFamily="2" charset="0"/>
              </a:rPr>
              <a:t>Poverty is often described in terms of </a:t>
            </a:r>
            <a:r>
              <a:rPr lang="en-AU" sz="2200" b="1" dirty="0">
                <a:latin typeface="Arial" panose="020B0604020202020204" pitchFamily="34" charset="0"/>
                <a:ea typeface="Roboto" pitchFamily="2" charset="0"/>
              </a:rPr>
              <a:t>poverty lines. </a:t>
            </a:r>
            <a:r>
              <a:rPr lang="en-AU" sz="2200" dirty="0">
                <a:latin typeface="Arial" panose="020B0604020202020204" pitchFamily="34" charset="0"/>
                <a:ea typeface="Roboto" pitchFamily="2" charset="0"/>
              </a:rPr>
              <a:t>There are </a:t>
            </a:r>
            <a:r>
              <a:rPr lang="en-AU" sz="2200" b="1" dirty="0">
                <a:latin typeface="Arial" panose="020B0604020202020204" pitchFamily="34" charset="0"/>
                <a:ea typeface="Roboto" pitchFamily="2" charset="0"/>
              </a:rPr>
              <a:t>national </a:t>
            </a:r>
            <a:r>
              <a:rPr lang="en-AU" sz="2200" dirty="0">
                <a:latin typeface="Arial" panose="020B0604020202020204" pitchFamily="34" charset="0"/>
                <a:ea typeface="Roboto" pitchFamily="2" charset="0"/>
              </a:rPr>
              <a:t>and </a:t>
            </a:r>
            <a:r>
              <a:rPr lang="en-AU" sz="2200" b="1" dirty="0">
                <a:latin typeface="Arial" panose="020B0604020202020204" pitchFamily="34" charset="0"/>
                <a:ea typeface="Roboto" pitchFamily="2" charset="0"/>
              </a:rPr>
              <a:t>international </a:t>
            </a:r>
            <a:r>
              <a:rPr lang="en-AU" sz="2200" dirty="0">
                <a:latin typeface="Arial" panose="020B0604020202020204" pitchFamily="34" charset="0"/>
                <a:ea typeface="Roboto" pitchFamily="2" charset="0"/>
              </a:rPr>
              <a:t>poverty lines. </a:t>
            </a:r>
          </a:p>
          <a:p>
            <a:pPr marL="342900" indent="-342900">
              <a:lnSpc>
                <a:spcPct val="100000"/>
              </a:lnSpc>
              <a:spcBef>
                <a:spcPts val="0"/>
              </a:spcBef>
              <a:spcAft>
                <a:spcPts val="1800"/>
              </a:spcAft>
              <a:buFont typeface="Arial" panose="020B0604020202020204" pitchFamily="34" charset="0"/>
              <a:buChar char="•"/>
            </a:pPr>
            <a:r>
              <a:rPr lang="en-AU" sz="2200" b="1" dirty="0">
                <a:latin typeface="Arial" panose="020B0604020202020204" pitchFamily="34" charset="0"/>
                <a:ea typeface="Roboto" pitchFamily="2" charset="0"/>
              </a:rPr>
              <a:t>National poverty lines </a:t>
            </a:r>
            <a:r>
              <a:rPr lang="en-AU" sz="2200" dirty="0">
                <a:latin typeface="Arial" panose="020B0604020202020204" pitchFamily="34" charset="0"/>
                <a:ea typeface="Roboto" pitchFamily="2" charset="0"/>
              </a:rPr>
              <a:t>are set by individual countries. </a:t>
            </a:r>
            <a:r>
              <a:rPr lang="en-AU" sz="2200" b="1" dirty="0">
                <a:latin typeface="Arial" panose="020B0604020202020204" pitchFamily="34" charset="0"/>
                <a:ea typeface="Roboto" pitchFamily="2" charset="0"/>
              </a:rPr>
              <a:t>Richer countries </a:t>
            </a:r>
            <a:r>
              <a:rPr lang="en-AU" sz="2200" dirty="0">
                <a:latin typeface="Arial" panose="020B0604020202020204" pitchFamily="34" charset="0"/>
                <a:ea typeface="Roboto" pitchFamily="2" charset="0"/>
              </a:rPr>
              <a:t>have </a:t>
            </a:r>
            <a:r>
              <a:rPr lang="en-AU" sz="2200" b="1" dirty="0">
                <a:latin typeface="Arial" panose="020B0604020202020204" pitchFamily="34" charset="0"/>
                <a:ea typeface="Roboto" pitchFamily="2" charset="0"/>
              </a:rPr>
              <a:t>higher poverty lines </a:t>
            </a:r>
            <a:r>
              <a:rPr lang="en-AU" sz="2200" dirty="0">
                <a:latin typeface="Arial" panose="020B0604020202020204" pitchFamily="34" charset="0"/>
                <a:ea typeface="Roboto" pitchFamily="2" charset="0"/>
              </a:rPr>
              <a:t>than poorer ones. </a:t>
            </a:r>
          </a:p>
          <a:p>
            <a:pPr marL="342900" indent="-342900">
              <a:lnSpc>
                <a:spcPct val="100000"/>
              </a:lnSpc>
              <a:spcBef>
                <a:spcPts val="0"/>
              </a:spcBef>
              <a:spcAft>
                <a:spcPts val="1800"/>
              </a:spcAft>
              <a:buFont typeface="Arial" panose="020B0604020202020204" pitchFamily="34" charset="0"/>
              <a:buChar char="•"/>
            </a:pPr>
            <a:r>
              <a:rPr lang="en-AU" sz="2200" dirty="0">
                <a:latin typeface="Arial" panose="020B0604020202020204" pitchFamily="34" charset="0"/>
                <a:ea typeface="Roboto" pitchFamily="2" charset="0"/>
              </a:rPr>
              <a:t>The </a:t>
            </a:r>
            <a:r>
              <a:rPr lang="en-AU" sz="2200" b="1" dirty="0">
                <a:latin typeface="Arial" panose="020B0604020202020204" pitchFamily="34" charset="0"/>
                <a:ea typeface="Roboto" pitchFamily="2" charset="0"/>
              </a:rPr>
              <a:t>international poverty line </a:t>
            </a:r>
            <a:r>
              <a:rPr lang="en-AU" sz="2200" dirty="0">
                <a:latin typeface="Arial" panose="020B0604020202020204" pitchFamily="34" charset="0"/>
                <a:ea typeface="Roboto" pitchFamily="2" charset="0"/>
              </a:rPr>
              <a:t>is set by data taken from national lines of a group </a:t>
            </a:r>
            <a:r>
              <a:rPr lang="en-AU" sz="2200" b="1" dirty="0">
                <a:latin typeface="Arial" panose="020B0604020202020204" pitchFamily="34" charset="0"/>
                <a:ea typeface="Roboto" pitchFamily="2" charset="0"/>
              </a:rPr>
              <a:t>of the poorest countries. </a:t>
            </a:r>
            <a:r>
              <a:rPr lang="en-AU" sz="2200" dirty="0">
                <a:latin typeface="Arial" panose="020B0604020202020204" pitchFamily="34" charset="0"/>
                <a:ea typeface="Roboto" pitchFamily="2" charset="0"/>
              </a:rPr>
              <a:t>The </a:t>
            </a:r>
            <a:r>
              <a:rPr lang="en-AU" sz="2200" b="1" dirty="0">
                <a:latin typeface="Arial" panose="020B0604020202020204" pitchFamily="34" charset="0"/>
                <a:ea typeface="Roboto" pitchFamily="2" charset="0"/>
              </a:rPr>
              <a:t>international line is $1.90 per day (PPP) </a:t>
            </a:r>
            <a:r>
              <a:rPr lang="en-AU" sz="2200" dirty="0">
                <a:latin typeface="Arial" panose="020B0604020202020204" pitchFamily="34" charset="0"/>
                <a:ea typeface="Roboto" pitchFamily="2" charset="0"/>
              </a:rPr>
              <a:t>and is used to </a:t>
            </a:r>
            <a:r>
              <a:rPr lang="en-AU" sz="2200" b="1" dirty="0">
                <a:latin typeface="Arial" panose="020B0604020202020204" pitchFamily="34" charset="0"/>
                <a:ea typeface="Roboto" pitchFamily="2" charset="0"/>
              </a:rPr>
              <a:t>measure progress globally</a:t>
            </a:r>
            <a:r>
              <a:rPr lang="en-AU" sz="2200" dirty="0">
                <a:latin typeface="Arial" panose="020B0604020202020204" pitchFamily="34" charset="0"/>
                <a:ea typeface="Roboto" pitchFamily="2" charset="0"/>
              </a:rPr>
              <a:t>.</a:t>
            </a:r>
          </a:p>
          <a:p>
            <a:pPr>
              <a:lnSpc>
                <a:spcPct val="100000"/>
              </a:lnSpc>
              <a:spcBef>
                <a:spcPts val="0"/>
              </a:spcBef>
              <a:spcAft>
                <a:spcPts val="1800"/>
              </a:spcAft>
            </a:pPr>
            <a:r>
              <a:rPr lang="en-AU" sz="2200" dirty="0">
                <a:latin typeface="Arial" panose="020B0604020202020204" pitchFamily="34" charset="0"/>
                <a:ea typeface="Roboto" pitchFamily="2" charset="0"/>
              </a:rPr>
              <a:t>People living below a poverty line don’t have enough money to meet their </a:t>
            </a:r>
            <a:r>
              <a:rPr lang="en-AU" sz="2200" b="1" dirty="0">
                <a:latin typeface="Arial" panose="020B0604020202020204" pitchFamily="34" charset="0"/>
                <a:ea typeface="Roboto" pitchFamily="2" charset="0"/>
              </a:rPr>
              <a:t>basic food, clothing and shelter needs.</a:t>
            </a:r>
            <a:endParaRPr lang="en-AU" sz="2200" dirty="0">
              <a:latin typeface="Arial" panose="020B0604020202020204" pitchFamily="34" charset="0"/>
              <a:ea typeface="Roboto" pitchFamily="2" charset="0"/>
            </a:endParaRPr>
          </a:p>
          <a:p>
            <a:pPr>
              <a:lnSpc>
                <a:spcPct val="100000"/>
              </a:lnSpc>
              <a:spcBef>
                <a:spcPts val="0"/>
              </a:spcBef>
              <a:spcAft>
                <a:spcPts val="1800"/>
              </a:spcAft>
            </a:pPr>
            <a:endParaRPr lang="en-AU" sz="2200" dirty="0">
              <a:latin typeface="Arial" panose="020B0604020202020204" pitchFamily="34" charset="0"/>
              <a:ea typeface="Roboto" pitchFamily="2" charset="0"/>
            </a:endParaRPr>
          </a:p>
        </p:txBody>
      </p:sp>
      <p:sp>
        <p:nvSpPr>
          <p:cNvPr id="6" name="bg object 21">
            <a:extLst>
              <a:ext uri="{FF2B5EF4-FFF2-40B4-BE49-F238E27FC236}">
                <a16:creationId xmlns:a16="http://schemas.microsoft.com/office/drawing/2014/main" id="{B677AFED-9229-4CE9-BED7-D6D2A989F427}"/>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772478174"/>
      </p:ext>
    </p:extLst>
  </p:cSld>
  <p:clrMapOvr>
    <a:masterClrMapping/>
  </p:clrMapOvr>
</p:sld>
</file>

<file path=ppt/theme/theme1.xml><?xml version="1.0" encoding="utf-8"?>
<a:theme xmlns:a="http://schemas.openxmlformats.org/drawingml/2006/main" name="Education Only">
  <a:themeElements>
    <a:clrScheme name="Custom 14">
      <a:dk1>
        <a:srgbClr val="05243F"/>
      </a:dk1>
      <a:lt1>
        <a:srgbClr val="FFFFFF"/>
      </a:lt1>
      <a:dk2>
        <a:srgbClr val="414042"/>
      </a:dk2>
      <a:lt2>
        <a:srgbClr val="FFFFFF"/>
      </a:lt2>
      <a:accent1>
        <a:srgbClr val="762000"/>
      </a:accent1>
      <a:accent2>
        <a:srgbClr val="E5DBCB"/>
      </a:accent2>
      <a:accent3>
        <a:srgbClr val="D86075"/>
      </a:accent3>
      <a:accent4>
        <a:srgbClr val="DF918A"/>
      </a:accent4>
      <a:accent5>
        <a:srgbClr val="63B1A4"/>
      </a:accent5>
      <a:accent6>
        <a:srgbClr val="C3DDD7"/>
      </a:accent6>
      <a:hlink>
        <a:srgbClr val="0D5EA5"/>
      </a:hlink>
      <a:folHlink>
        <a:srgbClr val="63B1A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Only" id="{13881B48-2DDF-184A-938B-59605512E7AC}" vid="{318FE15C-E0E6-E844-B559-BA56141B1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D18022CAF0CF4E8F2A2F1633DCF88F" ma:contentTypeVersion="16" ma:contentTypeDescription="Create a new document." ma:contentTypeScope="" ma:versionID="9143bfe0f8b2f30595dcd0d50264b73d">
  <xsd:schema xmlns:xsd="http://www.w3.org/2001/XMLSchema" xmlns:xs="http://www.w3.org/2001/XMLSchema" xmlns:p="http://schemas.microsoft.com/office/2006/metadata/properties" xmlns:ns3="827c324d-dd95-45ea-85ed-7126813b518f" xmlns:ns4="9e00334d-dd00-4f78-9815-2808d8351382" targetNamespace="http://schemas.microsoft.com/office/2006/metadata/properties" ma:root="true" ma:fieldsID="d8a08a905825d5ec22cd5e383d20675b" ns3:_="" ns4:_="">
    <xsd:import namespace="827c324d-dd95-45ea-85ed-7126813b518f"/>
    <xsd:import namespace="9e00334d-dd00-4f78-9815-2808d8351382"/>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7c324d-dd95-45ea-85ed-7126813b518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e00334d-dd00-4f78-9815-2808d835138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2B2A76-F04A-43DE-8C51-E86C86E50DD5}">
  <ds:schemaRefs>
    <ds:schemaRef ds:uri="http://schemas.microsoft.com/sharepoint/v3/contenttype/forms"/>
  </ds:schemaRefs>
</ds:datastoreItem>
</file>

<file path=customXml/itemProps2.xml><?xml version="1.0" encoding="utf-8"?>
<ds:datastoreItem xmlns:ds="http://schemas.openxmlformats.org/officeDocument/2006/customXml" ds:itemID="{7BBA37C6-62E4-4D0F-8FE2-0253EBEF683B}">
  <ds:schemaRefs>
    <ds:schemaRef ds:uri="http://schemas.openxmlformats.org/package/2006/metadata/core-properties"/>
    <ds:schemaRef ds:uri="http://purl.org/dc/dcmitype/"/>
    <ds:schemaRef ds:uri="9e00334d-dd00-4f78-9815-2808d8351382"/>
    <ds:schemaRef ds:uri="827c324d-dd95-45ea-85ed-7126813b518f"/>
    <ds:schemaRef ds:uri="http://schemas.microsoft.com/office/2006/documentManagement/types"/>
    <ds:schemaRef ds:uri="http://www.w3.org/XML/1998/namespace"/>
    <ds:schemaRef ds:uri="http://purl.org/dc/elements/1.1/"/>
    <ds:schemaRef ds:uri="http://schemas.microsoft.com/office/2006/metadata/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0335701E-607F-43D7-BD44-5AF9CC866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7c324d-dd95-45ea-85ed-7126813b518f"/>
    <ds:schemaRef ds:uri="9e00334d-dd00-4f78-9815-2808d83513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Education Only</Template>
  <TotalTime>278</TotalTime>
  <Words>5337</Words>
  <Application>Microsoft Office PowerPoint</Application>
  <PresentationFormat>Custom</PresentationFormat>
  <Paragraphs>456</Paragraphs>
  <Slides>43</Slides>
  <Notes>31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Garamond</vt:lpstr>
      <vt:lpstr>Roboto</vt:lpstr>
      <vt:lpstr>Roboto light</vt:lpstr>
      <vt:lpstr>Roboto light</vt:lpstr>
      <vt:lpstr>Roboto Medium</vt:lpstr>
      <vt:lpstr>Education Only</vt:lpstr>
      <vt:lpstr>How to use this resource</vt:lpstr>
      <vt:lpstr>Curriculum links</vt:lpstr>
      <vt:lpstr>Poverty</vt:lpstr>
      <vt:lpstr>Contents</vt:lpstr>
      <vt:lpstr>PowerPoint Presentation</vt:lpstr>
      <vt:lpstr>PowerPoint Presentation</vt:lpstr>
      <vt:lpstr>What is Poverty?</vt:lpstr>
      <vt:lpstr>Terms of poverty</vt:lpstr>
      <vt:lpstr>Poverty lines</vt:lpstr>
      <vt:lpstr>How do we measure poverty? </vt:lpstr>
      <vt:lpstr>Who is at Risk of Poverty in Australia? </vt:lpstr>
      <vt:lpstr>Australia   2017-18</vt:lpstr>
      <vt:lpstr>PowerPoint Presentation</vt:lpstr>
      <vt:lpstr>Poverty in our world today</vt:lpstr>
      <vt:lpstr>Poverty in our world today</vt:lpstr>
      <vt:lpstr>CAUSES OF POVERTY</vt:lpstr>
      <vt:lpstr>Sustainable development goals</vt:lpstr>
      <vt:lpstr>Sustainable development goals</vt:lpstr>
      <vt:lpstr>Sustainable development goals </vt:lpstr>
      <vt:lpstr>Poverty &amp; climate change</vt:lpstr>
      <vt:lpstr>Effects of Climate change</vt:lpstr>
      <vt:lpstr>LAUDATO SI’ </vt:lpstr>
      <vt:lpstr>We have to hear both the cry of the earth and the cry of the poor.   </vt:lpstr>
      <vt:lpstr>FRATELLI TUTTI</vt:lpstr>
      <vt:lpstr>PowerPoint Presentation</vt:lpstr>
      <vt:lpstr>Catholic social teaching</vt:lpstr>
      <vt:lpstr>Catholic social teaching</vt:lpstr>
      <vt:lpstr>Caritas Australia's Response</vt:lpstr>
      <vt:lpstr>Caritas Australia's Response</vt:lpstr>
      <vt:lpstr>Case study</vt:lpstr>
      <vt:lpstr>DINIA, PHILIPPINES</vt:lpstr>
      <vt:lpstr>DINIA, PHILIPPINES</vt:lpstr>
      <vt:lpstr>PowerPoint Presentation</vt:lpstr>
      <vt:lpstr>Additional Case Studies Click the pictures below to learn more about others who have been assisted by Caritas Australia and partners to alleviate poverty. </vt:lpstr>
      <vt:lpstr>PowerPoint Presentation</vt:lpstr>
      <vt:lpstr>Call to action</vt:lpstr>
      <vt:lpstr>LEARN</vt:lpstr>
      <vt:lpstr>Pray</vt:lpstr>
      <vt:lpstr>ACT</vt:lpstr>
      <vt:lpstr>PowerPoint Presentation</vt:lpstr>
      <vt:lpstr>PowerPoint Presentation</vt:lpstr>
      <vt:lpstr>Caritas Australia education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Poverty - Secondary</dc:title>
  <dc:creator>Nicole Dobrohotoff;Sarah.Latif@caritas.org.au</dc:creator>
  <cp:lastModifiedBy>Nicole Dobrohotoff</cp:lastModifiedBy>
  <cp:revision>32</cp:revision>
  <dcterms:created xsi:type="dcterms:W3CDTF">2020-09-07T01:18:04Z</dcterms:created>
  <dcterms:modified xsi:type="dcterms:W3CDTF">2021-09-28T08:20:30Z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0x01010000D18022CAF0CF4E8F2A2F1633DCF88F</vt:lpwstr>
  </property>
  <property fmtid="{D5CDD505-2E9C-101B-9397-08002B2CF9AE}" pid="6" name="_dlc_DocIdItemGuid">
    <vt:lpwstr>bfc49255-13cf-4c77-be9e-f71f62fa9d38</vt:lpwstr>
  </property>
</Properties>
</file>