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6"/>
  </p:notesMasterIdLst>
  <p:sldIdLst>
    <p:sldId id="258" r:id="rId6"/>
    <p:sldId id="256" r:id="rId7"/>
    <p:sldId id="259" r:id="rId8"/>
    <p:sldId id="261" r:id="rId9"/>
    <p:sldId id="260" r:id="rId10"/>
    <p:sldId id="265" r:id="rId11"/>
    <p:sldId id="308" r:id="rId12"/>
    <p:sldId id="264" r:id="rId13"/>
    <p:sldId id="309" r:id="rId14"/>
    <p:sldId id="310" r:id="rId15"/>
    <p:sldId id="268" r:id="rId16"/>
    <p:sldId id="263" r:id="rId17"/>
    <p:sldId id="312" r:id="rId18"/>
    <p:sldId id="321" r:id="rId19"/>
    <p:sldId id="322" r:id="rId20"/>
    <p:sldId id="271" r:id="rId21"/>
    <p:sldId id="270" r:id="rId22"/>
    <p:sldId id="282" r:id="rId23"/>
    <p:sldId id="311" r:id="rId24"/>
    <p:sldId id="272" r:id="rId25"/>
    <p:sldId id="304" r:id="rId26"/>
    <p:sldId id="283" r:id="rId27"/>
    <p:sldId id="301" r:id="rId28"/>
    <p:sldId id="286" r:id="rId29"/>
    <p:sldId id="297" r:id="rId30"/>
    <p:sldId id="287" r:id="rId31"/>
    <p:sldId id="298" r:id="rId32"/>
    <p:sldId id="299" r:id="rId33"/>
    <p:sldId id="288" r:id="rId34"/>
    <p:sldId id="294" r:id="rId35"/>
    <p:sldId id="289" r:id="rId36"/>
    <p:sldId id="305" r:id="rId37"/>
    <p:sldId id="281" r:id="rId38"/>
    <p:sldId id="314" r:id="rId39"/>
    <p:sldId id="315" r:id="rId40"/>
    <p:sldId id="316" r:id="rId41"/>
    <p:sldId id="317" r:id="rId42"/>
    <p:sldId id="320" r:id="rId43"/>
    <p:sldId id="319" r:id="rId44"/>
    <p:sldId id="318"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4CA3B-999E-4B6C-B401-E5E9D8682F02}">
          <p14:sldIdLst>
            <p14:sldId id="258"/>
            <p14:sldId id="256"/>
            <p14:sldId id="259"/>
            <p14:sldId id="261"/>
            <p14:sldId id="260"/>
            <p14:sldId id="265"/>
            <p14:sldId id="308"/>
            <p14:sldId id="264"/>
            <p14:sldId id="309"/>
            <p14:sldId id="310"/>
            <p14:sldId id="268"/>
            <p14:sldId id="263"/>
            <p14:sldId id="312"/>
            <p14:sldId id="321"/>
            <p14:sldId id="322"/>
            <p14:sldId id="271"/>
            <p14:sldId id="270"/>
            <p14:sldId id="282"/>
            <p14:sldId id="311"/>
            <p14:sldId id="272"/>
            <p14:sldId id="304"/>
            <p14:sldId id="283"/>
            <p14:sldId id="301"/>
            <p14:sldId id="286"/>
            <p14:sldId id="297"/>
            <p14:sldId id="287"/>
            <p14:sldId id="298"/>
            <p14:sldId id="299"/>
            <p14:sldId id="288"/>
            <p14:sldId id="294"/>
            <p14:sldId id="289"/>
            <p14:sldId id="305"/>
            <p14:sldId id="281"/>
            <p14:sldId id="314"/>
            <p14:sldId id="315"/>
            <p14:sldId id="316"/>
            <p14:sldId id="317"/>
            <p14:sldId id="320"/>
            <p14:sldId id="319"/>
            <p14:sldId id="318"/>
          </p14:sldIdLst>
        </p14:section>
      </p14:sectionLst>
    </p:ext>
    <p:ext uri="{EFAFB233-063F-42B5-8137-9DF3F51BA10A}">
      <p15:sldGuideLst xmlns:p15="http://schemas.microsoft.com/office/powerpoint/2012/main">
        <p15:guide id="1" orient="horz" pos="3991">
          <p15:clr>
            <a:srgbClr val="A4A3A4"/>
          </p15:clr>
        </p15:guide>
        <p15:guide id="2" orient="horz" pos="409">
          <p15:clr>
            <a:srgbClr val="A4A3A4"/>
          </p15:clr>
        </p15:guide>
        <p15:guide id="3" pos="408">
          <p15:clr>
            <a:srgbClr val="A4A3A4"/>
          </p15:clr>
        </p15:guide>
        <p15:guide id="4" pos="53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2908"/>
    <a:srgbClr val="006A8A"/>
    <a:srgbClr val="C1333C"/>
    <a:srgbClr val="CEAB62"/>
    <a:srgbClr val="CD7D5F"/>
    <a:srgbClr val="E78E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57" autoAdjust="0"/>
    <p:restoredTop sz="84681" autoAdjust="0"/>
  </p:normalViewPr>
  <p:slideViewPr>
    <p:cSldViewPr snapToObjects="1" showGuides="1">
      <p:cViewPr varScale="1">
        <p:scale>
          <a:sx n="105" d="100"/>
          <a:sy n="105" d="100"/>
        </p:scale>
        <p:origin x="2100" y="102"/>
      </p:cViewPr>
      <p:guideLst>
        <p:guide orient="horz" pos="3991"/>
        <p:guide orient="horz" pos="409"/>
        <p:guide pos="408"/>
        <p:guide pos="535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59886DF-E1A6-46A9-A21D-62E07C11E7EB}" type="datetimeFigureOut">
              <a:rPr lang="en-AU" smtClean="0"/>
              <a:pPr/>
              <a:t>17/08/2017</a:t>
            </a:fld>
            <a:endParaRPr lang="en-A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1335876-7D66-4BC9-B63C-31C25BB2CFEE}" type="slidenum">
              <a:rPr lang="en-AU" smtClean="0"/>
              <a:pPr/>
              <a:t>‹#›</a:t>
            </a:fld>
            <a:endParaRPr lang="en-AU" dirty="0"/>
          </a:p>
        </p:txBody>
      </p:sp>
    </p:spTree>
    <p:extLst>
      <p:ext uri="{BB962C8B-B14F-4D97-AF65-F5344CB8AC3E}">
        <p14:creationId xmlns:p14="http://schemas.microsoft.com/office/powerpoint/2010/main" val="127705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689D6-08F4-9246-8340-6E1C330F9F5D}" type="slidenum">
              <a:rPr lang="en-US" smtClean="0"/>
              <a:t>1</a:t>
            </a:fld>
            <a:endParaRPr lang="en-US"/>
          </a:p>
        </p:txBody>
      </p:sp>
    </p:spTree>
    <p:extLst>
      <p:ext uri="{BB962C8B-B14F-4D97-AF65-F5344CB8AC3E}">
        <p14:creationId xmlns:p14="http://schemas.microsoft.com/office/powerpoint/2010/main" val="243687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a:t>
            </a:r>
            <a:r>
              <a:rPr lang="en-AU" baseline="0" dirty="0" smtClean="0"/>
              <a:t> further </a:t>
            </a:r>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14</a:t>
            </a:fld>
            <a:endParaRPr lang="en-AU" dirty="0"/>
          </a:p>
        </p:txBody>
      </p:sp>
    </p:spTree>
    <p:extLst>
      <p:ext uri="{BB962C8B-B14F-4D97-AF65-F5344CB8AC3E}">
        <p14:creationId xmlns:p14="http://schemas.microsoft.com/office/powerpoint/2010/main" val="4009675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For</a:t>
            </a:r>
            <a:r>
              <a:rPr lang="en-AU" baseline="0" dirty="0" smtClean="0"/>
              <a:t> further </a:t>
            </a:r>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15</a:t>
            </a:fld>
            <a:endParaRPr lang="en-AU" dirty="0"/>
          </a:p>
        </p:txBody>
      </p:sp>
    </p:spTree>
    <p:extLst>
      <p:ext uri="{BB962C8B-B14F-4D97-AF65-F5344CB8AC3E}">
        <p14:creationId xmlns:p14="http://schemas.microsoft.com/office/powerpoint/2010/main" val="4267058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17</a:t>
            </a:fld>
            <a:endParaRPr lang="en-AU" dirty="0"/>
          </a:p>
        </p:txBody>
      </p:sp>
    </p:spTree>
    <p:extLst>
      <p:ext uri="{BB962C8B-B14F-4D97-AF65-F5344CB8AC3E}">
        <p14:creationId xmlns:p14="http://schemas.microsoft.com/office/powerpoint/2010/main" val="2182345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Discuss:</a:t>
            </a:r>
            <a:r>
              <a:rPr lang="en-AU" b="1" baseline="0" dirty="0" smtClean="0"/>
              <a:t> </a:t>
            </a:r>
            <a:r>
              <a:rPr lang="en-US" i="0" cap="none" dirty="0" smtClean="0">
                <a:latin typeface="Arial" panose="020B0604020202020204" pitchFamily="34" charset="0"/>
              </a:rPr>
              <a:t>Why is it important for planning to be participatory and inclusive?</a:t>
            </a:r>
          </a:p>
          <a:p>
            <a:endParaRPr lang="en-AU" b="1"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18</a:t>
            </a:fld>
            <a:endParaRPr lang="en-AU" dirty="0"/>
          </a:p>
        </p:txBody>
      </p:sp>
    </p:spTree>
    <p:extLst>
      <p:ext uri="{BB962C8B-B14F-4D97-AF65-F5344CB8AC3E}">
        <p14:creationId xmlns:p14="http://schemas.microsoft.com/office/powerpoint/2010/main" val="3964615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19</a:t>
            </a:fld>
            <a:endParaRPr lang="en-AU" dirty="0"/>
          </a:p>
        </p:txBody>
      </p:sp>
    </p:spTree>
    <p:extLst>
      <p:ext uri="{BB962C8B-B14F-4D97-AF65-F5344CB8AC3E}">
        <p14:creationId xmlns:p14="http://schemas.microsoft.com/office/powerpoint/2010/main" val="2766176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cap="none" dirty="0" smtClean="0">
                <a:solidFill>
                  <a:schemeClr val="tx1"/>
                </a:solidFill>
                <a:effectLst/>
                <a:latin typeface="Arial" panose="020B0604020202020204" pitchFamily="34" charset="0"/>
                <a:ea typeface="+mn-ea"/>
                <a:cs typeface="+mn-cs"/>
              </a:rPr>
              <a:t>Alternatively</a:t>
            </a:r>
            <a:r>
              <a:rPr lang="en-AU" sz="1200" b="1" i="0" kern="1200" cap="none" baseline="0" dirty="0" smtClean="0">
                <a:solidFill>
                  <a:schemeClr val="tx1"/>
                </a:solidFill>
                <a:effectLst/>
                <a:latin typeface="Arial" panose="020B0604020202020204" pitchFamily="34" charset="0"/>
                <a:ea typeface="+mn-ea"/>
                <a:cs typeface="+mn-cs"/>
              </a:rPr>
              <a:t> the p</a:t>
            </a:r>
            <a:r>
              <a:rPr lang="en-AU" sz="1200" b="1" i="0" kern="1200" cap="none" dirty="0" smtClean="0">
                <a:solidFill>
                  <a:schemeClr val="tx1"/>
                </a:solidFill>
                <a:effectLst/>
                <a:latin typeface="Arial" panose="020B0604020202020204" pitchFamily="34" charset="0"/>
                <a:ea typeface="+mn-ea"/>
                <a:cs typeface="+mn-cs"/>
              </a:rPr>
              <a:t>lain text of </a:t>
            </a:r>
            <a:r>
              <a:rPr lang="en-AU" sz="1200" b="1" i="0" kern="1200" cap="none" baseline="0" dirty="0" smtClean="0">
                <a:solidFill>
                  <a:schemeClr val="tx1"/>
                </a:solidFill>
                <a:effectLst/>
                <a:latin typeface="Arial" panose="020B0604020202020204" pitchFamily="34" charset="0"/>
                <a:ea typeface="+mn-ea"/>
                <a:cs typeface="+mn-cs"/>
              </a:rPr>
              <a:t>each story has been provided at the end of this PowerPoint (from slide 34).</a:t>
            </a:r>
            <a:endParaRPr lang="en-AU" sz="1200" b="0" i="0" kern="1200" cap="none"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91335876-7D66-4BC9-B63C-31C25BB2CFEE}" type="slidenum">
              <a:rPr lang="en-AU" smtClean="0"/>
              <a:pPr/>
              <a:t>20</a:t>
            </a:fld>
            <a:endParaRPr lang="en-AU" dirty="0"/>
          </a:p>
        </p:txBody>
      </p:sp>
    </p:spTree>
    <p:extLst>
      <p:ext uri="{BB962C8B-B14F-4D97-AF65-F5344CB8AC3E}">
        <p14:creationId xmlns:p14="http://schemas.microsoft.com/office/powerpoint/2010/main" val="1407031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21</a:t>
            </a:fld>
            <a:endParaRPr lang="en-AU" dirty="0"/>
          </a:p>
        </p:txBody>
      </p:sp>
    </p:spTree>
    <p:extLst>
      <p:ext uri="{BB962C8B-B14F-4D97-AF65-F5344CB8AC3E}">
        <p14:creationId xmlns:p14="http://schemas.microsoft.com/office/powerpoint/2010/main" val="3270946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Thinking tool: ‘Connect,</a:t>
            </a:r>
            <a:r>
              <a:rPr lang="en-AU" baseline="0" dirty="0" smtClean="0"/>
              <a:t> Extend Challenge’ </a:t>
            </a:r>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22</a:t>
            </a:fld>
            <a:endParaRPr lang="en-AU" dirty="0"/>
          </a:p>
        </p:txBody>
      </p:sp>
    </p:spTree>
    <p:extLst>
      <p:ext uri="{BB962C8B-B14F-4D97-AF65-F5344CB8AC3E}">
        <p14:creationId xmlns:p14="http://schemas.microsoft.com/office/powerpoint/2010/main" val="3568259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Use this</a:t>
            </a:r>
            <a:r>
              <a:rPr lang="en-AU" b="1" baseline="0" dirty="0" smtClean="0"/>
              <a:t> thinking tool:</a:t>
            </a:r>
            <a:endParaRPr lang="en-AU" b="1" dirty="0" smtClean="0"/>
          </a:p>
          <a:p>
            <a:r>
              <a:rPr lang="en-AU" dirty="0" smtClean="0"/>
              <a:t>CONNECT: How are the ideas and information presented CONNECTED to what you already knew?</a:t>
            </a:r>
            <a:br>
              <a:rPr lang="en-AU" dirty="0" smtClean="0"/>
            </a:br>
            <a:r>
              <a:rPr lang="en-AU" dirty="0" smtClean="0"/>
              <a:t>EXTEND: What new ideas did you get that EXTENDED or pushed your thinking in new directions?</a:t>
            </a:r>
            <a:br>
              <a:rPr lang="en-AU" dirty="0" smtClean="0"/>
            </a:br>
            <a:r>
              <a:rPr lang="en-AU" dirty="0" smtClean="0"/>
              <a:t>CHALLENGE: What is still CHALLENGING or confusing for you to get your mind around? What questions, wonderings or puzzles do you now have?</a:t>
            </a:r>
            <a:endParaRPr lang="en-AU" sz="1200" b="0" i="1" u="none" strike="noStrike" kern="1200" dirty="0" smtClean="0">
              <a:solidFill>
                <a:schemeClr val="tx1"/>
              </a:solidFill>
              <a:effectLst/>
              <a:latin typeface="Arial" panose="020B0604020202020204" pitchFamily="34"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23</a:t>
            </a:fld>
            <a:endParaRPr lang="en-AU" dirty="0"/>
          </a:p>
        </p:txBody>
      </p:sp>
    </p:spTree>
    <p:extLst>
      <p:ext uri="{BB962C8B-B14F-4D97-AF65-F5344CB8AC3E}">
        <p14:creationId xmlns:p14="http://schemas.microsoft.com/office/powerpoint/2010/main" val="406230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Discuss:</a:t>
            </a:r>
            <a:r>
              <a:rPr lang="en-AU" baseline="0" dirty="0" smtClean="0"/>
              <a:t> </a:t>
            </a:r>
            <a:r>
              <a:rPr lang="en-AU" i="1" baseline="0" dirty="0" smtClean="0"/>
              <a:t>Where do you see what Pope Francis has described? What images or situations does it bring to mind?</a:t>
            </a:r>
            <a:endParaRPr lang="en-AU" i="1" dirty="0" smtClean="0"/>
          </a:p>
          <a:p>
            <a:r>
              <a:rPr lang="en-AU" i="1" dirty="0" smtClean="0"/>
              <a:t>What does this mean for you? Think about your own city.</a:t>
            </a:r>
          </a:p>
          <a:p>
            <a:endParaRPr lang="en-AU" i="1" dirty="0" smtClean="0"/>
          </a:p>
          <a:p>
            <a:r>
              <a:rPr lang="en-AU" b="1" dirty="0" smtClean="0"/>
              <a:t>Use this</a:t>
            </a:r>
            <a:r>
              <a:rPr lang="en-AU" b="1" baseline="0" dirty="0" smtClean="0"/>
              <a:t> thinking tool:</a:t>
            </a:r>
            <a:endParaRPr lang="en-AU" b="1" dirty="0" smtClean="0"/>
          </a:p>
          <a:p>
            <a:r>
              <a:rPr lang="en-AU" dirty="0" smtClean="0"/>
              <a:t>CONNECT: How are the ideas and information presented CONNECTED to what you already knew?</a:t>
            </a:r>
            <a:br>
              <a:rPr lang="en-AU" dirty="0" smtClean="0"/>
            </a:br>
            <a:r>
              <a:rPr lang="en-AU" dirty="0" smtClean="0"/>
              <a:t>EXTEND: What new ideas did you get that EXTENDED or pushed your thinking in new directions?</a:t>
            </a:r>
            <a:br>
              <a:rPr lang="en-AU" dirty="0" smtClean="0"/>
            </a:br>
            <a:r>
              <a:rPr lang="en-AU" dirty="0" smtClean="0"/>
              <a:t>CHALLENGE: What is still CHALLENGING or confusing for you to get your mind around? What questions, wonderings or puzzles do you now have?</a:t>
            </a:r>
            <a:endParaRPr lang="en-AU" sz="1200" b="0" i="1" u="none" strike="noStrike" kern="1200" dirty="0" smtClean="0">
              <a:solidFill>
                <a:schemeClr val="tx1"/>
              </a:solidFill>
              <a:effectLst/>
              <a:latin typeface="Arial" panose="020B0604020202020204" pitchFamily="34" charset="0"/>
              <a:ea typeface="+mn-ea"/>
              <a:cs typeface="+mn-cs"/>
            </a:endParaRPr>
          </a:p>
          <a:p>
            <a:endParaRPr lang="en-AU" i="1"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24</a:t>
            </a:fld>
            <a:endParaRPr lang="en-AU" dirty="0"/>
          </a:p>
        </p:txBody>
      </p:sp>
    </p:spTree>
    <p:extLst>
      <p:ext uri="{BB962C8B-B14F-4D97-AF65-F5344CB8AC3E}">
        <p14:creationId xmlns:p14="http://schemas.microsoft.com/office/powerpoint/2010/main" val="413500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t>3</a:t>
            </a:fld>
            <a:endParaRPr lang="en-AU"/>
          </a:p>
        </p:txBody>
      </p:sp>
    </p:spTree>
    <p:extLst>
      <p:ext uri="{BB962C8B-B14F-4D97-AF65-F5344CB8AC3E}">
        <p14:creationId xmlns:p14="http://schemas.microsoft.com/office/powerpoint/2010/main" val="2023903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Discuss:</a:t>
            </a:r>
            <a:r>
              <a:rPr lang="en-AU" baseline="0" dirty="0" smtClean="0"/>
              <a:t> </a:t>
            </a:r>
            <a:r>
              <a:rPr lang="en-AU" i="1" baseline="0" dirty="0" smtClean="0"/>
              <a:t>Where do you see what Pope Francis has described? What images or situations does it bring to mind?</a:t>
            </a:r>
            <a:endParaRPr lang="en-AU" i="1" dirty="0" smtClean="0"/>
          </a:p>
          <a:p>
            <a:r>
              <a:rPr lang="en-AU" i="1" dirty="0" smtClean="0"/>
              <a:t>What does this mean for you? Think about your own city.</a:t>
            </a:r>
          </a:p>
          <a:p>
            <a:endParaRPr lang="en-AU" dirty="0" smtClean="0"/>
          </a:p>
          <a:p>
            <a:r>
              <a:rPr lang="en-AU" b="1" dirty="0" smtClean="0"/>
              <a:t>Use this</a:t>
            </a:r>
            <a:r>
              <a:rPr lang="en-AU" b="1" baseline="0" dirty="0" smtClean="0"/>
              <a:t> thinking tool:</a:t>
            </a:r>
            <a:endParaRPr lang="en-AU" b="1" dirty="0" smtClean="0"/>
          </a:p>
          <a:p>
            <a:r>
              <a:rPr lang="en-AU" dirty="0" smtClean="0"/>
              <a:t>CONNECT: How are the ideas and information presented CONNECTED to what you already knew?</a:t>
            </a:r>
            <a:br>
              <a:rPr lang="en-AU" dirty="0" smtClean="0"/>
            </a:br>
            <a:r>
              <a:rPr lang="en-AU" dirty="0" smtClean="0"/>
              <a:t>EXTEND: What new ideas did you get that EXTENDED or pushed your thinking in new directions?</a:t>
            </a:r>
            <a:br>
              <a:rPr lang="en-AU" dirty="0" smtClean="0"/>
            </a:br>
            <a:r>
              <a:rPr lang="en-AU" dirty="0" smtClean="0"/>
              <a:t>CHALLENGE: What is still CHALLENGING or confusing for you to get your mind around? What questions, wonderings or puzzles do you now have?</a:t>
            </a:r>
            <a:endParaRPr lang="en-AU" sz="1200" b="0" i="1" u="none" strike="noStrike" kern="1200" dirty="0" smtClean="0">
              <a:solidFill>
                <a:schemeClr val="tx1"/>
              </a:solidFill>
              <a:effectLst/>
              <a:latin typeface="Arial" panose="020B0604020202020204" pitchFamily="34"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25</a:t>
            </a:fld>
            <a:endParaRPr lang="en-AU" dirty="0"/>
          </a:p>
        </p:txBody>
      </p:sp>
    </p:spTree>
    <p:extLst>
      <p:ext uri="{BB962C8B-B14F-4D97-AF65-F5344CB8AC3E}">
        <p14:creationId xmlns:p14="http://schemas.microsoft.com/office/powerpoint/2010/main" val="283184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Discuss:</a:t>
            </a:r>
            <a:r>
              <a:rPr lang="en-AU" baseline="0" dirty="0" smtClean="0"/>
              <a:t> </a:t>
            </a:r>
            <a:r>
              <a:rPr lang="en-AU" i="1" baseline="0" dirty="0" smtClean="0"/>
              <a:t>Where do you see what Pope Francis has described? What images or situations does it bring to mind?</a:t>
            </a:r>
            <a:endParaRPr lang="en-AU" i="1" dirty="0" smtClean="0"/>
          </a:p>
          <a:p>
            <a:r>
              <a:rPr lang="en-AU" i="1" dirty="0" smtClean="0"/>
              <a:t>What does this mean for you? Think about your own city.</a:t>
            </a:r>
          </a:p>
          <a:p>
            <a:endParaRPr lang="en-AU" i="1" dirty="0" smtClean="0"/>
          </a:p>
          <a:p>
            <a:r>
              <a:rPr lang="en-AU" b="1" dirty="0" smtClean="0"/>
              <a:t>Use this</a:t>
            </a:r>
            <a:r>
              <a:rPr lang="en-AU" b="1" baseline="0" dirty="0" smtClean="0"/>
              <a:t> thinking tool:</a:t>
            </a:r>
            <a:endParaRPr lang="en-AU" b="1" dirty="0" smtClean="0"/>
          </a:p>
          <a:p>
            <a:r>
              <a:rPr lang="en-AU" dirty="0" smtClean="0"/>
              <a:t>CONNECT: How are the ideas and information presented CONNECTED to what you already knew?</a:t>
            </a:r>
            <a:br>
              <a:rPr lang="en-AU" dirty="0" smtClean="0"/>
            </a:br>
            <a:r>
              <a:rPr lang="en-AU" dirty="0" smtClean="0"/>
              <a:t>EXTEND: What new ideas did you get that EXTENDED or pushed your thinking in new directions?</a:t>
            </a:r>
            <a:br>
              <a:rPr lang="en-AU" dirty="0" smtClean="0"/>
            </a:br>
            <a:r>
              <a:rPr lang="en-AU" dirty="0" smtClean="0"/>
              <a:t>CHALLENGE: What is still CHALLENGING or confusing for you to get your mind around? What questions, wonderings or puzzles do you now have?</a:t>
            </a:r>
            <a:endParaRPr lang="en-AU" sz="1200" b="0" i="1" u="none" strike="noStrike" kern="1200" dirty="0" smtClean="0">
              <a:solidFill>
                <a:schemeClr val="tx1"/>
              </a:solidFill>
              <a:effectLst/>
              <a:latin typeface="Arial" panose="020B0604020202020204" pitchFamily="34" charset="0"/>
              <a:ea typeface="+mn-ea"/>
              <a:cs typeface="+mn-cs"/>
            </a:endParaRPr>
          </a:p>
          <a:p>
            <a:endParaRPr lang="en-AU" i="1"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26</a:t>
            </a:fld>
            <a:endParaRPr lang="en-AU" dirty="0"/>
          </a:p>
        </p:txBody>
      </p:sp>
    </p:spTree>
    <p:extLst>
      <p:ext uri="{BB962C8B-B14F-4D97-AF65-F5344CB8AC3E}">
        <p14:creationId xmlns:p14="http://schemas.microsoft.com/office/powerpoint/2010/main" val="1950796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Discuss:</a:t>
            </a:r>
            <a:r>
              <a:rPr lang="en-AU" baseline="0" dirty="0" smtClean="0"/>
              <a:t> </a:t>
            </a:r>
            <a:r>
              <a:rPr lang="en-AU" i="1" baseline="0" dirty="0" smtClean="0"/>
              <a:t>Where do you see what Pope Francis has described? What images or situations does it bring to mind?</a:t>
            </a:r>
            <a:endParaRPr lang="en-AU" i="1" dirty="0" smtClean="0"/>
          </a:p>
          <a:p>
            <a:r>
              <a:rPr lang="en-AU" i="1" dirty="0" smtClean="0"/>
              <a:t>What does this mean for you? Think about your own city.</a:t>
            </a:r>
          </a:p>
          <a:p>
            <a:endParaRPr lang="en-AU" i="1" dirty="0" smtClean="0"/>
          </a:p>
          <a:p>
            <a:r>
              <a:rPr lang="en-AU" b="1" dirty="0" smtClean="0"/>
              <a:t>Use this</a:t>
            </a:r>
            <a:r>
              <a:rPr lang="en-AU" b="1" baseline="0" dirty="0" smtClean="0"/>
              <a:t> thinking tool:</a:t>
            </a:r>
            <a:endParaRPr lang="en-AU" b="1" dirty="0" smtClean="0"/>
          </a:p>
          <a:p>
            <a:r>
              <a:rPr lang="en-AU" dirty="0" smtClean="0"/>
              <a:t>CONNECT: How are the ideas and information presented CONNECTED to what you already knew?</a:t>
            </a:r>
            <a:br>
              <a:rPr lang="en-AU" dirty="0" smtClean="0"/>
            </a:br>
            <a:r>
              <a:rPr lang="en-AU" dirty="0" smtClean="0"/>
              <a:t>EXTEND: What new ideas did you get that EXTENDED or pushed your thinking in new directions?</a:t>
            </a:r>
            <a:br>
              <a:rPr lang="en-AU" dirty="0" smtClean="0"/>
            </a:br>
            <a:r>
              <a:rPr lang="en-AU" dirty="0" smtClean="0"/>
              <a:t>CHALLENGE: What is still CHALLENGING or confusing for you to get your mind around? What questions, wonderings or puzzles do you now have?</a:t>
            </a:r>
            <a:endParaRPr lang="en-AU" sz="1200" b="0" i="1" u="none" strike="noStrike" kern="1200" dirty="0" smtClean="0">
              <a:solidFill>
                <a:schemeClr val="tx1"/>
              </a:solidFill>
              <a:effectLst/>
              <a:latin typeface="Arial" panose="020B0604020202020204" pitchFamily="34" charset="0"/>
              <a:ea typeface="+mn-ea"/>
              <a:cs typeface="+mn-cs"/>
            </a:endParaRPr>
          </a:p>
          <a:p>
            <a:endParaRPr lang="en-AU" i="1"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27</a:t>
            </a:fld>
            <a:endParaRPr lang="en-AU" dirty="0"/>
          </a:p>
        </p:txBody>
      </p:sp>
    </p:spTree>
    <p:extLst>
      <p:ext uri="{BB962C8B-B14F-4D97-AF65-F5344CB8AC3E}">
        <p14:creationId xmlns:p14="http://schemas.microsoft.com/office/powerpoint/2010/main" val="3271087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Discuss:</a:t>
            </a:r>
            <a:r>
              <a:rPr lang="en-AU" baseline="0" dirty="0" smtClean="0"/>
              <a:t> </a:t>
            </a:r>
            <a:r>
              <a:rPr lang="en-AU" i="1" baseline="0" dirty="0" smtClean="0"/>
              <a:t>Where do you see what Pope Francis has described? What images or situations does it bring to mind?</a:t>
            </a:r>
            <a:endParaRPr lang="en-AU" i="1" dirty="0" smtClean="0"/>
          </a:p>
          <a:p>
            <a:r>
              <a:rPr lang="en-AU" i="1" dirty="0" smtClean="0"/>
              <a:t>What does this mean for you? Think about your own city.</a:t>
            </a:r>
          </a:p>
          <a:p>
            <a:endParaRPr lang="en-AU" i="1" dirty="0" smtClean="0"/>
          </a:p>
          <a:p>
            <a:r>
              <a:rPr lang="en-AU" b="1" dirty="0" smtClean="0"/>
              <a:t>Use this</a:t>
            </a:r>
            <a:r>
              <a:rPr lang="en-AU" b="1" baseline="0" dirty="0" smtClean="0"/>
              <a:t> thinking tool:</a:t>
            </a:r>
            <a:endParaRPr lang="en-AU" b="1" dirty="0" smtClean="0"/>
          </a:p>
          <a:p>
            <a:r>
              <a:rPr lang="en-AU" dirty="0" smtClean="0"/>
              <a:t>CONNECT: How are the ideas and information presented CONNECTED to what you already knew?</a:t>
            </a:r>
            <a:br>
              <a:rPr lang="en-AU" dirty="0" smtClean="0"/>
            </a:br>
            <a:r>
              <a:rPr lang="en-AU" dirty="0" smtClean="0"/>
              <a:t>EXTEND: What new ideas did you get that EXTENDED or pushed your thinking in new directions?</a:t>
            </a:r>
            <a:br>
              <a:rPr lang="en-AU" dirty="0" smtClean="0"/>
            </a:br>
            <a:r>
              <a:rPr lang="en-AU" dirty="0" smtClean="0"/>
              <a:t>CHALLENGE: What is still CHALLENGING or confusing for you to get your mind around? What questions, wonderings or puzzles do you now have?</a:t>
            </a:r>
            <a:endParaRPr lang="en-AU" sz="1200" b="0" i="1" u="none" strike="noStrike" kern="1200" dirty="0" smtClean="0">
              <a:solidFill>
                <a:schemeClr val="tx1"/>
              </a:solidFill>
              <a:effectLst/>
              <a:latin typeface="Arial" panose="020B0604020202020204" pitchFamily="34" charset="0"/>
              <a:ea typeface="+mn-ea"/>
              <a:cs typeface="+mn-cs"/>
            </a:endParaRPr>
          </a:p>
          <a:p>
            <a:endParaRPr lang="en-AU" i="1"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28</a:t>
            </a:fld>
            <a:endParaRPr lang="en-AU" dirty="0"/>
          </a:p>
        </p:txBody>
      </p:sp>
    </p:spTree>
    <p:extLst>
      <p:ext uri="{BB962C8B-B14F-4D97-AF65-F5344CB8AC3E}">
        <p14:creationId xmlns:p14="http://schemas.microsoft.com/office/powerpoint/2010/main" val="3016527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Discuss:</a:t>
            </a:r>
            <a:r>
              <a:rPr lang="en-AU" baseline="0" dirty="0" smtClean="0"/>
              <a:t> </a:t>
            </a:r>
            <a:r>
              <a:rPr lang="en-AU" i="1" baseline="0" dirty="0" smtClean="0"/>
              <a:t>Where do you see what Pope Francis has described? What images or situations does it bring to mind?</a:t>
            </a:r>
            <a:endParaRPr lang="en-AU" i="1" dirty="0" smtClean="0"/>
          </a:p>
          <a:p>
            <a:r>
              <a:rPr lang="en-AU" i="1" dirty="0" smtClean="0"/>
              <a:t>What does this mean for you? Think about your own city.</a:t>
            </a:r>
          </a:p>
          <a:p>
            <a:r>
              <a:rPr lang="en-AU" i="1" dirty="0" smtClean="0"/>
              <a:t>What</a:t>
            </a:r>
            <a:r>
              <a:rPr lang="en-AU" i="1" baseline="0" dirty="0" smtClean="0"/>
              <a:t> do you think would improve your city?</a:t>
            </a:r>
          </a:p>
          <a:p>
            <a:endParaRPr lang="en-AU" i="1" baseline="0" dirty="0" smtClean="0"/>
          </a:p>
          <a:p>
            <a:r>
              <a:rPr lang="en-AU" b="1" dirty="0" smtClean="0"/>
              <a:t>Use this</a:t>
            </a:r>
            <a:r>
              <a:rPr lang="en-AU" b="1" baseline="0" dirty="0" smtClean="0"/>
              <a:t> thinking tool:</a:t>
            </a:r>
            <a:endParaRPr lang="en-AU" b="1" dirty="0" smtClean="0"/>
          </a:p>
          <a:p>
            <a:r>
              <a:rPr lang="en-AU" dirty="0" smtClean="0"/>
              <a:t>CONNECT: How are the ideas and information presented CONNECTED to what you already knew?</a:t>
            </a:r>
            <a:br>
              <a:rPr lang="en-AU" dirty="0" smtClean="0"/>
            </a:br>
            <a:r>
              <a:rPr lang="en-AU" dirty="0" smtClean="0"/>
              <a:t>EXTEND: What new ideas did you get that EXTENDED or pushed your thinking in new directions?</a:t>
            </a:r>
            <a:br>
              <a:rPr lang="en-AU" dirty="0" smtClean="0"/>
            </a:br>
            <a:r>
              <a:rPr lang="en-AU" dirty="0" smtClean="0"/>
              <a:t>CHALLENGE: What is still CHALLENGING or confusing for you to get your mind around? What questions, wonderings or puzzles do you now have?</a:t>
            </a:r>
            <a:endParaRPr lang="en-AU" sz="1200" b="0" i="1" u="none" strike="noStrike" kern="1200" dirty="0" smtClean="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dirty="0" smtClean="0">
                <a:solidFill>
                  <a:schemeClr val="tx1"/>
                </a:solidFill>
                <a:effectLst/>
                <a:latin typeface="Arial" panose="020B0604020202020204" pitchFamily="34" charset="0"/>
                <a:ea typeface="+mn-ea"/>
                <a:cs typeface="+mn-cs"/>
              </a:rPr>
              <a:t>http://www.visiblethinkingpz.org/VisibleThinking_html_files/03_ThinkingRoutines/03d_UnderstandingRoutines/ConnectExtendChallenge/ConnectExtend_Routine.html</a:t>
            </a:r>
          </a:p>
          <a:p>
            <a:endParaRPr lang="en-AU" i="1"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29</a:t>
            </a:fld>
            <a:endParaRPr lang="en-AU" dirty="0"/>
          </a:p>
        </p:txBody>
      </p:sp>
    </p:spTree>
    <p:extLst>
      <p:ext uri="{BB962C8B-B14F-4D97-AF65-F5344CB8AC3E}">
        <p14:creationId xmlns:p14="http://schemas.microsoft.com/office/powerpoint/2010/main" val="961456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Arial" panose="020B0604020202020204" pitchFamily="34" charset="0"/>
                <a:ea typeface="+mn-ea"/>
                <a:cs typeface="+mn-cs"/>
              </a:rPr>
              <a:t>The Universal Declaration on Human Rights (the Universal Declaration) was adopted by the United Nations (UN) General Assembly in 1948. Australia was a founding member of the UN and played a prominent role in the negotiation of the UN Charter in 1945. Australia was also one of eight nations involved in drafting the Universal Declaration. </a:t>
            </a:r>
          </a:p>
          <a:p>
            <a:endParaRPr lang="en-AU" sz="1200" b="0" i="0" u="none" strike="noStrike" kern="1200" dirty="0" smtClean="0">
              <a:solidFill>
                <a:schemeClr val="tx1"/>
              </a:solidFill>
              <a:effectLst/>
              <a:latin typeface="Arial" panose="020B0604020202020204" pitchFamily="34" charset="0"/>
              <a:ea typeface="+mn-ea"/>
              <a:cs typeface="+mn-cs"/>
            </a:endParaRPr>
          </a:p>
          <a:p>
            <a:r>
              <a:rPr lang="en-AU" sz="1200" b="1" i="0" u="none" strike="noStrike" kern="1200" dirty="0" smtClean="0">
                <a:solidFill>
                  <a:schemeClr val="tx1"/>
                </a:solidFill>
                <a:effectLst/>
                <a:latin typeface="Arial" panose="020B0604020202020204" pitchFamily="34" charset="0"/>
                <a:ea typeface="+mn-ea"/>
                <a:cs typeface="+mn-cs"/>
              </a:rPr>
              <a:t>Discuss: </a:t>
            </a:r>
          </a:p>
          <a:p>
            <a:r>
              <a:rPr lang="en-AU" sz="1200" b="0" i="1" u="none" strike="noStrike" kern="1200" dirty="0" smtClean="0">
                <a:solidFill>
                  <a:schemeClr val="tx1"/>
                </a:solidFill>
                <a:effectLst/>
                <a:latin typeface="Arial" panose="020B0604020202020204" pitchFamily="34" charset="0"/>
                <a:ea typeface="+mn-ea"/>
                <a:cs typeface="+mn-cs"/>
              </a:rPr>
              <a:t>Where do you see these needs not</a:t>
            </a:r>
            <a:r>
              <a:rPr lang="en-AU" sz="1200" b="0" i="1" u="none" strike="noStrike" kern="1200" baseline="0" dirty="0" smtClean="0">
                <a:solidFill>
                  <a:schemeClr val="tx1"/>
                </a:solidFill>
                <a:effectLst/>
                <a:latin typeface="Arial" panose="020B0604020202020204" pitchFamily="34" charset="0"/>
                <a:ea typeface="+mn-ea"/>
                <a:cs typeface="+mn-cs"/>
              </a:rPr>
              <a:t> being met?</a:t>
            </a:r>
          </a:p>
          <a:p>
            <a:r>
              <a:rPr lang="en-AU" sz="1200" b="0" i="1" u="none" strike="noStrike" kern="1200" dirty="0" smtClean="0">
                <a:solidFill>
                  <a:schemeClr val="tx1"/>
                </a:solidFill>
                <a:effectLst/>
                <a:latin typeface="Arial" panose="020B0604020202020204" pitchFamily="34" charset="0"/>
                <a:ea typeface="+mn-ea"/>
                <a:cs typeface="+mn-cs"/>
              </a:rPr>
              <a:t>Are these obligations being met for all Australians? </a:t>
            </a:r>
          </a:p>
          <a:p>
            <a:r>
              <a:rPr lang="en-AU" b="1" dirty="0" smtClean="0"/>
              <a:t>Use this</a:t>
            </a:r>
            <a:r>
              <a:rPr lang="en-AU" b="1" baseline="0" dirty="0" smtClean="0"/>
              <a:t> thinking tool:</a:t>
            </a:r>
            <a:endParaRPr lang="en-AU" b="1" dirty="0" smtClean="0"/>
          </a:p>
          <a:p>
            <a:r>
              <a:rPr lang="en-AU" dirty="0" smtClean="0"/>
              <a:t>CONNECT: How are the ideas and information presented CONNECTED to what you already knew?</a:t>
            </a:r>
            <a:br>
              <a:rPr lang="en-AU" dirty="0" smtClean="0"/>
            </a:br>
            <a:r>
              <a:rPr lang="en-AU" dirty="0" smtClean="0"/>
              <a:t>EXTEND: What new ideas did you get that EXTENDED or pushed your thinking in new directions?</a:t>
            </a:r>
            <a:br>
              <a:rPr lang="en-AU" dirty="0" smtClean="0"/>
            </a:br>
            <a:r>
              <a:rPr lang="en-AU" dirty="0" smtClean="0"/>
              <a:t>CHALLENGE: What is still CHALLENGING or confusing for you to get your mind around? What questions, wonderings or puzzles do you now have?</a:t>
            </a:r>
            <a:endParaRPr lang="en-AU" sz="1200" b="0" i="1" u="none" strike="noStrike" kern="1200" dirty="0" smtClean="0">
              <a:solidFill>
                <a:schemeClr val="tx1"/>
              </a:solidFill>
              <a:effectLst/>
              <a:latin typeface="Arial" panose="020B0604020202020204" pitchFamily="34" charset="0"/>
              <a:ea typeface="+mn-ea"/>
              <a:cs typeface="+mn-cs"/>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30</a:t>
            </a:fld>
            <a:endParaRPr lang="en-AU" dirty="0"/>
          </a:p>
        </p:txBody>
      </p:sp>
    </p:spTree>
    <p:extLst>
      <p:ext uri="{BB962C8B-B14F-4D97-AF65-F5344CB8AC3E}">
        <p14:creationId xmlns:p14="http://schemas.microsoft.com/office/powerpoint/2010/main" val="1376219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smtClean="0">
                <a:solidFill>
                  <a:schemeClr val="tx1"/>
                </a:solidFill>
                <a:effectLst/>
                <a:latin typeface="Arial" panose="020B0604020202020204" pitchFamily="34" charset="0"/>
                <a:ea typeface="+mn-ea"/>
                <a:cs typeface="+mn-cs"/>
              </a:rPr>
              <a:t>Adopted and opened for signature, ratification and accession by General Assembly resolution 2200A (XXI) of 16 December 1966 entry into force 3 January 1976, in accordance with article 27</a:t>
            </a:r>
          </a:p>
          <a:p>
            <a:r>
              <a:rPr lang="en-AU" sz="1200" b="1" i="0" u="none" strike="noStrike" kern="1200" dirty="0" smtClean="0">
                <a:solidFill>
                  <a:schemeClr val="tx1"/>
                </a:solidFill>
                <a:effectLst/>
                <a:latin typeface="Arial" panose="020B0604020202020204" pitchFamily="34" charset="0"/>
                <a:ea typeface="+mn-ea"/>
                <a:cs typeface="+mn-cs"/>
              </a:rPr>
              <a:t>Discuss: </a:t>
            </a:r>
          </a:p>
          <a:p>
            <a:r>
              <a:rPr lang="en-AU" sz="1200" b="0" i="0" u="none" strike="noStrike" kern="1200" dirty="0" smtClean="0">
                <a:solidFill>
                  <a:schemeClr val="tx1"/>
                </a:solidFill>
                <a:effectLst/>
                <a:latin typeface="Arial" panose="020B0604020202020204" pitchFamily="34" charset="0"/>
                <a:ea typeface="+mn-ea"/>
                <a:cs typeface="+mn-cs"/>
              </a:rPr>
              <a:t>Where do you see these needs not</a:t>
            </a:r>
            <a:r>
              <a:rPr lang="en-AU" sz="1200" b="0" i="0" u="none" strike="noStrike" kern="1200" baseline="0" dirty="0" smtClean="0">
                <a:solidFill>
                  <a:schemeClr val="tx1"/>
                </a:solidFill>
                <a:effectLst/>
                <a:latin typeface="Arial" panose="020B0604020202020204" pitchFamily="34" charset="0"/>
                <a:ea typeface="+mn-ea"/>
                <a:cs typeface="+mn-cs"/>
              </a:rPr>
              <a:t> being met?</a:t>
            </a:r>
          </a:p>
          <a:p>
            <a:r>
              <a:rPr lang="en-AU" sz="1200" b="0" i="0" u="none" strike="noStrike" kern="1200" dirty="0" smtClean="0">
                <a:solidFill>
                  <a:schemeClr val="tx1"/>
                </a:solidFill>
                <a:effectLst/>
                <a:latin typeface="Arial" panose="020B0604020202020204" pitchFamily="34" charset="0"/>
                <a:ea typeface="+mn-ea"/>
                <a:cs typeface="+mn-cs"/>
              </a:rPr>
              <a:t>Are these obligations being met for all Australians? </a:t>
            </a:r>
          </a:p>
          <a:p>
            <a:r>
              <a:rPr lang="en-AU" b="1" dirty="0" smtClean="0"/>
              <a:t>Use this</a:t>
            </a:r>
            <a:r>
              <a:rPr lang="en-AU" b="1" baseline="0" dirty="0" smtClean="0"/>
              <a:t> thinking tool:</a:t>
            </a:r>
            <a:endParaRPr lang="en-AU" b="1" dirty="0" smtClean="0"/>
          </a:p>
          <a:p>
            <a:r>
              <a:rPr lang="en-AU" dirty="0" smtClean="0"/>
              <a:t>CONNECT: How are the ideas and information presented CONNECTED to what you already knew?</a:t>
            </a:r>
            <a:br>
              <a:rPr lang="en-AU" dirty="0" smtClean="0"/>
            </a:br>
            <a:r>
              <a:rPr lang="en-AU" dirty="0" smtClean="0"/>
              <a:t>EXTEND: What new ideas did you get that EXTENDED or pushed your thinking in new directions?</a:t>
            </a:r>
            <a:br>
              <a:rPr lang="en-AU" dirty="0" smtClean="0"/>
            </a:br>
            <a:r>
              <a:rPr lang="en-AU" dirty="0" smtClean="0"/>
              <a:t>CHALLENGE: What is still CHALLENGING or confusing for you to get your mind around? What questions, wonderings or puzzles do you now have?</a:t>
            </a:r>
            <a:endParaRPr lang="en-AU" sz="1200" b="0" i="1" u="none" strike="noStrike" kern="1200" dirty="0" smtClean="0">
              <a:solidFill>
                <a:schemeClr val="tx1"/>
              </a:solidFill>
              <a:effectLst/>
              <a:latin typeface="Arial" panose="020B0604020202020204" pitchFamily="34" charset="0"/>
              <a:ea typeface="+mn-ea"/>
              <a:cs typeface="+mn-cs"/>
            </a:endParaRPr>
          </a:p>
          <a:p>
            <a:endParaRPr lang="en-AU" sz="1200" b="1" i="0" u="none" strike="noStrike" kern="1200" dirty="0" smtClean="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Source:</a:t>
            </a:r>
            <a:r>
              <a:rPr lang="en-AU" baseline="0" dirty="0" smtClean="0"/>
              <a:t> </a:t>
            </a:r>
            <a:r>
              <a:rPr lang="en-AU" dirty="0" smtClean="0"/>
              <a:t>http://www.ohchr.org/EN/ProfessionalInterest/Pages/CESCR.aspx</a:t>
            </a:r>
          </a:p>
          <a:p>
            <a:endParaRPr lang="en-AU" sz="1200" b="1" i="0" u="none" strike="noStrike" kern="1200" dirty="0" smtClean="0">
              <a:solidFill>
                <a:schemeClr val="tx1"/>
              </a:solidFill>
              <a:effectLst/>
              <a:latin typeface="Arial" panose="020B0604020202020204" pitchFamily="34"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31</a:t>
            </a:fld>
            <a:endParaRPr lang="en-AU" dirty="0"/>
          </a:p>
        </p:txBody>
      </p:sp>
    </p:spTree>
    <p:extLst>
      <p:ext uri="{BB962C8B-B14F-4D97-AF65-F5344CB8AC3E}">
        <p14:creationId xmlns:p14="http://schemas.microsoft.com/office/powerpoint/2010/main" val="4173220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baseline="0" dirty="0" smtClean="0"/>
              <a:t>Discuss: </a:t>
            </a:r>
            <a:r>
              <a:rPr lang="en-AU" b="0" i="1" cap="none" dirty="0" smtClean="0">
                <a:solidFill>
                  <a:schemeClr val="tx1"/>
                </a:solidFill>
              </a:rPr>
              <a:t>Which principle stands out to most in relation to the issues of urbanisation? Why?</a:t>
            </a:r>
          </a:p>
          <a:p>
            <a:r>
              <a:rPr lang="en-AU" b="1" dirty="0" smtClean="0"/>
              <a:t>Use this</a:t>
            </a:r>
            <a:r>
              <a:rPr lang="en-AU" b="1" baseline="0" dirty="0" smtClean="0"/>
              <a:t> thinking tool:</a:t>
            </a:r>
            <a:endParaRPr lang="en-AU" b="1" dirty="0" smtClean="0"/>
          </a:p>
          <a:p>
            <a:r>
              <a:rPr lang="en-AU" dirty="0" smtClean="0"/>
              <a:t>CONNECT: How are the ideas and information presented CONNECTED to what you already knew?</a:t>
            </a:r>
            <a:br>
              <a:rPr lang="en-AU" dirty="0" smtClean="0"/>
            </a:br>
            <a:r>
              <a:rPr lang="en-AU" dirty="0" smtClean="0"/>
              <a:t>EXTEND: What new ideas did you get that EXTENDED or pushed your thinking in new directions?</a:t>
            </a:r>
            <a:br>
              <a:rPr lang="en-AU" dirty="0" smtClean="0"/>
            </a:br>
            <a:r>
              <a:rPr lang="en-AU" dirty="0" smtClean="0"/>
              <a:t>CHALLENGE: What is still CHALLENGING or confusing for you to get your mind around? What questions, wonderings or puzzles do you now have?</a:t>
            </a:r>
            <a:endParaRPr lang="en-AU" sz="1200" b="0" i="1" u="none" strike="noStrike" kern="1200" dirty="0" smtClean="0">
              <a:solidFill>
                <a:schemeClr val="tx1"/>
              </a:solidFill>
              <a:effectLst/>
              <a:latin typeface="Arial" panose="020B0604020202020204" pitchFamily="34" charset="0"/>
              <a:ea typeface="+mn-ea"/>
              <a:cs typeface="+mn-cs"/>
            </a:endParaRPr>
          </a:p>
          <a:p>
            <a:endParaRPr lang="en-AU" sz="1200" b="1" i="0" u="none" strike="noStrike" kern="1200" dirty="0" smtClean="0">
              <a:solidFill>
                <a:schemeClr val="tx1"/>
              </a:solidFill>
              <a:effectLst/>
              <a:latin typeface="Arial" panose="020B0604020202020204" pitchFamily="34" charset="0"/>
              <a:ea typeface="+mn-ea"/>
              <a:cs typeface="+mn-cs"/>
            </a:endParaRPr>
          </a:p>
          <a:p>
            <a:endParaRPr lang="en-AU" baseline="0" dirty="0" smtClean="0"/>
          </a:p>
        </p:txBody>
      </p:sp>
      <p:sp>
        <p:nvSpPr>
          <p:cNvPr id="4" name="Slide Number Placeholder 3"/>
          <p:cNvSpPr>
            <a:spLocks noGrp="1"/>
          </p:cNvSpPr>
          <p:nvPr>
            <p:ph type="sldNum" sz="quarter" idx="10"/>
          </p:nvPr>
        </p:nvSpPr>
        <p:spPr/>
        <p:txBody>
          <a:bodyPr/>
          <a:lstStyle/>
          <a:p>
            <a:fld id="{490689D6-08F4-9246-8340-6E1C330F9F5D}" type="slidenum">
              <a:rPr lang="en-US" smtClean="0"/>
              <a:t>32</a:t>
            </a:fld>
            <a:endParaRPr lang="en-US"/>
          </a:p>
        </p:txBody>
      </p:sp>
    </p:spTree>
    <p:extLst>
      <p:ext uri="{BB962C8B-B14F-4D97-AF65-F5344CB8AC3E}">
        <p14:creationId xmlns:p14="http://schemas.microsoft.com/office/powerpoint/2010/main" val="2516363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34</a:t>
            </a:fld>
            <a:endParaRPr lang="en-AU" dirty="0"/>
          </a:p>
        </p:txBody>
      </p:sp>
    </p:spTree>
    <p:extLst>
      <p:ext uri="{BB962C8B-B14F-4D97-AF65-F5344CB8AC3E}">
        <p14:creationId xmlns:p14="http://schemas.microsoft.com/office/powerpoint/2010/main" val="3682250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35</a:t>
            </a:fld>
            <a:endParaRPr lang="en-AU" dirty="0"/>
          </a:p>
        </p:txBody>
      </p:sp>
    </p:spTree>
    <p:extLst>
      <p:ext uri="{BB962C8B-B14F-4D97-AF65-F5344CB8AC3E}">
        <p14:creationId xmlns:p14="http://schemas.microsoft.com/office/powerpoint/2010/main" val="149879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Discuss:</a:t>
            </a:r>
            <a:r>
              <a:rPr lang="en-AU" b="1" baseline="0" dirty="0" smtClean="0"/>
              <a:t> </a:t>
            </a:r>
          </a:p>
          <a:p>
            <a:r>
              <a:rPr lang="en-AU" b="0" baseline="0" dirty="0" smtClean="0"/>
              <a:t>What questions do you have about these statistics? Do any of them surprise you? Why/Why not?</a:t>
            </a:r>
          </a:p>
          <a:p>
            <a:r>
              <a:rPr lang="en-AU" b="0" dirty="0" smtClean="0"/>
              <a:t>What are</a:t>
            </a:r>
            <a:r>
              <a:rPr lang="en-AU" b="0" baseline="0" dirty="0" smtClean="0"/>
              <a:t> the implications of almost 60% of the world’s population living in urban areas?</a:t>
            </a:r>
            <a:endParaRPr lang="en-AU" b="0"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6</a:t>
            </a:fld>
            <a:endParaRPr lang="en-AU" dirty="0"/>
          </a:p>
        </p:txBody>
      </p:sp>
    </p:spTree>
    <p:extLst>
      <p:ext uri="{BB962C8B-B14F-4D97-AF65-F5344CB8AC3E}">
        <p14:creationId xmlns:p14="http://schemas.microsoft.com/office/powerpoint/2010/main" val="1107215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36</a:t>
            </a:fld>
            <a:endParaRPr lang="en-AU" dirty="0"/>
          </a:p>
        </p:txBody>
      </p:sp>
    </p:spTree>
    <p:extLst>
      <p:ext uri="{BB962C8B-B14F-4D97-AF65-F5344CB8AC3E}">
        <p14:creationId xmlns:p14="http://schemas.microsoft.com/office/powerpoint/2010/main" val="2357203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37</a:t>
            </a:fld>
            <a:endParaRPr lang="en-AU" dirty="0"/>
          </a:p>
        </p:txBody>
      </p:sp>
    </p:spTree>
    <p:extLst>
      <p:ext uri="{BB962C8B-B14F-4D97-AF65-F5344CB8AC3E}">
        <p14:creationId xmlns:p14="http://schemas.microsoft.com/office/powerpoint/2010/main" val="2792611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38</a:t>
            </a:fld>
            <a:endParaRPr lang="en-AU" dirty="0"/>
          </a:p>
        </p:txBody>
      </p:sp>
    </p:spTree>
    <p:extLst>
      <p:ext uri="{BB962C8B-B14F-4D97-AF65-F5344CB8AC3E}">
        <p14:creationId xmlns:p14="http://schemas.microsoft.com/office/powerpoint/2010/main" val="4030730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39</a:t>
            </a:fld>
            <a:endParaRPr lang="en-AU" dirty="0"/>
          </a:p>
        </p:txBody>
      </p:sp>
    </p:spTree>
    <p:extLst>
      <p:ext uri="{BB962C8B-B14F-4D97-AF65-F5344CB8AC3E}">
        <p14:creationId xmlns:p14="http://schemas.microsoft.com/office/powerpoint/2010/main" val="1812261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40</a:t>
            </a:fld>
            <a:endParaRPr lang="en-AU" dirty="0"/>
          </a:p>
        </p:txBody>
      </p:sp>
    </p:spTree>
    <p:extLst>
      <p:ext uri="{BB962C8B-B14F-4D97-AF65-F5344CB8AC3E}">
        <p14:creationId xmlns:p14="http://schemas.microsoft.com/office/powerpoint/2010/main" val="1744206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Discuss:</a:t>
            </a:r>
            <a:r>
              <a:rPr lang="en-AU" b="1" baseline="0" dirty="0" smtClean="0"/>
              <a:t> </a:t>
            </a:r>
          </a:p>
          <a:p>
            <a:r>
              <a:rPr lang="en-AU" b="0" baseline="0" dirty="0" smtClean="0"/>
              <a:t>What questions do you have about these statistics? Do they surprise you? Why/Why not.</a:t>
            </a:r>
          </a:p>
          <a:p>
            <a:r>
              <a:rPr lang="en-AU" b="0" baseline="0" dirty="0" smtClean="0"/>
              <a:t>What is a slum? </a:t>
            </a:r>
            <a:endParaRPr lang="en-AU" b="0"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7</a:t>
            </a:fld>
            <a:endParaRPr lang="en-AU" dirty="0"/>
          </a:p>
        </p:txBody>
      </p:sp>
    </p:spTree>
    <p:extLst>
      <p:ext uri="{BB962C8B-B14F-4D97-AF65-F5344CB8AC3E}">
        <p14:creationId xmlns:p14="http://schemas.microsoft.com/office/powerpoint/2010/main" val="195880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Discuss:</a:t>
            </a:r>
            <a:r>
              <a:rPr lang="en-AU" b="1" baseline="0" dirty="0" smtClean="0"/>
              <a:t> </a:t>
            </a:r>
            <a:r>
              <a:rPr lang="en-AU" baseline="0" dirty="0" smtClean="0"/>
              <a:t>How is a global phenomena defined?</a:t>
            </a:r>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8</a:t>
            </a:fld>
            <a:endParaRPr lang="en-AU" dirty="0"/>
          </a:p>
        </p:txBody>
      </p:sp>
    </p:spTree>
    <p:extLst>
      <p:ext uri="{BB962C8B-B14F-4D97-AF65-F5344CB8AC3E}">
        <p14:creationId xmlns:p14="http://schemas.microsoft.com/office/powerpoint/2010/main" val="80668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9</a:t>
            </a:fld>
            <a:endParaRPr lang="en-AU" dirty="0"/>
          </a:p>
        </p:txBody>
      </p:sp>
    </p:spTree>
    <p:extLst>
      <p:ext uri="{BB962C8B-B14F-4D97-AF65-F5344CB8AC3E}">
        <p14:creationId xmlns:p14="http://schemas.microsoft.com/office/powerpoint/2010/main" val="1361598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10</a:t>
            </a:fld>
            <a:endParaRPr lang="en-AU" dirty="0"/>
          </a:p>
        </p:txBody>
      </p:sp>
    </p:spTree>
    <p:extLst>
      <p:ext uri="{BB962C8B-B14F-4D97-AF65-F5344CB8AC3E}">
        <p14:creationId xmlns:p14="http://schemas.microsoft.com/office/powerpoint/2010/main" val="392723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Discuss:</a:t>
            </a:r>
            <a:r>
              <a:rPr lang="en-AU" baseline="0" dirty="0" smtClean="0"/>
              <a:t> </a:t>
            </a:r>
            <a:r>
              <a:rPr lang="en-AU" dirty="0" smtClean="0"/>
              <a:t>What</a:t>
            </a:r>
            <a:r>
              <a:rPr lang="en-AU" baseline="0" dirty="0" smtClean="0"/>
              <a:t> might be some of the other challenges or negative impacts of increased urbanisation?</a:t>
            </a:r>
          </a:p>
          <a:p>
            <a:r>
              <a:rPr lang="en-AU" b="0" dirty="0" smtClean="0"/>
              <a:t>What is the impact on human wellbeing?</a:t>
            </a:r>
          </a:p>
          <a:p>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12</a:t>
            </a:fld>
            <a:endParaRPr lang="en-AU" dirty="0"/>
          </a:p>
        </p:txBody>
      </p:sp>
    </p:spTree>
    <p:extLst>
      <p:ext uri="{BB962C8B-B14F-4D97-AF65-F5344CB8AC3E}">
        <p14:creationId xmlns:p14="http://schemas.microsoft.com/office/powerpoint/2010/main" val="3423737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Discuss:</a:t>
            </a:r>
            <a:r>
              <a:rPr lang="en-AU" baseline="0" dirty="0" smtClean="0"/>
              <a:t> </a:t>
            </a:r>
            <a:r>
              <a:rPr lang="en-AU" dirty="0" smtClean="0"/>
              <a:t>What</a:t>
            </a:r>
            <a:r>
              <a:rPr lang="en-AU" baseline="0" dirty="0" smtClean="0"/>
              <a:t> do you know about slums? What are some of the words/concepts/examples that come to mind when you think about urban slums? </a:t>
            </a:r>
          </a:p>
          <a:p>
            <a:r>
              <a:rPr lang="en-AU" b="0" baseline="0" dirty="0" smtClean="0"/>
              <a:t>What impact does living in a slum have on human health, education and employment?</a:t>
            </a:r>
          </a:p>
          <a:p>
            <a:endParaRPr lang="en-AU" baseline="0" dirty="0" smtClean="0"/>
          </a:p>
          <a:p>
            <a:endParaRPr lang="en-AU" baseline="0" dirty="0" smtClean="0"/>
          </a:p>
          <a:p>
            <a:r>
              <a:rPr lang="en-AU" baseline="0" dirty="0" smtClean="0"/>
              <a:t>Source: https://unhabitat.org/wp-content/uploads/2015/04/Habitat-III-Issue-Paper-22_Informal-Settlements-2.0.pdf </a:t>
            </a:r>
            <a:endParaRPr lang="en-AU" dirty="0"/>
          </a:p>
        </p:txBody>
      </p:sp>
      <p:sp>
        <p:nvSpPr>
          <p:cNvPr id="4" name="Slide Number Placeholder 3"/>
          <p:cNvSpPr>
            <a:spLocks noGrp="1"/>
          </p:cNvSpPr>
          <p:nvPr>
            <p:ph type="sldNum" sz="quarter" idx="10"/>
          </p:nvPr>
        </p:nvSpPr>
        <p:spPr/>
        <p:txBody>
          <a:bodyPr/>
          <a:lstStyle/>
          <a:p>
            <a:fld id="{91335876-7D66-4BC9-B63C-31C25BB2CFEE}" type="slidenum">
              <a:rPr lang="en-AU" smtClean="0"/>
              <a:pPr/>
              <a:t>13</a:t>
            </a:fld>
            <a:endParaRPr lang="en-AU" dirty="0"/>
          </a:p>
        </p:txBody>
      </p:sp>
    </p:spTree>
    <p:extLst>
      <p:ext uri="{BB962C8B-B14F-4D97-AF65-F5344CB8AC3E}">
        <p14:creationId xmlns:p14="http://schemas.microsoft.com/office/powerpoint/2010/main" val="212958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47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ple image page">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7" name="Text Placeholder 15"/>
          <p:cNvSpPr>
            <a:spLocks noGrp="1"/>
          </p:cNvSpPr>
          <p:nvPr>
            <p:ph type="body" sz="quarter" idx="11"/>
          </p:nvPr>
        </p:nvSpPr>
        <p:spPr>
          <a:xfrm>
            <a:off x="4588169" y="5301208"/>
            <a:ext cx="3728247"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
        <p:nvSpPr>
          <p:cNvPr id="10" name="Freeform 1"/>
          <p:cNvSpPr>
            <a:spLocks noChangeArrowheads="1"/>
          </p:cNvSpPr>
          <p:nvPr userDrawn="1"/>
        </p:nvSpPr>
        <p:spPr bwMode="auto">
          <a:xfrm>
            <a:off x="4577520" y="548681"/>
            <a:ext cx="3918779" cy="460851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ndParaRPr>
          </a:p>
        </p:txBody>
      </p:sp>
      <p:sp>
        <p:nvSpPr>
          <p:cNvPr id="8" name="Freeform 1"/>
          <p:cNvSpPr>
            <a:spLocks noChangeArrowheads="1"/>
          </p:cNvSpPr>
          <p:nvPr userDrawn="1"/>
        </p:nvSpPr>
        <p:spPr bwMode="auto">
          <a:xfrm>
            <a:off x="647700" y="642291"/>
            <a:ext cx="3810631" cy="2138637"/>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ndParaRPr>
          </a:p>
        </p:txBody>
      </p:sp>
      <p:sp>
        <p:nvSpPr>
          <p:cNvPr id="12" name="Freeform 1"/>
          <p:cNvSpPr>
            <a:spLocks noChangeArrowheads="1"/>
          </p:cNvSpPr>
          <p:nvPr userDrawn="1"/>
        </p:nvSpPr>
        <p:spPr bwMode="auto">
          <a:xfrm>
            <a:off x="647700" y="2852936"/>
            <a:ext cx="3810631" cy="2138637"/>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ndParaRPr>
          </a:p>
        </p:txBody>
      </p:sp>
      <p:sp>
        <p:nvSpPr>
          <p:cNvPr id="13" name="Text Placeholder 15"/>
          <p:cNvSpPr>
            <a:spLocks noGrp="1"/>
          </p:cNvSpPr>
          <p:nvPr>
            <p:ph type="body" sz="quarter" idx="12"/>
          </p:nvPr>
        </p:nvSpPr>
        <p:spPr>
          <a:xfrm>
            <a:off x="647700" y="5301208"/>
            <a:ext cx="3636268"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Tree>
    <p:extLst>
      <p:ext uri="{BB962C8B-B14F-4D97-AF65-F5344CB8AC3E}">
        <p14:creationId xmlns:p14="http://schemas.microsoft.com/office/powerpoint/2010/main" val="37268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voice box">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panose="020B0604020202020204" pitchFamily="34" charset="0"/>
              </a:defRPr>
            </a:lvl1pPr>
          </a:lstStyle>
          <a:p>
            <a:r>
              <a:rPr lang="en-US"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2200" cap="all" baseline="0">
                <a:solidFill>
                  <a:srgbClr val="C1333C"/>
                </a:solidFill>
                <a:latin typeface="Arial" panose="020B0604020202020204" pitchFamily="34" charset="0"/>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reeform 1"/>
          <p:cNvSpPr>
            <a:spLocks noChangeArrowheads="1"/>
          </p:cNvSpPr>
          <p:nvPr userDrawn="1"/>
        </p:nvSpPr>
        <p:spPr bwMode="auto">
          <a:xfrm>
            <a:off x="4788024" y="1761809"/>
            <a:ext cx="3708275"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EAB62"/>
          </a:solidFill>
          <a:ln>
            <a:noFill/>
          </a:ln>
          <a:effectLst/>
        </p:spPr>
        <p:txBody>
          <a:bodyPr wrap="none" anchor="ctr"/>
          <a:lstStyle/>
          <a:p>
            <a:endParaRPr lang="en-US" dirty="0">
              <a:latin typeface="Arial" panose="020B0604020202020204" pitchFamily="34" charset="0"/>
            </a:endParaRPr>
          </a:p>
        </p:txBody>
      </p:sp>
      <p:sp>
        <p:nvSpPr>
          <p:cNvPr id="7" name="Text Placeholder 15"/>
          <p:cNvSpPr>
            <a:spLocks noGrp="1"/>
          </p:cNvSpPr>
          <p:nvPr>
            <p:ph type="body" sz="quarter" idx="11"/>
          </p:nvPr>
        </p:nvSpPr>
        <p:spPr>
          <a:xfrm>
            <a:off x="4932040" y="1988840"/>
            <a:ext cx="3312368" cy="3384376"/>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Tree>
    <p:extLst>
      <p:ext uri="{BB962C8B-B14F-4D97-AF65-F5344CB8AC3E}">
        <p14:creationId xmlns:p14="http://schemas.microsoft.com/office/powerpoint/2010/main" val="4213064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voice box and image">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panose="020B0604020202020204" pitchFamily="34" charset="0"/>
              </a:defRPr>
            </a:lvl1pPr>
          </a:lstStyle>
          <a:p>
            <a:r>
              <a:rPr lang="en-US"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2200" cap="all" baseline="0">
                <a:solidFill>
                  <a:srgbClr val="C1333C"/>
                </a:solidFill>
                <a:latin typeface="Arial" panose="020B0604020202020204" pitchFamily="34" charset="0"/>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5"/>
          <p:cNvSpPr>
            <a:spLocks noGrp="1"/>
          </p:cNvSpPr>
          <p:nvPr>
            <p:ph type="body" sz="quarter" idx="11"/>
          </p:nvPr>
        </p:nvSpPr>
        <p:spPr>
          <a:xfrm>
            <a:off x="4588169" y="5301208"/>
            <a:ext cx="3908130"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
        <p:nvSpPr>
          <p:cNvPr id="10" name="Freeform 1"/>
          <p:cNvSpPr>
            <a:spLocks noChangeArrowheads="1"/>
          </p:cNvSpPr>
          <p:nvPr userDrawn="1"/>
        </p:nvSpPr>
        <p:spPr bwMode="auto">
          <a:xfrm>
            <a:off x="4577520" y="2348880"/>
            <a:ext cx="3918779" cy="280831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ndParaRPr>
          </a:p>
        </p:txBody>
      </p:sp>
      <p:sp>
        <p:nvSpPr>
          <p:cNvPr id="8" name="Freeform 1"/>
          <p:cNvSpPr>
            <a:spLocks noChangeArrowheads="1"/>
          </p:cNvSpPr>
          <p:nvPr userDrawn="1"/>
        </p:nvSpPr>
        <p:spPr bwMode="auto">
          <a:xfrm>
            <a:off x="5148064" y="1556792"/>
            <a:ext cx="3708275" cy="1475641"/>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EAB62"/>
          </a:solidFill>
          <a:ln>
            <a:noFill/>
          </a:ln>
          <a:effectLst/>
        </p:spPr>
        <p:txBody>
          <a:bodyPr wrap="none" anchor="ctr"/>
          <a:lstStyle/>
          <a:p>
            <a:endParaRPr lang="en-US" dirty="0">
              <a:latin typeface="Arial" panose="020B0604020202020204" pitchFamily="34" charset="0"/>
            </a:endParaRPr>
          </a:p>
        </p:txBody>
      </p:sp>
      <p:sp>
        <p:nvSpPr>
          <p:cNvPr id="12" name="Text Placeholder 15"/>
          <p:cNvSpPr>
            <a:spLocks noGrp="1"/>
          </p:cNvSpPr>
          <p:nvPr>
            <p:ph type="body" sz="quarter" idx="12"/>
          </p:nvPr>
        </p:nvSpPr>
        <p:spPr>
          <a:xfrm>
            <a:off x="5292080" y="1628800"/>
            <a:ext cx="3312368" cy="1043281"/>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Tree>
    <p:extLst>
      <p:ext uri="{BB962C8B-B14F-4D97-AF65-F5344CB8AC3E}">
        <p14:creationId xmlns:p14="http://schemas.microsoft.com/office/powerpoint/2010/main" val="4048725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table, graph slide">
    <p:bg>
      <p:bgPr>
        <a:solidFill>
          <a:srgbClr val="C1333C"/>
        </a:solidFill>
        <a:effectLst/>
      </p:bgPr>
    </p:bg>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latin typeface="Arial" panose="020B0604020202020204" pitchFamily="34" charset="0"/>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panose="020B0604020202020204" pitchFamily="34" charset="0"/>
              </a:defRPr>
            </a:lvl1pPr>
          </a:lstStyle>
          <a:p>
            <a:r>
              <a:rPr lang="en-US" dirty="0" smtClean="0"/>
              <a:t>Click to edit Master title style</a:t>
            </a:r>
            <a:endParaRPr lang="en-US" dirty="0"/>
          </a:p>
        </p:txBody>
      </p:sp>
      <p:sp>
        <p:nvSpPr>
          <p:cNvPr id="2" name="TextBox 1"/>
          <p:cNvSpPr txBox="1"/>
          <p:nvPr userDrawn="1"/>
        </p:nvSpPr>
        <p:spPr>
          <a:xfrm>
            <a:off x="539552" y="2288630"/>
            <a:ext cx="4499352" cy="738664"/>
          </a:xfrm>
          <a:prstGeom prst="rect">
            <a:avLst/>
          </a:prstGeom>
          <a:noFill/>
        </p:spPr>
        <p:txBody>
          <a:bodyPr wrap="square" rtlCol="0">
            <a:spAutoFit/>
          </a:bodyPr>
          <a:lstStyle/>
          <a:p>
            <a:pPr algn="ctr"/>
            <a:r>
              <a:rPr lang="en-AU" sz="2400" b="0" i="0" kern="1200" dirty="0" smtClean="0">
                <a:solidFill>
                  <a:schemeClr val="bg1"/>
                </a:solidFill>
                <a:effectLst/>
                <a:latin typeface="Arial" panose="020B0604020202020204" pitchFamily="34" charset="0"/>
                <a:ea typeface="Roboto" panose="02000000000000000000" pitchFamily="2" charset="0"/>
                <a:cs typeface="+mn-cs"/>
              </a:rPr>
              <a:t>THE HOLY</a:t>
            </a:r>
            <a:r>
              <a:rPr lang="en-AU" sz="2400" b="0" i="0" kern="1200" baseline="0" dirty="0" smtClean="0">
                <a:solidFill>
                  <a:schemeClr val="bg1"/>
                </a:solidFill>
                <a:effectLst/>
                <a:latin typeface="Arial" panose="020B0604020202020204" pitchFamily="34" charset="0"/>
                <a:ea typeface="Roboto" panose="02000000000000000000" pitchFamily="2" charset="0"/>
                <a:cs typeface="+mn-cs"/>
              </a:rPr>
              <a:t> YEAR OF MERCY</a:t>
            </a:r>
            <a:br>
              <a:rPr lang="en-AU" sz="2400" b="0" i="0" kern="1200" baseline="0" dirty="0" smtClean="0">
                <a:solidFill>
                  <a:schemeClr val="bg1"/>
                </a:solidFill>
                <a:effectLst/>
                <a:latin typeface="Arial" panose="020B0604020202020204" pitchFamily="34" charset="0"/>
                <a:ea typeface="Roboto" panose="02000000000000000000" pitchFamily="2" charset="0"/>
                <a:cs typeface="+mn-cs"/>
              </a:rPr>
            </a:br>
            <a:r>
              <a:rPr lang="en-AU" sz="1800" b="0" i="0" kern="1200" baseline="0" dirty="0" smtClean="0">
                <a:solidFill>
                  <a:schemeClr val="bg1"/>
                </a:solidFill>
                <a:effectLst/>
                <a:latin typeface="Arial" panose="020B0604020202020204" pitchFamily="34" charset="0"/>
                <a:ea typeface="Roboto" panose="02000000000000000000" pitchFamily="2" charset="0"/>
                <a:cs typeface="+mn-cs"/>
              </a:rPr>
              <a:t>DEC  2015 – NOV 20 2016</a:t>
            </a:r>
            <a:r>
              <a:rPr lang="en-AU" sz="1050" b="0" i="0" kern="1200" dirty="0" smtClean="0">
                <a:solidFill>
                  <a:schemeClr val="bg1"/>
                </a:solidFill>
                <a:effectLst/>
                <a:latin typeface="Arial" panose="020B0604020202020204" pitchFamily="34" charset="0"/>
                <a:ea typeface="Roboto" panose="02000000000000000000" pitchFamily="2" charset="0"/>
                <a:cs typeface="+mn-cs"/>
              </a:rPr>
              <a:t> </a:t>
            </a:r>
            <a:endParaRPr lang="en-AU" sz="1050" i="0" dirty="0">
              <a:solidFill>
                <a:schemeClr val="bg1"/>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3094985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ice box divider">
    <p:bg>
      <p:bgPr>
        <a:solidFill>
          <a:srgbClr val="C1333C"/>
        </a:solidFill>
        <a:effectLst/>
      </p:bgPr>
    </p:bg>
    <p:spTree>
      <p:nvGrpSpPr>
        <p:cNvPr id="1" name=""/>
        <p:cNvGrpSpPr/>
        <p:nvPr/>
      </p:nvGrpSpPr>
      <p:grpSpPr>
        <a:xfrm>
          <a:off x="0" y="0"/>
          <a:ext cx="0" cy="0"/>
          <a:chOff x="0" y="0"/>
          <a:chExt cx="0" cy="0"/>
        </a:xfrm>
      </p:grpSpPr>
      <p:pic>
        <p:nvPicPr>
          <p:cNvPr id="3" name="Picture 2" descr="CaritasAU_MasterLogo-tagline_H_REV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6" name="Freeform 1"/>
          <p:cNvSpPr>
            <a:spLocks noChangeArrowheads="1"/>
          </p:cNvSpPr>
          <p:nvPr userDrawn="1"/>
        </p:nvSpPr>
        <p:spPr bwMode="auto">
          <a:xfrm>
            <a:off x="2555776" y="1329760"/>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latin typeface="Arial" panose="020B0604020202020204" pitchFamily="34" charset="0"/>
            </a:endParaRPr>
          </a:p>
        </p:txBody>
      </p:sp>
      <p:sp>
        <p:nvSpPr>
          <p:cNvPr id="8" name="Text Placeholder 15"/>
          <p:cNvSpPr>
            <a:spLocks noGrp="1"/>
          </p:cNvSpPr>
          <p:nvPr>
            <p:ph type="body" sz="quarter" idx="11"/>
          </p:nvPr>
        </p:nvSpPr>
        <p:spPr>
          <a:xfrm>
            <a:off x="2843808" y="1551288"/>
            <a:ext cx="3456384" cy="3384376"/>
          </a:xfrm>
          <a:prstGeom prst="rect">
            <a:avLst/>
          </a:prstGeom>
        </p:spPr>
        <p:txBody>
          <a:bodyPr>
            <a:noAutofit/>
          </a:bodyPr>
          <a:lstStyle>
            <a:lvl1pPr marL="0" indent="0">
              <a:buFontTx/>
              <a:buNone/>
              <a:defRPr sz="2000" b="0" i="0" baseline="0">
                <a:solidFill>
                  <a:srgbClr val="C1333C"/>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Tree>
    <p:extLst>
      <p:ext uri="{BB962C8B-B14F-4D97-AF65-F5344CB8AC3E}">
        <p14:creationId xmlns:p14="http://schemas.microsoft.com/office/powerpoint/2010/main" val="3891666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with highlight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a:latin typeface="Arial" panose="020B0604020202020204" pitchFamily="34" charset="0"/>
              </a:defRPr>
            </a:lvl1pPr>
          </a:lstStyle>
          <a:p>
            <a:r>
              <a:rPr lang="en-US" dirty="0" smtClean="0"/>
              <a:t>Click icon to add picture</a:t>
            </a:r>
            <a:endParaRPr lang="en-US" dirty="0"/>
          </a:p>
        </p:txBody>
      </p:sp>
      <p:sp>
        <p:nvSpPr>
          <p:cNvPr id="8"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panose="020B0604020202020204" pitchFamily="34" charset="0"/>
              </a:defRPr>
            </a:lvl1pPr>
          </a:lstStyle>
          <a:p>
            <a:r>
              <a:rPr lang="en-US" dirty="0" smtClean="0"/>
              <a:t>Click to edit Master title style</a:t>
            </a:r>
            <a:endParaRPr lang="en-US" dirty="0"/>
          </a:p>
        </p:txBody>
      </p:sp>
      <p:sp>
        <p:nvSpPr>
          <p:cNvPr id="2" name="Rectangle 1"/>
          <p:cNvSpPr/>
          <p:nvPr userDrawn="1"/>
        </p:nvSpPr>
        <p:spPr bwMode="auto">
          <a:xfrm>
            <a:off x="270000" y="270000"/>
            <a:ext cx="8604000" cy="6318000"/>
          </a:xfrm>
          <a:prstGeom prst="rect">
            <a:avLst/>
          </a:prstGeom>
          <a:noFill/>
          <a:ln w="25400">
            <a:solidFill>
              <a:schemeClr val="bg1"/>
            </a:solidFill>
          </a:ln>
          <a:effectLst/>
        </p:spPr>
        <p:txBody>
          <a:bodyPr wrap="none" rtlCol="0" anchor="ctr"/>
          <a:lstStyle/>
          <a:p>
            <a:pPr algn="ctr"/>
            <a:endParaRPr lang="en-US" dirty="0">
              <a:latin typeface="Arial" panose="020B0604020202020204" pitchFamily="34" charset="0"/>
            </a:endParaRPr>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200">
                <a:solidFill>
                  <a:schemeClr val="bg1"/>
                </a:solidFill>
                <a:latin typeface="Arial" panose="020B0604020202020204" pitchFamily="34" charset="0"/>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dirty="0" smtClean="0"/>
              <a:t>Click to edit Master text styles</a:t>
            </a:r>
          </a:p>
        </p:txBody>
      </p:sp>
    </p:spTree>
    <p:extLst>
      <p:ext uri="{BB962C8B-B14F-4D97-AF65-F5344CB8AC3E}">
        <p14:creationId xmlns:p14="http://schemas.microsoft.com/office/powerpoint/2010/main" val="4025516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gline voice box divider">
    <p:bg>
      <p:bgPr>
        <a:solidFill>
          <a:srgbClr val="C1333C"/>
        </a:solidFill>
        <a:effectLst/>
      </p:bgPr>
    </p:bg>
    <p:spTree>
      <p:nvGrpSpPr>
        <p:cNvPr id="1" name=""/>
        <p:cNvGrpSpPr/>
        <p:nvPr/>
      </p:nvGrpSpPr>
      <p:grpSpPr>
        <a:xfrm>
          <a:off x="0" y="0"/>
          <a:ext cx="0" cy="0"/>
          <a:chOff x="0" y="0"/>
          <a:chExt cx="0" cy="0"/>
        </a:xfrm>
      </p:grpSpPr>
      <p:sp>
        <p:nvSpPr>
          <p:cNvPr id="6" name="Freeform 1"/>
          <p:cNvSpPr>
            <a:spLocks noChangeArrowheads="1"/>
          </p:cNvSpPr>
          <p:nvPr userDrawn="1"/>
        </p:nvSpPr>
        <p:spPr bwMode="auto">
          <a:xfrm>
            <a:off x="2231740" y="1484784"/>
            <a:ext cx="4680520" cy="2819320"/>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latin typeface="Arial" panose="020B0604020202020204" pitchFamily="34" charset="0"/>
            </a:endParaRPr>
          </a:p>
        </p:txBody>
      </p:sp>
      <p:sp>
        <p:nvSpPr>
          <p:cNvPr id="2" name="TextBox 1"/>
          <p:cNvSpPr txBox="1"/>
          <p:nvPr userDrawn="1"/>
        </p:nvSpPr>
        <p:spPr>
          <a:xfrm>
            <a:off x="2699792" y="1844824"/>
            <a:ext cx="3816424" cy="1938992"/>
          </a:xfrm>
          <a:prstGeom prst="rect">
            <a:avLst/>
          </a:prstGeom>
          <a:noFill/>
        </p:spPr>
        <p:txBody>
          <a:bodyPr wrap="square" rtlCol="0">
            <a:spAutoFit/>
          </a:bodyPr>
          <a:lstStyle/>
          <a:p>
            <a:r>
              <a:rPr lang="en-US" sz="4000" dirty="0" smtClean="0">
                <a:solidFill>
                  <a:srgbClr val="C1333C"/>
                </a:solidFill>
                <a:latin typeface="Felt Tip Roman"/>
              </a:rPr>
              <a:t>End poverty</a:t>
            </a:r>
          </a:p>
          <a:p>
            <a:r>
              <a:rPr lang="en-US" sz="4000" dirty="0" smtClean="0">
                <a:solidFill>
                  <a:srgbClr val="C1333C"/>
                </a:solidFill>
                <a:latin typeface="Felt Tip Roman"/>
              </a:rPr>
              <a:t>Promote</a:t>
            </a:r>
            <a:r>
              <a:rPr lang="en-US" sz="4000" baseline="0" dirty="0" smtClean="0">
                <a:solidFill>
                  <a:srgbClr val="C1333C"/>
                </a:solidFill>
                <a:latin typeface="Felt Tip Roman"/>
              </a:rPr>
              <a:t> justice</a:t>
            </a:r>
          </a:p>
          <a:p>
            <a:r>
              <a:rPr lang="en-US" sz="4000" baseline="0" dirty="0" smtClean="0">
                <a:solidFill>
                  <a:srgbClr val="C1333C"/>
                </a:solidFill>
                <a:latin typeface="Felt Tip Roman"/>
              </a:rPr>
              <a:t>Uphold dignity</a:t>
            </a:r>
            <a:endParaRPr lang="en-US" sz="4000" dirty="0">
              <a:solidFill>
                <a:srgbClr val="C1333C"/>
              </a:solidFill>
              <a:latin typeface="Felt Tip Roman"/>
            </a:endParaRPr>
          </a:p>
        </p:txBody>
      </p:sp>
      <p:pic>
        <p:nvPicPr>
          <p:cNvPr id="7" name="Picture 6" descr="CaritasAU_MasterLogo-descriptor_H_REV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spTree>
    <p:extLst>
      <p:ext uri="{BB962C8B-B14F-4D97-AF65-F5344CB8AC3E}">
        <p14:creationId xmlns:p14="http://schemas.microsoft.com/office/powerpoint/2010/main" val="110550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tagline">
    <p:bg>
      <p:bgPr>
        <a:solidFill>
          <a:srgbClr val="C1333C"/>
        </a:solidFill>
        <a:effectLst/>
      </p:bgPr>
    </p:bg>
    <p:spTree>
      <p:nvGrpSpPr>
        <p:cNvPr id="1" name=""/>
        <p:cNvGrpSpPr/>
        <p:nvPr/>
      </p:nvGrpSpPr>
      <p:grpSpPr>
        <a:xfrm>
          <a:off x="0" y="0"/>
          <a:ext cx="0" cy="0"/>
          <a:chOff x="0" y="0"/>
          <a:chExt cx="0" cy="0"/>
        </a:xfrm>
      </p:grpSpPr>
      <p:pic>
        <p:nvPicPr>
          <p:cNvPr id="3" name="Picture 2" descr="CaritasAU_MasterLogo-tagline_H_REV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2" name="TextBox 1"/>
          <p:cNvSpPr txBox="1"/>
          <p:nvPr userDrawn="1"/>
        </p:nvSpPr>
        <p:spPr>
          <a:xfrm>
            <a:off x="2267744" y="2393593"/>
            <a:ext cx="5112568" cy="1323439"/>
          </a:xfrm>
          <a:prstGeom prst="rect">
            <a:avLst/>
          </a:prstGeom>
          <a:noFill/>
        </p:spPr>
        <p:txBody>
          <a:bodyPr wrap="square" rtlCol="0">
            <a:spAutoFit/>
          </a:bodyPr>
          <a:lstStyle/>
          <a:p>
            <a:r>
              <a:rPr lang="en-US" sz="8000" dirty="0" smtClean="0">
                <a:solidFill>
                  <a:schemeClr val="bg1"/>
                </a:solidFill>
                <a:latin typeface="Felt Tip Roman"/>
              </a:rPr>
              <a:t>Thank</a:t>
            </a:r>
            <a:r>
              <a:rPr lang="en-US" sz="8000" baseline="0" dirty="0" smtClean="0">
                <a:solidFill>
                  <a:schemeClr val="bg1"/>
                </a:solidFill>
                <a:latin typeface="Felt Tip Roman"/>
              </a:rPr>
              <a:t> you</a:t>
            </a:r>
            <a:endParaRPr lang="en-US" sz="8000" dirty="0">
              <a:solidFill>
                <a:schemeClr val="bg1"/>
              </a:solidFill>
              <a:latin typeface="Felt Tip Roman"/>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Roboto Light"/>
              </a:defRPr>
            </a:lvl1pPr>
          </a:lstStyle>
          <a:p>
            <a:r>
              <a:rPr lang="en-US" dirty="0" smtClean="0"/>
              <a:t>Last updated: </a:t>
            </a:r>
            <a:fld id="{EE8934FF-BD4A-0141-A604-8E0ACB03DCC7}" type="datetimeFigureOut">
              <a:rPr lang="en-US" smtClean="0"/>
              <a:pPr/>
              <a:t>8/17/2017</a:t>
            </a:fld>
            <a:endParaRPr lang="en-US" dirty="0"/>
          </a:p>
        </p:txBody>
      </p:sp>
    </p:spTree>
    <p:extLst>
      <p:ext uri="{BB962C8B-B14F-4D97-AF65-F5344CB8AC3E}">
        <p14:creationId xmlns:p14="http://schemas.microsoft.com/office/powerpoint/2010/main" val="427990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descriptor">
    <p:bg>
      <p:bgPr>
        <a:solidFill>
          <a:srgbClr val="C1333C"/>
        </a:solidFill>
        <a:effectLst/>
      </p:bgPr>
    </p:bg>
    <p:spTree>
      <p:nvGrpSpPr>
        <p:cNvPr id="1" name=""/>
        <p:cNvGrpSpPr/>
        <p:nvPr/>
      </p:nvGrpSpPr>
      <p:grpSpPr>
        <a:xfrm>
          <a:off x="0" y="0"/>
          <a:ext cx="0" cy="0"/>
          <a:chOff x="0" y="0"/>
          <a:chExt cx="0" cy="0"/>
        </a:xfrm>
      </p:grpSpPr>
      <p:sp>
        <p:nvSpPr>
          <p:cNvPr id="2" name="TextBox 1"/>
          <p:cNvSpPr txBox="1"/>
          <p:nvPr userDrawn="1"/>
        </p:nvSpPr>
        <p:spPr>
          <a:xfrm>
            <a:off x="2267744" y="2393593"/>
            <a:ext cx="5328592" cy="1323439"/>
          </a:xfrm>
          <a:prstGeom prst="rect">
            <a:avLst/>
          </a:prstGeom>
          <a:noFill/>
        </p:spPr>
        <p:txBody>
          <a:bodyPr wrap="square" rtlCol="0">
            <a:spAutoFit/>
          </a:bodyPr>
          <a:lstStyle/>
          <a:p>
            <a:r>
              <a:rPr lang="en-US" sz="8000" dirty="0" smtClean="0">
                <a:solidFill>
                  <a:schemeClr val="bg1"/>
                </a:solidFill>
                <a:latin typeface="Felt Tip Roman"/>
              </a:rPr>
              <a:t>Thank</a:t>
            </a:r>
            <a:r>
              <a:rPr lang="en-US" sz="8000" baseline="0" dirty="0" smtClean="0">
                <a:solidFill>
                  <a:schemeClr val="bg1"/>
                </a:solidFill>
                <a:latin typeface="Felt Tip Roman"/>
              </a:rPr>
              <a:t> you</a:t>
            </a:r>
            <a:endParaRPr lang="en-US" sz="8000" dirty="0">
              <a:solidFill>
                <a:schemeClr val="bg1"/>
              </a:solidFill>
              <a:latin typeface="Felt Tip Roman"/>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Roboto Light"/>
              </a:defRPr>
            </a:lvl1pPr>
          </a:lstStyle>
          <a:p>
            <a:r>
              <a:rPr lang="en-US" dirty="0" smtClean="0"/>
              <a:t>Last updated: </a:t>
            </a:r>
            <a:fld id="{EE8934FF-BD4A-0141-A604-8E0ACB03DCC7}" type="datetimeFigureOut">
              <a:rPr lang="en-US" smtClean="0"/>
              <a:pPr/>
              <a:t>8/17/2017</a:t>
            </a:fld>
            <a:endParaRPr lang="en-US" dirty="0"/>
          </a:p>
        </p:txBody>
      </p:sp>
      <p:pic>
        <p:nvPicPr>
          <p:cNvPr id="5" name="Picture 4" descr="CaritasAU_MasterLogo-descriptor_H_REV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spTree>
    <p:extLst>
      <p:ext uri="{BB962C8B-B14F-4D97-AF65-F5344CB8AC3E}">
        <p14:creationId xmlns:p14="http://schemas.microsoft.com/office/powerpoint/2010/main" val="1121988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1 column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Roboto" panose="02000000000000000000" pitchFamily="2" charset="0"/>
                <a:cs typeface="Arial"/>
              </a:defRPr>
            </a:lvl1pPr>
          </a:lstStyle>
          <a:p>
            <a:r>
              <a:rPr lang="en-AU" dirty="0" smtClean="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a:lstStyle>
            <a:lvl1pPr marL="0" indent="0">
              <a:buFontTx/>
              <a:buNone/>
              <a:defRPr sz="1800" b="0" cap="none" baseline="0">
                <a:solidFill>
                  <a:schemeClr val="tx1"/>
                </a:solidFill>
                <a:latin typeface="Roboto" panose="02000000000000000000" pitchFamily="2" charset="0"/>
                <a:cs typeface="Arial"/>
              </a:defRPr>
            </a:lvl1pPr>
            <a:lvl2pPr marL="0" indent="0">
              <a:spcBef>
                <a:spcPts val="250"/>
              </a:spcBef>
              <a:buFontTx/>
              <a:buNone/>
              <a:defRPr sz="2400" cap="all">
                <a:solidFill>
                  <a:srgbClr val="C1333C"/>
                </a:solidFill>
                <a:latin typeface="Roboto" panose="02000000000000000000" pitchFamily="2" charset="0"/>
                <a:cs typeface="Arial"/>
              </a:defRPr>
            </a:lvl2pPr>
            <a:lvl3pPr marL="0" indent="-180000">
              <a:spcBef>
                <a:spcPts val="250"/>
              </a:spcBef>
              <a:buFont typeface="Arial"/>
              <a:buChar char="•"/>
              <a:defRPr sz="1800">
                <a:solidFill>
                  <a:schemeClr val="tx1"/>
                </a:solidFill>
                <a:latin typeface="Roboto" panose="02000000000000000000" pitchFamily="2" charset="0"/>
                <a:cs typeface="Arial"/>
              </a:defRPr>
            </a:lvl3pPr>
            <a:lvl4pPr marL="432000" indent="-228600">
              <a:spcBef>
                <a:spcPts val="250"/>
              </a:spcBef>
              <a:buFont typeface="Arial"/>
              <a:buChar char="•"/>
              <a:defRPr sz="1800">
                <a:solidFill>
                  <a:schemeClr val="tx1"/>
                </a:solidFill>
                <a:latin typeface="Roboto" panose="02000000000000000000" pitchFamily="2" charset="0"/>
                <a:cs typeface="Arial"/>
              </a:defRPr>
            </a:lvl4pPr>
            <a:lvl5pPr marL="594000" indent="-180000">
              <a:spcBef>
                <a:spcPts val="250"/>
              </a:spcBef>
              <a:buFont typeface="Arial"/>
              <a:buChar char="•"/>
              <a:defRPr sz="1800">
                <a:solidFill>
                  <a:schemeClr val="tx1"/>
                </a:solidFill>
                <a:latin typeface="Roboto" panose="02000000000000000000" pitchFamily="2" charset="0"/>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Roboto" panose="02000000000000000000" pitchFamily="2" charset="0"/>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pic>
        <p:nvPicPr>
          <p:cNvPr id="2" name="Picture 1" descr="CaritasAU_MasterLogo-tagline_H_POS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Roboto" panose="02000000000000000000" pitchFamily="2" charset="0"/>
                <a:cs typeface="Arial"/>
              </a:defRPr>
            </a:lvl1pPr>
          </a:lstStyle>
          <a:p>
            <a:endParaRPr lang="en-US" dirty="0"/>
          </a:p>
        </p:txBody>
      </p:sp>
      <p:sp>
        <p:nvSpPr>
          <p:cNvPr id="20"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Roboto" panose="02000000000000000000" pitchFamily="2" charset="0"/>
                <a:cs typeface="Arial"/>
              </a:defRPr>
            </a:lvl1pPr>
          </a:lstStyle>
          <a:p>
            <a:endParaRPr lang="en-US" dirty="0"/>
          </a:p>
        </p:txBody>
      </p:sp>
      <p:sp>
        <p:nvSpPr>
          <p:cNvPr id="21"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Roboto" panose="02000000000000000000" pitchFamily="2" charset="0"/>
                <a:cs typeface="Arial"/>
              </a:defRPr>
            </a:lvl1pPr>
          </a:lstStyle>
          <a:p>
            <a:endParaRPr lang="en-US" dirty="0"/>
          </a:p>
        </p:txBody>
      </p:sp>
      <p:sp>
        <p:nvSpPr>
          <p:cNvPr id="22"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Roboto" panose="02000000000000000000" pitchFamily="2" charset="0"/>
                <a:cs typeface="Arial"/>
              </a:defRPr>
            </a:lvl1pPr>
          </a:lstStyle>
          <a:p>
            <a:endParaRPr lang="en-US" dirty="0"/>
          </a:p>
        </p:txBody>
      </p:sp>
      <p:pic>
        <p:nvPicPr>
          <p:cNvPr id="13" name="Picture 12" descr="increase indent button.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805264" y="1124744"/>
            <a:ext cx="406400" cy="304800"/>
          </a:xfrm>
          <a:prstGeom prst="rect">
            <a:avLst/>
          </a:prstGeom>
        </p:spPr>
      </p:pic>
      <p:pic>
        <p:nvPicPr>
          <p:cNvPr id="15" name="Picture 14" descr="increase indent button.png"/>
          <p:cNvPicPr>
            <a:picLocks noChangeAspect="1"/>
          </p:cNvPicPr>
          <p:nvPr userDrawn="1"/>
        </p:nvPicPr>
        <p:blipFill rotWithShape="1">
          <a:blip r:embed="rId4" cstate="print">
            <a:extLst>
              <a:ext uri="{28A0092B-C50C-407E-A947-70E740481C1C}">
                <a14:useLocalDpi xmlns:a14="http://schemas.microsoft.com/office/drawing/2010/main"/>
              </a:ext>
            </a:extLst>
          </a:blip>
          <a:srcRect r="-98"/>
          <a:stretch/>
        </p:blipFill>
        <p:spPr>
          <a:xfrm rot="10800000">
            <a:off x="-7309320" y="1124744"/>
            <a:ext cx="406798" cy="304800"/>
          </a:xfrm>
          <a:prstGeom prst="rect">
            <a:avLst/>
          </a:prstGeom>
        </p:spPr>
      </p:pic>
      <p:sp>
        <p:nvSpPr>
          <p:cNvPr id="17" name="Text Placeholder 15"/>
          <p:cNvSpPr>
            <a:spLocks noGrp="1"/>
          </p:cNvSpPr>
          <p:nvPr>
            <p:ph type="body" sz="quarter" idx="16" hasCustomPrompt="1"/>
          </p:nvPr>
        </p:nvSpPr>
        <p:spPr>
          <a:xfrm>
            <a:off x="539344" y="6335712"/>
            <a:ext cx="4464496" cy="470845"/>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050">
                <a:solidFill>
                  <a:srgbClr val="D9894C"/>
                </a:solidFill>
                <a:latin typeface="Roboto" panose="02000000000000000000" pitchFamily="2" charset="0"/>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AU" dirty="0" smtClean="0"/>
              <a:t>#JUSTVISITING		CARITAS.ORG.AU/JUSTVISITING</a:t>
            </a:r>
          </a:p>
          <a:p>
            <a:pPr lvl="0"/>
            <a:endParaRPr lang="en-AU" dirty="0" smtClean="0"/>
          </a:p>
        </p:txBody>
      </p:sp>
    </p:spTree>
    <p:extLst>
      <p:ext uri="{BB962C8B-B14F-4D97-AF65-F5344CB8AC3E}">
        <p14:creationId xmlns:p14="http://schemas.microsoft.com/office/powerpoint/2010/main" val="258414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tagline">
    <p:bg>
      <p:bgPr>
        <a:solidFill>
          <a:srgbClr val="C1333C"/>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panose="020B0604020202020204" pitchFamily="34" charset="0"/>
              </a:defRPr>
            </a:lvl1pPr>
          </a:lstStyle>
          <a:p>
            <a:r>
              <a:rPr lang="en-US" dirty="0" smtClean="0"/>
              <a:t>Click to edit Master title style</a:t>
            </a:r>
            <a:endParaRPr lang="en-US" dirty="0"/>
          </a:p>
        </p:txBody>
      </p:sp>
      <p:pic>
        <p:nvPicPr>
          <p:cNvPr id="3" name="Picture 2" descr="CaritasAU_MasterLogo-tagline_H_REV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9" name="Freeform 1"/>
          <p:cNvSpPr>
            <a:spLocks noChangeArrowheads="1"/>
          </p:cNvSpPr>
          <p:nvPr userDrawn="1"/>
        </p:nvSpPr>
        <p:spPr bwMode="auto">
          <a:xfrm>
            <a:off x="1187624" y="2492896"/>
            <a:ext cx="2188988" cy="2160240"/>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latin typeface="Arial" panose="020B0604020202020204" pitchFamily="34" charset="0"/>
            </a:endParaRPr>
          </a:p>
        </p:txBody>
      </p:sp>
      <p:sp>
        <p:nvSpPr>
          <p:cNvPr id="10" name="Freeform 1"/>
          <p:cNvSpPr>
            <a:spLocks noChangeArrowheads="1"/>
          </p:cNvSpPr>
          <p:nvPr userDrawn="1"/>
        </p:nvSpPr>
        <p:spPr bwMode="auto">
          <a:xfrm>
            <a:off x="3475862" y="2505458"/>
            <a:ext cx="2176258" cy="2147677"/>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latin typeface="Arial" panose="020B0604020202020204" pitchFamily="34" charset="0"/>
            </a:endParaRPr>
          </a:p>
        </p:txBody>
      </p:sp>
      <p:sp>
        <p:nvSpPr>
          <p:cNvPr id="11" name="Freeform 1"/>
          <p:cNvSpPr>
            <a:spLocks noChangeArrowheads="1"/>
          </p:cNvSpPr>
          <p:nvPr userDrawn="1"/>
        </p:nvSpPr>
        <p:spPr bwMode="auto">
          <a:xfrm>
            <a:off x="5780118" y="2505458"/>
            <a:ext cx="2176258" cy="2147677"/>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latin typeface="Arial" panose="020B0604020202020204" pitchFamily="34" charset="0"/>
            </a:endParaRPr>
          </a:p>
        </p:txBody>
      </p:sp>
    </p:spTree>
    <p:extLst>
      <p:ext uri="{BB962C8B-B14F-4D97-AF65-F5344CB8AC3E}">
        <p14:creationId xmlns:p14="http://schemas.microsoft.com/office/powerpoint/2010/main" val="292613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descriptor">
    <p:bg>
      <p:bgPr>
        <a:solidFill>
          <a:srgbClr val="C1333C"/>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panose="020B0604020202020204" pitchFamily="34" charset="0"/>
              </a:defRPr>
            </a:lvl1pPr>
          </a:lstStyle>
          <a:p>
            <a:r>
              <a:rPr lang="en-US" dirty="0" smtClean="0"/>
              <a:t>Click to edit Master title style</a:t>
            </a:r>
            <a:endParaRPr lang="en-US" dirty="0"/>
          </a:p>
        </p:txBody>
      </p:sp>
      <p:pic>
        <p:nvPicPr>
          <p:cNvPr id="2" name="Picture 1" descr="CaritasAU_MasterLogo-descriptor_H_REV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652120" y="5858211"/>
            <a:ext cx="2880320" cy="477501"/>
          </a:xfrm>
          <a:prstGeom prst="rect">
            <a:avLst/>
          </a:prstGeom>
        </p:spPr>
      </p:pic>
      <p:sp>
        <p:nvSpPr>
          <p:cNvPr id="11" name="Freeform 1"/>
          <p:cNvSpPr>
            <a:spLocks noChangeArrowheads="1"/>
          </p:cNvSpPr>
          <p:nvPr userDrawn="1"/>
        </p:nvSpPr>
        <p:spPr bwMode="auto">
          <a:xfrm>
            <a:off x="3475862" y="2505458"/>
            <a:ext cx="2176258" cy="2147677"/>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latin typeface="Arial" panose="020B0604020202020204" pitchFamily="34" charset="0"/>
            </a:endParaRPr>
          </a:p>
        </p:txBody>
      </p:sp>
      <p:sp>
        <p:nvSpPr>
          <p:cNvPr id="12" name="Freeform 1"/>
          <p:cNvSpPr>
            <a:spLocks noChangeArrowheads="1"/>
          </p:cNvSpPr>
          <p:nvPr userDrawn="1"/>
        </p:nvSpPr>
        <p:spPr bwMode="auto">
          <a:xfrm>
            <a:off x="5780118" y="2505458"/>
            <a:ext cx="2176258" cy="2147677"/>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latin typeface="Arial" panose="020B0604020202020204" pitchFamily="34" charset="0"/>
            </a:endParaRPr>
          </a:p>
        </p:txBody>
      </p:sp>
      <p:sp>
        <p:nvSpPr>
          <p:cNvPr id="8" name="TextBox 7"/>
          <p:cNvSpPr txBox="1"/>
          <p:nvPr userDrawn="1"/>
        </p:nvSpPr>
        <p:spPr>
          <a:xfrm>
            <a:off x="9468545" y="149403"/>
            <a:ext cx="4320479" cy="8402300"/>
          </a:xfrm>
          <a:prstGeom prst="rect">
            <a:avLst/>
          </a:prstGeom>
          <a:noFill/>
        </p:spPr>
        <p:txBody>
          <a:bodyPr wrap="square" rtlCol="0">
            <a:spAutoFit/>
          </a:bodyPr>
          <a:lstStyle/>
          <a:p>
            <a:r>
              <a:rPr lang="en-US" b="1" dirty="0" smtClean="0">
                <a:latin typeface="Arial" panose="020B0604020202020204" pitchFamily="34" charset="0"/>
              </a:rPr>
              <a:t>How to place an editable</a:t>
            </a:r>
            <a:r>
              <a:rPr lang="en-US" b="1" baseline="0" dirty="0" smtClean="0">
                <a:latin typeface="Arial" panose="020B0604020202020204" pitchFamily="34" charset="0"/>
              </a:rPr>
              <a:t> the voice box shape</a:t>
            </a:r>
          </a:p>
          <a:p>
            <a:pPr marL="342900" indent="-342900">
              <a:buFontTx/>
              <a:buAutoNum type="arabicPeriod"/>
            </a:pPr>
            <a:r>
              <a:rPr lang="en-US" baseline="0" dirty="0" smtClean="0">
                <a:latin typeface="Arial" panose="020B0604020202020204" pitchFamily="34" charset="0"/>
              </a:rPr>
              <a:t>Open up master page that matches the placed slide</a:t>
            </a:r>
          </a:p>
          <a:p>
            <a:pPr marL="800100" lvl="1" indent="-342900">
              <a:buFont typeface="Arial"/>
              <a:buChar char="•"/>
            </a:pPr>
            <a:r>
              <a:rPr lang="en-US" baseline="0" dirty="0" smtClean="0">
                <a:latin typeface="Arial" panose="020B0604020202020204" pitchFamily="34" charset="0"/>
              </a:rPr>
              <a:t>View &gt; Master &gt; Slide Master</a:t>
            </a:r>
          </a:p>
          <a:p>
            <a:pPr marL="342900" indent="-342900">
              <a:buFontTx/>
              <a:buAutoNum type="arabicPeriod"/>
            </a:pPr>
            <a:r>
              <a:rPr lang="en-US" baseline="0" dirty="0" smtClean="0">
                <a:latin typeface="Arial" panose="020B0604020202020204" pitchFamily="34" charset="0"/>
              </a:rPr>
              <a:t>Go to the corresponding master page and copy the voice box shapes</a:t>
            </a:r>
          </a:p>
          <a:p>
            <a:pPr marL="342900" indent="-342900">
              <a:buFontTx/>
              <a:buAutoNum type="arabicPeriod"/>
            </a:pPr>
            <a:r>
              <a:rPr lang="en-US" baseline="0" dirty="0" smtClean="0">
                <a:latin typeface="Arial" panose="020B0604020202020204" pitchFamily="34" charset="0"/>
              </a:rPr>
              <a:t>Close master page view</a:t>
            </a:r>
          </a:p>
          <a:p>
            <a:pPr marL="342900" indent="-342900">
              <a:buFontTx/>
              <a:buAutoNum type="arabicPeriod"/>
            </a:pPr>
            <a:r>
              <a:rPr lang="en-US" baseline="0" dirty="0" smtClean="0">
                <a:latin typeface="Arial" panose="020B0604020202020204" pitchFamily="34" charset="0"/>
              </a:rPr>
              <a:t>Paste voice box shapes onto the presentation page</a:t>
            </a:r>
          </a:p>
          <a:p>
            <a:pPr marL="342900" indent="-342900">
              <a:buFontTx/>
              <a:buAutoNum type="arabicPeriod"/>
            </a:pPr>
            <a:endParaRPr lang="en-US" baseline="0" dirty="0" smtClean="0">
              <a:latin typeface="Arial" panose="020B0604020202020204" pitchFamily="34" charset="0"/>
            </a:endParaRPr>
          </a:p>
          <a:p>
            <a:pPr marL="0" indent="0">
              <a:buFontTx/>
              <a:buNone/>
            </a:pPr>
            <a:r>
              <a:rPr lang="en-US" b="1" baseline="0" dirty="0" smtClean="0">
                <a:latin typeface="Arial" panose="020B0604020202020204" pitchFamily="34" charset="0"/>
              </a:rPr>
              <a:t>How to place an image within the voice box</a:t>
            </a:r>
          </a:p>
          <a:p>
            <a:pPr marL="342900" indent="-342900">
              <a:buFont typeface="+mj-lt"/>
              <a:buAutoNum type="arabicPeriod"/>
            </a:pPr>
            <a:r>
              <a:rPr lang="en-US" baseline="0" dirty="0" smtClean="0">
                <a:latin typeface="Arial" panose="020B0604020202020204" pitchFamily="34" charset="0"/>
              </a:rPr>
              <a:t>Right click on voice box shape and click ‘format shape’</a:t>
            </a:r>
          </a:p>
          <a:p>
            <a:pPr marL="342900" indent="-342900">
              <a:buFont typeface="+mj-lt"/>
              <a:buAutoNum type="arabicPeriod"/>
            </a:pPr>
            <a:r>
              <a:rPr lang="en-US" baseline="0" dirty="0" smtClean="0">
                <a:latin typeface="Arial" panose="020B0604020202020204" pitchFamily="34" charset="0"/>
              </a:rPr>
              <a:t>Select an image: Format shape &gt; Fill &gt; Picture or Texture &gt; Choose Picture</a:t>
            </a:r>
          </a:p>
          <a:p>
            <a:pPr marL="0" indent="0">
              <a:buFont typeface="+mj-lt"/>
              <a:buNone/>
            </a:pPr>
            <a:endParaRPr lang="en-US" baseline="0" dirty="0" smtClean="0">
              <a:latin typeface="Arial" panose="020B0604020202020204" pitchFamily="34" charset="0"/>
            </a:endParaRPr>
          </a:p>
          <a:p>
            <a:pPr marL="0" indent="0">
              <a:buFont typeface="+mj-lt"/>
              <a:buNone/>
            </a:pPr>
            <a:r>
              <a:rPr lang="en-US" b="1" baseline="0" dirty="0" smtClean="0">
                <a:latin typeface="Arial" panose="020B0604020202020204" pitchFamily="34" charset="0"/>
              </a:rPr>
              <a:t>NOTE: </a:t>
            </a:r>
            <a:r>
              <a:rPr lang="en-US" baseline="0" dirty="0" smtClean="0">
                <a:latin typeface="Arial" panose="020B0604020202020204" pitchFamily="34" charset="0"/>
              </a:rPr>
              <a:t>The picture will distort within the voice box. You will need to fix this by the steps below.</a:t>
            </a:r>
          </a:p>
          <a:p>
            <a:pPr marL="342900" indent="-342900">
              <a:buFont typeface="+mj-lt"/>
              <a:buAutoNum type="arabicPeriod"/>
            </a:pPr>
            <a:endParaRPr lang="en-US" baseline="0" dirty="0" smtClean="0">
              <a:latin typeface="Arial" panose="020B0604020202020204" pitchFamily="34" charset="0"/>
            </a:endParaRPr>
          </a:p>
          <a:p>
            <a:pPr marL="0" indent="0">
              <a:buFont typeface="+mj-lt"/>
              <a:buNone/>
            </a:pPr>
            <a:r>
              <a:rPr lang="en-US" b="1" baseline="0" dirty="0" smtClean="0">
                <a:latin typeface="Arial" panose="020B0604020202020204" pitchFamily="34" charset="0"/>
              </a:rPr>
              <a:t>How to correctly scale an image within the voice box</a:t>
            </a:r>
          </a:p>
          <a:p>
            <a:pPr marL="342900" indent="-342900">
              <a:buFont typeface="+mj-lt"/>
              <a:buAutoNum type="arabicPeriod"/>
            </a:pPr>
            <a:r>
              <a:rPr lang="en-US" baseline="0" dirty="0" smtClean="0">
                <a:latin typeface="Arial" panose="020B0604020202020204" pitchFamily="34" charset="0"/>
              </a:rPr>
              <a:t>Go to Format picture &gt; crop &gt; crop to fill</a:t>
            </a:r>
          </a:p>
          <a:p>
            <a:pPr marL="342900" indent="-342900">
              <a:buFont typeface="+mj-lt"/>
              <a:buAutoNum type="arabicPeriod"/>
            </a:pPr>
            <a:r>
              <a:rPr lang="en-US" baseline="0" dirty="0" smtClean="0">
                <a:latin typeface="Arial" panose="020B0604020202020204" pitchFamily="34" charset="0"/>
              </a:rPr>
              <a:t>You can enlarge the photo and position it within the voice box shape to achieve the best crop</a:t>
            </a:r>
          </a:p>
        </p:txBody>
      </p:sp>
      <p:sp>
        <p:nvSpPr>
          <p:cNvPr id="9" name="TextBox 8"/>
          <p:cNvSpPr txBox="1"/>
          <p:nvPr userDrawn="1"/>
        </p:nvSpPr>
        <p:spPr>
          <a:xfrm>
            <a:off x="-4573016" y="149403"/>
            <a:ext cx="4320479" cy="3139321"/>
          </a:xfrm>
          <a:prstGeom prst="rect">
            <a:avLst/>
          </a:prstGeom>
          <a:noFill/>
        </p:spPr>
        <p:txBody>
          <a:bodyPr wrap="square" rtlCol="0">
            <a:spAutoFit/>
          </a:bodyPr>
          <a:lstStyle/>
          <a:p>
            <a:r>
              <a:rPr lang="en-US" b="0" baseline="0" dirty="0" smtClean="0">
                <a:latin typeface="Arial" panose="020B0604020202020204" pitchFamily="34" charset="0"/>
              </a:rPr>
              <a:t>Please ensure that you have the correct fonts installed on your machine to use this presentation correctly.</a:t>
            </a:r>
          </a:p>
          <a:p>
            <a:endParaRPr lang="en-US" b="1" baseline="0" dirty="0" smtClean="0">
              <a:latin typeface="Arial" panose="020B0604020202020204" pitchFamily="34" charset="0"/>
            </a:endParaRPr>
          </a:p>
          <a:p>
            <a:r>
              <a:rPr lang="en-US" b="1" baseline="0" dirty="0" smtClean="0">
                <a:latin typeface="Arial" panose="020B0604020202020204" pitchFamily="34" charset="0"/>
              </a:rPr>
              <a:t>The following fonts are required:</a:t>
            </a:r>
          </a:p>
          <a:p>
            <a:r>
              <a:rPr lang="en-US" b="1" baseline="0" dirty="0" smtClean="0">
                <a:latin typeface="Arial" panose="020B0604020202020204" pitchFamily="34" charset="0"/>
              </a:rPr>
              <a:t>- </a:t>
            </a:r>
            <a:r>
              <a:rPr lang="en-US" b="1" baseline="0" dirty="0" err="1" smtClean="0">
                <a:latin typeface="Arial" panose="020B0604020202020204" pitchFamily="34" charset="0"/>
              </a:rPr>
              <a:t>Roboto</a:t>
            </a:r>
            <a:r>
              <a:rPr lang="en-US" b="1" baseline="0" dirty="0" smtClean="0">
                <a:latin typeface="Arial" panose="020B0604020202020204" pitchFamily="34" charset="0"/>
              </a:rPr>
              <a:t> 2014</a:t>
            </a:r>
          </a:p>
          <a:p>
            <a:pPr marL="285750" indent="-285750">
              <a:buFontTx/>
              <a:buChar char="-"/>
            </a:pPr>
            <a:r>
              <a:rPr lang="en-US" b="1" baseline="0" dirty="0" smtClean="0">
                <a:latin typeface="Arial" panose="020B0604020202020204" pitchFamily="34" charset="0"/>
              </a:rPr>
              <a:t>Felt Tip Roman</a:t>
            </a:r>
          </a:p>
          <a:p>
            <a:pPr marL="285750" indent="-285750">
              <a:buFontTx/>
              <a:buChar char="-"/>
            </a:pPr>
            <a:endParaRPr lang="en-US" b="1" baseline="0" dirty="0" smtClean="0">
              <a:latin typeface="Arial" panose="020B0604020202020204" pitchFamily="34" charset="0"/>
            </a:endParaRPr>
          </a:p>
          <a:p>
            <a:pPr marL="0" indent="0">
              <a:buFontTx/>
              <a:buNone/>
            </a:pPr>
            <a:r>
              <a:rPr lang="en-US" b="0" baseline="0" dirty="0" smtClean="0">
                <a:latin typeface="Arial" panose="020B0604020202020204" pitchFamily="34" charset="0"/>
              </a:rPr>
              <a:t>Please get in contact with Caritas Australia IT or communications team to install the above fonts.</a:t>
            </a:r>
          </a:p>
        </p:txBody>
      </p:sp>
    </p:spTree>
    <p:extLst>
      <p:ext uri="{BB962C8B-B14F-4D97-AF65-F5344CB8AC3E}">
        <p14:creationId xmlns:p14="http://schemas.microsoft.com/office/powerpoint/2010/main" val="75897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age">
    <p:bg>
      <p:bgPr>
        <a:solidFill>
          <a:srgbClr val="C1333C"/>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panose="020B0604020202020204" pitchFamily="34" charset="0"/>
              </a:defRPr>
            </a:lvl1pPr>
          </a:lstStyle>
          <a:p>
            <a:r>
              <a:rPr lang="en-US" dirty="0" smtClean="0"/>
              <a:t>Click to edit Master title style</a:t>
            </a:r>
            <a:endParaRPr lang="en-US" dirty="0"/>
          </a:p>
        </p:txBody>
      </p:sp>
      <p:pic>
        <p:nvPicPr>
          <p:cNvPr id="3" name="Picture 2" descr="CaritasAU_MasterLogo-tagline_H_REV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68143" y="5862204"/>
            <a:ext cx="2643027" cy="473509"/>
          </a:xfrm>
          <a:prstGeom prst="rect">
            <a:avLst/>
          </a:prstGeom>
        </p:spPr>
      </p:pic>
      <p:sp>
        <p:nvSpPr>
          <p:cNvPr id="10"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2400" cap="all" baseline="0">
                <a:solidFill>
                  <a:schemeClr val="bg1"/>
                </a:solidFill>
                <a:latin typeface="Arial" panose="020B0604020202020204" pitchFamily="34" charset="0"/>
              </a:defRPr>
            </a:lvl1pPr>
            <a:lvl2pPr marL="0" indent="0">
              <a:spcBef>
                <a:spcPts val="250"/>
              </a:spcBef>
              <a:buFontTx/>
              <a:buNone/>
              <a:defRPr sz="2000">
                <a:solidFill>
                  <a:schemeClr val="bg1"/>
                </a:solidFill>
                <a:latin typeface="Roboto Light"/>
              </a:defRPr>
            </a:lvl2pPr>
            <a:lvl3pPr marL="0" indent="-180000">
              <a:spcBef>
                <a:spcPts val="250"/>
              </a:spcBef>
              <a:buFont typeface="Arial"/>
              <a:buChar char="•"/>
              <a:defRPr sz="2000">
                <a:solidFill>
                  <a:schemeClr val="bg1"/>
                </a:solidFill>
                <a:latin typeface="Roboto Light"/>
              </a:defRPr>
            </a:lvl3pPr>
            <a:lvl4pPr marL="432000" indent="-228600">
              <a:spcBef>
                <a:spcPts val="250"/>
              </a:spcBef>
              <a:buFont typeface="Arial"/>
              <a:buChar char="•"/>
              <a:defRPr sz="2000">
                <a:solidFill>
                  <a:schemeClr val="bg1"/>
                </a:solidFill>
                <a:latin typeface="Roboto Light"/>
              </a:defRPr>
            </a:lvl4pPr>
            <a:lvl5pPr marL="594000" indent="-180000">
              <a:spcBef>
                <a:spcPts val="250"/>
              </a:spcBef>
              <a:buFont typeface="Arial"/>
              <a:buChar char="•"/>
              <a:defRPr sz="2000">
                <a:solidFill>
                  <a:schemeClr val="bg1"/>
                </a:solidFill>
                <a:latin typeface="Roboto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11"/>
          </p:nvPr>
        </p:nvSpPr>
        <p:spPr>
          <a:xfrm>
            <a:off x="539552" y="5516563"/>
            <a:ext cx="4464496" cy="819150"/>
          </a:xfrm>
          <a:prstGeom prst="rect">
            <a:avLst/>
          </a:prstGeom>
        </p:spPr>
        <p:txBody>
          <a:bodyPr>
            <a:noAutofit/>
          </a:bodyPr>
          <a:lstStyle>
            <a:lvl1pPr marL="0" indent="0">
              <a:buFontTx/>
              <a:buNone/>
              <a:defRPr sz="1400">
                <a:solidFill>
                  <a:schemeClr val="bg1"/>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Tree>
    <p:extLst>
      <p:ext uri="{BB962C8B-B14F-4D97-AF65-F5344CB8AC3E}">
        <p14:creationId xmlns:p14="http://schemas.microsoft.com/office/powerpoint/2010/main" val="305241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4 images top">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panose="020B0604020202020204"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a:lstStyle>
            <a:lvl1pPr marL="0" indent="0">
              <a:buFontTx/>
              <a:buNone/>
              <a:defRPr sz="2200" cap="all" baseline="0">
                <a:solidFill>
                  <a:srgbClr val="C1333C"/>
                </a:solidFill>
                <a:latin typeface="Arial" panose="020B0604020202020204" pitchFamily="34" charset="0"/>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pic>
        <p:nvPicPr>
          <p:cNvPr id="2" name="Picture 1" descr="CaritasAU_MasterLogo-tagline_H_POS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Freeform 1"/>
          <p:cNvSpPr>
            <a:spLocks noChangeArrowheads="1"/>
          </p:cNvSpPr>
          <p:nvPr userDrawn="1"/>
        </p:nvSpPr>
        <p:spPr bwMode="auto">
          <a:xfrm>
            <a:off x="611560" y="649288"/>
            <a:ext cx="1875284" cy="1850656"/>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ndParaRPr>
          </a:p>
        </p:txBody>
      </p:sp>
      <p:sp>
        <p:nvSpPr>
          <p:cNvPr id="9" name="Freeform 1"/>
          <p:cNvSpPr>
            <a:spLocks noChangeArrowheads="1"/>
          </p:cNvSpPr>
          <p:nvPr userDrawn="1"/>
        </p:nvSpPr>
        <p:spPr bwMode="auto">
          <a:xfrm>
            <a:off x="2699792" y="661851"/>
            <a:ext cx="1862555" cy="183809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ndParaRPr>
          </a:p>
        </p:txBody>
      </p:sp>
      <p:sp>
        <p:nvSpPr>
          <p:cNvPr id="11" name="Freeform 1"/>
          <p:cNvSpPr>
            <a:spLocks noChangeArrowheads="1"/>
          </p:cNvSpPr>
          <p:nvPr userDrawn="1"/>
        </p:nvSpPr>
        <p:spPr bwMode="auto">
          <a:xfrm>
            <a:off x="4733769" y="661850"/>
            <a:ext cx="1782447" cy="1838093"/>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ndParaRPr>
          </a:p>
        </p:txBody>
      </p:sp>
      <p:sp>
        <p:nvSpPr>
          <p:cNvPr id="12" name="Freeform 1"/>
          <p:cNvSpPr>
            <a:spLocks noChangeArrowheads="1"/>
          </p:cNvSpPr>
          <p:nvPr userDrawn="1"/>
        </p:nvSpPr>
        <p:spPr bwMode="auto">
          <a:xfrm>
            <a:off x="6749992" y="661850"/>
            <a:ext cx="1782448" cy="183809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ndParaRPr>
          </a:p>
        </p:txBody>
      </p:sp>
    </p:spTree>
    <p:extLst>
      <p:ext uri="{BB962C8B-B14F-4D97-AF65-F5344CB8AC3E}">
        <p14:creationId xmlns:p14="http://schemas.microsoft.com/office/powerpoint/2010/main" val="1552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4 images top">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panose="020B0604020202020204" pitchFamily="34" charset="0"/>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numCol="2" spcCol="360000"/>
          <a:lstStyle>
            <a:lvl1pPr marL="0" indent="0">
              <a:buFontTx/>
              <a:buNone/>
              <a:defRPr sz="2200" cap="all" baseline="0">
                <a:solidFill>
                  <a:srgbClr val="C1333C"/>
                </a:solidFill>
                <a:latin typeface="Arial" panose="020B0604020202020204" pitchFamily="34" charset="0"/>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pic>
        <p:nvPicPr>
          <p:cNvPr id="2" name="Picture 1" descr="CaritasAU_MasterLogo-tagline_H_POS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Tree>
    <p:extLst>
      <p:ext uri="{BB962C8B-B14F-4D97-AF65-F5344CB8AC3E}">
        <p14:creationId xmlns:p14="http://schemas.microsoft.com/office/powerpoint/2010/main" val="290183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no images">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panose="020B0604020202020204" pitchFamily="34" charset="0"/>
              </a:defRPr>
            </a:lvl1pPr>
          </a:lstStyle>
          <a:p>
            <a:r>
              <a:rPr lang="en-US" dirty="0" smtClean="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2200" cap="all" baseline="0">
                <a:solidFill>
                  <a:srgbClr val="C1333C"/>
                </a:solidFill>
                <a:latin typeface="Arial" panose="020B0604020202020204" pitchFamily="34" charset="0"/>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055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no images">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panose="020B0604020202020204" pitchFamily="34" charset="0"/>
              </a:defRPr>
            </a:lvl1pPr>
          </a:lstStyle>
          <a:p>
            <a:r>
              <a:rPr lang="en-US" dirty="0" smtClean="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numCol="2" spcCol="180000"/>
          <a:lstStyle>
            <a:lvl1pPr marL="0" indent="0">
              <a:buFontTx/>
              <a:buNone/>
              <a:defRPr sz="2200" cap="all" baseline="0">
                <a:solidFill>
                  <a:srgbClr val="C1333C"/>
                </a:solidFill>
                <a:latin typeface="Arial" panose="020B0604020202020204" pitchFamily="34" charset="0"/>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675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1 lrg image">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panose="020B0604020202020204" pitchFamily="34" charset="0"/>
              </a:defRPr>
            </a:lvl1pPr>
          </a:lstStyle>
          <a:p>
            <a:r>
              <a:rPr lang="en-US"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2200" cap="all" baseline="0">
                <a:solidFill>
                  <a:srgbClr val="C1333C"/>
                </a:solidFill>
                <a:latin typeface="Arial" panose="020B0604020202020204" pitchFamily="34" charset="0"/>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15"/>
          <p:cNvSpPr>
            <a:spLocks noGrp="1"/>
          </p:cNvSpPr>
          <p:nvPr>
            <p:ph type="body" sz="quarter" idx="11"/>
          </p:nvPr>
        </p:nvSpPr>
        <p:spPr>
          <a:xfrm>
            <a:off x="4588169" y="5301208"/>
            <a:ext cx="3908130" cy="470845"/>
          </a:xfrm>
          <a:prstGeom prst="rect">
            <a:avLst/>
          </a:prstGeom>
        </p:spPr>
        <p:txBody>
          <a:bodyPr>
            <a:noAutofit/>
          </a:bodyPr>
          <a:lstStyle>
            <a:lvl1pPr marL="0" indent="0">
              <a:buFontTx/>
              <a:buNone/>
              <a:defRPr sz="1400">
                <a:solidFill>
                  <a:srgbClr val="C1333C"/>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US" smtClean="0"/>
              <a:t>Click to edit Master text styles</a:t>
            </a:r>
          </a:p>
        </p:txBody>
      </p:sp>
    </p:spTree>
    <p:extLst>
      <p:ext uri="{BB962C8B-B14F-4D97-AF65-F5344CB8AC3E}">
        <p14:creationId xmlns:p14="http://schemas.microsoft.com/office/powerpoint/2010/main" val="29805578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87871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ucation@caritas.org.a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caritas.org.au/school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sa.un.org/unpd/wup/DataQuery/"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data.oecd.org/gdp/gross-domestic-product-gdp.ht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hdr.undp.org/en/humande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hdr.undp.org/en/countri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caritas.org.au/docs/default-source/secondary-school-resources/urbanisation.pdf?sfvrsn=5"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thinglink.com/scene/842269236494598146" TargetMode="External"/><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www.caritas.org.au/learn/programs/latin-america---brazil-capacity-building-for-full-participation-in-civic-life/maristely-a-flower-in-the-favelas" TargetMode="External"/><Relationship Id="rId4" Type="http://schemas.openxmlformats.org/officeDocument/2006/relationships/hyperlink" Target="http://www.caritas.org.au/learn/programs/asia---cambodia-empowering-youth/vannaks-stor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aritas.org.au/act/australian-aid"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solidFill>
                  <a:srgbClr val="C00000"/>
                </a:solidFill>
                <a:latin typeface="Arial" panose="020B0604020202020204" pitchFamily="34" charset="0"/>
                <a:cs typeface="Arial" panose="020B0604020202020204" pitchFamily="34" charset="0"/>
              </a:rPr>
              <a:t>Information for teachers</a:t>
            </a:r>
            <a:endParaRPr lang="en-US" sz="3600" dirty="0">
              <a:solidFill>
                <a:srgbClr val="C00000"/>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p:nvPr>
        </p:nvSpPr>
        <p:spPr>
          <a:xfrm>
            <a:off x="521296" y="1124744"/>
            <a:ext cx="8227168" cy="1468437"/>
          </a:xfrm>
        </p:spPr>
        <p:txBody>
          <a:bodyPr/>
          <a:lstStyle/>
          <a:p>
            <a:pPr>
              <a:spcBef>
                <a:spcPts val="600"/>
              </a:spcBef>
            </a:pPr>
            <a:r>
              <a:rPr lang="en-AU" sz="1800" cap="none" dirty="0" smtClean="0">
                <a:solidFill>
                  <a:schemeClr val="tx1"/>
                </a:solidFill>
                <a:latin typeface="Arial" panose="020B0604020202020204" pitchFamily="34" charset="0"/>
                <a:ea typeface="Roboto Medium" panose="02000000000000000000" pitchFamily="2" charset="0"/>
                <a:cs typeface="Arial" panose="020B0604020202020204" pitchFamily="34" charset="0"/>
              </a:rPr>
              <a:t>This PowerPoint highlights the key issues of urban poverty for </a:t>
            </a:r>
            <a:r>
              <a:rPr lang="en-AU" sz="1800" b="1" cap="none" dirty="0" smtClean="0">
                <a:solidFill>
                  <a:schemeClr val="tx1"/>
                </a:solidFill>
                <a:latin typeface="Arial" panose="020B0604020202020204" pitchFamily="34" charset="0"/>
                <a:ea typeface="Roboto Medium" panose="02000000000000000000" pitchFamily="2" charset="0"/>
                <a:cs typeface="Arial" panose="020B0604020202020204" pitchFamily="34" charset="0"/>
              </a:rPr>
              <a:t>secondary school students</a:t>
            </a:r>
            <a:r>
              <a:rPr lang="en-AU" sz="1800" cap="none" dirty="0" smtClean="0">
                <a:solidFill>
                  <a:schemeClr val="tx1"/>
                </a:solidFill>
                <a:latin typeface="Arial" panose="020B0604020202020204" pitchFamily="34" charset="0"/>
                <a:ea typeface="Roboto Medium" panose="02000000000000000000" pitchFamily="2" charset="0"/>
                <a:cs typeface="Arial" panose="020B0604020202020204" pitchFamily="34" charset="0"/>
              </a:rPr>
              <a:t>. It is intended as a flexible teaching tool for teacher use. </a:t>
            </a:r>
          </a:p>
          <a:p>
            <a:pPr>
              <a:spcBef>
                <a:spcPts val="600"/>
              </a:spcBef>
            </a:pPr>
            <a:r>
              <a:rPr lang="en-AU" sz="1800" b="1" cap="none" dirty="0" smtClean="0">
                <a:solidFill>
                  <a:schemeClr val="tx1"/>
                </a:solidFill>
                <a:ea typeface="Roboto Medium" panose="02000000000000000000" pitchFamily="2" charset="0"/>
                <a:cs typeface="Arial" panose="020B0604020202020204" pitchFamily="34" charset="0"/>
              </a:rPr>
              <a:t>There are suggested discussion questions, tasks and additional information in the ‘Notes’ sections of the slides. </a:t>
            </a:r>
            <a:r>
              <a:rPr lang="en-AU" sz="1800" cap="none" dirty="0" smtClean="0">
                <a:solidFill>
                  <a:schemeClr val="tx1"/>
                </a:solidFill>
                <a:ea typeface="Roboto Medium" panose="02000000000000000000" pitchFamily="2" charset="0"/>
                <a:cs typeface="Arial" panose="020B0604020202020204" pitchFamily="34" charset="0"/>
              </a:rPr>
              <a:t>There is also a suggested learning task at the end, which can be printed and distributed as a group activity. </a:t>
            </a:r>
            <a:endParaRPr lang="en-AU" sz="1800" cap="none" dirty="0" smtClean="0">
              <a:solidFill>
                <a:schemeClr val="tx1"/>
              </a:solidFill>
              <a:latin typeface="Arial" panose="020B0604020202020204" pitchFamily="34" charset="0"/>
              <a:ea typeface="Roboto Medium" panose="02000000000000000000" pitchFamily="2" charset="0"/>
              <a:cs typeface="Arial" panose="020B0604020202020204" pitchFamily="34" charset="0"/>
            </a:endParaRPr>
          </a:p>
          <a:p>
            <a:pPr>
              <a:spcBef>
                <a:spcPts val="600"/>
              </a:spcBef>
            </a:pPr>
            <a:r>
              <a:rPr lang="en-AU" sz="1800" cap="none" dirty="0" smtClean="0">
                <a:solidFill>
                  <a:schemeClr val="tx1"/>
                </a:solidFill>
                <a:latin typeface="Arial" panose="020B0604020202020204" pitchFamily="34" charset="0"/>
                <a:ea typeface="Roboto" pitchFamily="2" charset="0"/>
                <a:cs typeface="Arial" panose="020B0604020202020204" pitchFamily="34" charset="0"/>
              </a:rPr>
              <a:t>It is our hope that you will use these slides in a way that best suits your purposes. As such, the slides are editable so that the content is flexible for you to adapt to your needs. If you do edit this presentation, please ensure content and photos from this resource remain with the appropriate credit to </a:t>
            </a:r>
            <a:br>
              <a:rPr lang="en-AU" sz="1800" cap="none" dirty="0" smtClean="0">
                <a:solidFill>
                  <a:schemeClr val="tx1"/>
                </a:solidFill>
                <a:latin typeface="Arial" panose="020B0604020202020204" pitchFamily="34" charset="0"/>
                <a:ea typeface="Roboto" pitchFamily="2" charset="0"/>
                <a:cs typeface="Arial" panose="020B0604020202020204" pitchFamily="34" charset="0"/>
              </a:rPr>
            </a:br>
            <a:r>
              <a:rPr lang="en-AU" sz="1800" cap="none" dirty="0" smtClean="0">
                <a:solidFill>
                  <a:schemeClr val="tx1"/>
                </a:solidFill>
                <a:latin typeface="Arial" panose="020B0604020202020204" pitchFamily="34" charset="0"/>
                <a:ea typeface="Roboto" pitchFamily="2" charset="0"/>
                <a:cs typeface="Arial" panose="020B0604020202020204" pitchFamily="34" charset="0"/>
              </a:rPr>
              <a:t>Caritas Australia and the photographers. </a:t>
            </a:r>
          </a:p>
          <a:p>
            <a:pPr>
              <a:spcBef>
                <a:spcPts val="600"/>
              </a:spcBef>
            </a:pPr>
            <a:endParaRPr lang="en-AU" sz="1800" cap="none" dirty="0" smtClean="0">
              <a:solidFill>
                <a:schemeClr val="tx1"/>
              </a:solidFill>
              <a:latin typeface="Arial" panose="020B0604020202020204" pitchFamily="34" charset="0"/>
              <a:ea typeface="Roboto" pitchFamily="2" charset="0"/>
              <a:cs typeface="Arial" panose="020B0604020202020204" pitchFamily="34" charset="0"/>
            </a:endParaRPr>
          </a:p>
          <a:p>
            <a:pPr>
              <a:spcBef>
                <a:spcPts val="600"/>
              </a:spcBef>
            </a:pPr>
            <a:r>
              <a:rPr lang="en-AU" sz="1800" cap="none" dirty="0" smtClean="0">
                <a:solidFill>
                  <a:schemeClr val="tx1"/>
                </a:solidFill>
                <a:latin typeface="Arial" panose="020B0604020202020204" pitchFamily="34" charset="0"/>
                <a:ea typeface="Roboto" pitchFamily="2" charset="0"/>
                <a:cs typeface="Arial" panose="020B0604020202020204" pitchFamily="34" charset="0"/>
              </a:rPr>
              <a:t>Your feedback on resources is always welcome. Please email </a:t>
            </a:r>
            <a:r>
              <a:rPr lang="en-AU" sz="1800" cap="none" dirty="0" smtClean="0">
                <a:solidFill>
                  <a:schemeClr val="tx1"/>
                </a:solidFill>
                <a:latin typeface="Arial" panose="020B0604020202020204" pitchFamily="34" charset="0"/>
                <a:ea typeface="Roboto" pitchFamily="2" charset="0"/>
                <a:cs typeface="Arial" panose="020B0604020202020204" pitchFamily="34" charset="0"/>
                <a:hlinkClick r:id="rId3"/>
              </a:rPr>
              <a:t>education@caritas.org.au</a:t>
            </a:r>
            <a:r>
              <a:rPr lang="en-AU" sz="1800" cap="none" dirty="0" smtClean="0">
                <a:solidFill>
                  <a:schemeClr val="tx1"/>
                </a:solidFill>
                <a:latin typeface="Arial" panose="020B0604020202020204" pitchFamily="34" charset="0"/>
                <a:ea typeface="Roboto" pitchFamily="2" charset="0"/>
                <a:cs typeface="Arial" panose="020B0604020202020204" pitchFamily="34" charset="0"/>
              </a:rPr>
              <a:t>. For more resources visit </a:t>
            </a:r>
            <a:r>
              <a:rPr lang="en-AU" sz="1800" cap="none" dirty="0" smtClean="0">
                <a:solidFill>
                  <a:schemeClr val="tx1"/>
                </a:solidFill>
                <a:latin typeface="Arial" panose="020B0604020202020204" pitchFamily="34" charset="0"/>
                <a:ea typeface="Roboto" pitchFamily="2" charset="0"/>
                <a:cs typeface="Arial" panose="020B0604020202020204" pitchFamily="34" charset="0"/>
                <a:hlinkClick r:id="rId4"/>
              </a:rPr>
              <a:t>www.caritas.org.au/schools</a:t>
            </a:r>
            <a:endParaRPr lang="en-AU" sz="1800" cap="none" dirty="0" smtClean="0">
              <a:solidFill>
                <a:schemeClr val="tx1"/>
              </a:solidFill>
              <a:latin typeface="Arial" panose="020B0604020202020204" pitchFamily="34" charset="0"/>
              <a:ea typeface="Roboto" pitchFamily="2" charset="0"/>
              <a:cs typeface="Arial" panose="020B0604020202020204" pitchFamily="34" charset="0"/>
            </a:endParaRPr>
          </a:p>
          <a:p>
            <a:pPr>
              <a:spcBef>
                <a:spcPts val="600"/>
              </a:spcBef>
            </a:pPr>
            <a:endParaRPr lang="en-AU" sz="1800" cap="none" dirty="0">
              <a:solidFill>
                <a:schemeClr val="tx1"/>
              </a:solidFill>
              <a:latin typeface="Arial" panose="020B0604020202020204" pitchFamily="34" charset="0"/>
              <a:ea typeface="Roboto" pitchFamily="2" charset="0"/>
              <a:cs typeface="Arial" panose="020B0604020202020204" pitchFamily="34" charset="0"/>
            </a:endParaRPr>
          </a:p>
        </p:txBody>
      </p:sp>
    </p:spTree>
    <p:extLst>
      <p:ext uri="{BB962C8B-B14F-4D97-AF65-F5344CB8AC3E}">
        <p14:creationId xmlns:p14="http://schemas.microsoft.com/office/powerpoint/2010/main" val="4221146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a:t>
            </a:r>
            <a:endParaRPr lang="en-AU" dirty="0"/>
          </a:p>
        </p:txBody>
      </p:sp>
      <p:sp>
        <p:nvSpPr>
          <p:cNvPr id="3" name="Text Placeholder 2"/>
          <p:cNvSpPr>
            <a:spLocks noGrp="1"/>
          </p:cNvSpPr>
          <p:nvPr>
            <p:ph type="body" sz="quarter" idx="10"/>
          </p:nvPr>
        </p:nvSpPr>
        <p:spPr>
          <a:xfrm>
            <a:off x="539552" y="1566771"/>
            <a:ext cx="7956748" cy="1468437"/>
          </a:xfrm>
        </p:spPr>
        <p:txBody>
          <a:bodyPr/>
          <a:lstStyle/>
          <a:p>
            <a:pPr lvl="0"/>
            <a:r>
              <a:rPr lang="en-US" cap="none" dirty="0" smtClean="0">
                <a:solidFill>
                  <a:prstClr val="black"/>
                </a:solidFill>
              </a:rPr>
              <a:t>Explore </a:t>
            </a:r>
            <a:r>
              <a:rPr lang="en-US" cap="none" dirty="0" smtClean="0">
                <a:solidFill>
                  <a:prstClr val="black"/>
                </a:solidFill>
                <a:hlinkClick r:id="rId3"/>
              </a:rPr>
              <a:t>Interactive Data about Urban and Rural Population.</a:t>
            </a:r>
            <a:endParaRPr lang="en-US" cap="none" dirty="0" smtClean="0">
              <a:solidFill>
                <a:prstClr val="black"/>
              </a:solidFill>
            </a:endParaRPr>
          </a:p>
          <a:p>
            <a:pPr lvl="0"/>
            <a:endParaRPr lang="en-US" cap="none" dirty="0">
              <a:solidFill>
                <a:prstClr val="black"/>
              </a:solidFill>
            </a:endParaRPr>
          </a:p>
          <a:p>
            <a:pPr lvl="0"/>
            <a:r>
              <a:rPr lang="en-US" cap="none" dirty="0" smtClean="0">
                <a:solidFill>
                  <a:prstClr val="black"/>
                </a:solidFill>
              </a:rPr>
              <a:t>Compare the </a:t>
            </a:r>
            <a:r>
              <a:rPr lang="en-US" b="1" cap="none" dirty="0" smtClean="0">
                <a:solidFill>
                  <a:prstClr val="black"/>
                </a:solidFill>
              </a:rPr>
              <a:t>Average Annual Rate of Change of the Urban population (%) between high-income and low-income countries. </a:t>
            </a:r>
          </a:p>
          <a:p>
            <a:pPr lvl="0"/>
            <a:endParaRPr lang="en-US" b="1" cap="none" dirty="0">
              <a:solidFill>
                <a:prstClr val="black"/>
              </a:solidFill>
            </a:endParaRPr>
          </a:p>
          <a:p>
            <a:pPr lvl="0"/>
            <a:r>
              <a:rPr lang="en-US" i="1" cap="none" dirty="0" smtClean="0">
                <a:solidFill>
                  <a:prstClr val="black"/>
                </a:solidFill>
              </a:rPr>
              <a:t>What trend do you notice?   </a:t>
            </a:r>
          </a:p>
          <a:p>
            <a:pPr lvl="0"/>
            <a:endParaRPr lang="en-US" i="1" cap="none" dirty="0">
              <a:solidFill>
                <a:prstClr val="black"/>
              </a:solidFill>
            </a:endParaRPr>
          </a:p>
          <a:p>
            <a:pPr lvl="0"/>
            <a:r>
              <a:rPr lang="en-US" i="1" cap="none" dirty="0" smtClean="0">
                <a:solidFill>
                  <a:prstClr val="black"/>
                </a:solidFill>
              </a:rPr>
              <a:t>In groups, select different combinations of indicators and report your observations back to the group.</a:t>
            </a:r>
            <a:endParaRPr lang="en-AU" i="1" dirty="0"/>
          </a:p>
        </p:txBody>
      </p:sp>
    </p:spTree>
    <p:extLst>
      <p:ext uri="{BB962C8B-B14F-4D97-AF65-F5344CB8AC3E}">
        <p14:creationId xmlns:p14="http://schemas.microsoft.com/office/powerpoint/2010/main" val="1477094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URBAN POVERTY</a:t>
            </a:r>
            <a:endParaRPr lang="en-AU" dirty="0"/>
          </a:p>
        </p:txBody>
      </p:sp>
      <p:sp>
        <p:nvSpPr>
          <p:cNvPr id="5" name="Text Placeholder 4"/>
          <p:cNvSpPr>
            <a:spLocks noGrp="1"/>
          </p:cNvSpPr>
          <p:nvPr>
            <p:ph type="body" sz="quarter" idx="10"/>
          </p:nvPr>
        </p:nvSpPr>
        <p:spPr>
          <a:xfrm>
            <a:off x="539552" y="1556792"/>
            <a:ext cx="4032448" cy="3886241"/>
          </a:xfrm>
        </p:spPr>
        <p:txBody>
          <a:bodyPr/>
          <a:lstStyle/>
          <a:p>
            <a:pPr lvl="0"/>
            <a:r>
              <a:rPr lang="en-US" sz="2000" i="1" cap="none" dirty="0" smtClean="0">
                <a:solidFill>
                  <a:prstClr val="black"/>
                </a:solidFill>
              </a:rPr>
              <a:t>Why do you think people </a:t>
            </a:r>
            <a:r>
              <a:rPr lang="en-US" sz="2000" i="1" cap="none" dirty="0">
                <a:solidFill>
                  <a:prstClr val="black"/>
                </a:solidFill>
              </a:rPr>
              <a:t>move to towns and </a:t>
            </a:r>
            <a:r>
              <a:rPr lang="en-US" sz="2000" i="1" cap="none" dirty="0" smtClean="0">
                <a:solidFill>
                  <a:prstClr val="black"/>
                </a:solidFill>
              </a:rPr>
              <a:t>cities?</a:t>
            </a:r>
            <a:endParaRPr lang="en-US" sz="2000" i="1" cap="none" dirty="0">
              <a:solidFill>
                <a:prstClr val="black"/>
              </a:solidFill>
            </a:endParaRPr>
          </a:p>
          <a:p>
            <a:pPr lvl="0">
              <a:spcBef>
                <a:spcPts val="0"/>
              </a:spcBef>
            </a:pPr>
            <a:endParaRPr lang="en-US" sz="2000" cap="none" dirty="0" smtClean="0">
              <a:solidFill>
                <a:prstClr val="black"/>
              </a:solidFill>
              <a:ea typeface="Roboto Medium" panose="02000000000000000000" pitchFamily="2" charset="0"/>
            </a:endParaRPr>
          </a:p>
          <a:p>
            <a:pPr marL="457200" lvl="0" indent="-457200">
              <a:spcBef>
                <a:spcPts val="0"/>
              </a:spcBef>
              <a:buFont typeface="Arial" panose="020B0604020202020204" pitchFamily="34" charset="0"/>
              <a:buChar char="•"/>
            </a:pPr>
            <a:r>
              <a:rPr lang="en-US" sz="2000" cap="none" dirty="0" smtClean="0">
                <a:solidFill>
                  <a:prstClr val="black"/>
                </a:solidFill>
                <a:ea typeface="Roboto Medium" panose="02000000000000000000" pitchFamily="2" charset="0"/>
              </a:rPr>
              <a:t>More </a:t>
            </a:r>
            <a:r>
              <a:rPr lang="en-US" sz="2000" cap="none" dirty="0">
                <a:solidFill>
                  <a:prstClr val="black"/>
                </a:solidFill>
                <a:ea typeface="Roboto Medium" panose="02000000000000000000" pitchFamily="2" charset="0"/>
              </a:rPr>
              <a:t>employment </a:t>
            </a:r>
            <a:r>
              <a:rPr lang="en-US" sz="2000" cap="none" dirty="0" smtClean="0">
                <a:solidFill>
                  <a:prstClr val="black"/>
                </a:solidFill>
                <a:ea typeface="Roboto Medium" panose="02000000000000000000" pitchFamily="2" charset="0"/>
              </a:rPr>
              <a:t>opportunities.</a:t>
            </a:r>
            <a:endParaRPr lang="en-US" sz="2000" cap="none" dirty="0">
              <a:solidFill>
                <a:prstClr val="black"/>
              </a:solidFill>
              <a:ea typeface="Roboto Medium" panose="02000000000000000000" pitchFamily="2" charset="0"/>
            </a:endParaRPr>
          </a:p>
          <a:p>
            <a:pPr marL="457200" lvl="0" indent="-457200">
              <a:spcBef>
                <a:spcPts val="0"/>
              </a:spcBef>
              <a:buFont typeface="Arial" panose="020B0604020202020204" pitchFamily="34" charset="0"/>
              <a:buChar char="•"/>
            </a:pPr>
            <a:r>
              <a:rPr lang="en-US" sz="2000" cap="none" dirty="0">
                <a:solidFill>
                  <a:prstClr val="black"/>
                </a:solidFill>
                <a:ea typeface="Roboto Medium" panose="02000000000000000000" pitchFamily="2" charset="0"/>
              </a:rPr>
              <a:t>Better education and </a:t>
            </a:r>
            <a:r>
              <a:rPr lang="en-US" sz="2000" cap="none" dirty="0" smtClean="0">
                <a:solidFill>
                  <a:prstClr val="black"/>
                </a:solidFill>
                <a:ea typeface="Roboto Medium" panose="02000000000000000000" pitchFamily="2" charset="0"/>
              </a:rPr>
              <a:t>healthcare.</a:t>
            </a:r>
            <a:endParaRPr lang="en-US" sz="2000" cap="none" dirty="0">
              <a:solidFill>
                <a:prstClr val="black"/>
              </a:solidFill>
              <a:ea typeface="Roboto Medium" panose="02000000000000000000" pitchFamily="2" charset="0"/>
            </a:endParaRPr>
          </a:p>
          <a:p>
            <a:pPr marL="457200" lvl="0" indent="-457200">
              <a:spcBef>
                <a:spcPts val="0"/>
              </a:spcBef>
              <a:buFont typeface="Arial" panose="020B0604020202020204" pitchFamily="34" charset="0"/>
              <a:buChar char="•"/>
            </a:pPr>
            <a:r>
              <a:rPr lang="en-US" sz="2000" cap="none" dirty="0">
                <a:solidFill>
                  <a:prstClr val="black"/>
                </a:solidFill>
                <a:ea typeface="Roboto Medium" panose="02000000000000000000" pitchFamily="2" charset="0"/>
              </a:rPr>
              <a:t>Higher living </a:t>
            </a:r>
            <a:r>
              <a:rPr lang="en-US" sz="2000" cap="none" dirty="0" smtClean="0">
                <a:solidFill>
                  <a:prstClr val="black"/>
                </a:solidFill>
                <a:ea typeface="Roboto Medium" panose="02000000000000000000" pitchFamily="2" charset="0"/>
              </a:rPr>
              <a:t>standards.</a:t>
            </a:r>
            <a:endParaRPr lang="en-US" sz="2000" cap="none" dirty="0">
              <a:solidFill>
                <a:prstClr val="black"/>
              </a:solidFill>
              <a:ea typeface="Roboto Medium" panose="02000000000000000000" pitchFamily="2" charset="0"/>
            </a:endParaRPr>
          </a:p>
          <a:p>
            <a:endParaRPr lang="en-AU" sz="2000" dirty="0" smtClean="0"/>
          </a:p>
          <a:p>
            <a:pPr lvl="0">
              <a:spcBef>
                <a:spcPts val="0"/>
              </a:spcBef>
            </a:pPr>
            <a:r>
              <a:rPr lang="en-US" sz="2000" i="1" cap="none" dirty="0" smtClean="0">
                <a:solidFill>
                  <a:prstClr val="black"/>
                </a:solidFill>
                <a:ea typeface="Roboto Medium" panose="02000000000000000000" pitchFamily="2" charset="0"/>
              </a:rPr>
              <a:t>What might </a:t>
            </a:r>
            <a:r>
              <a:rPr lang="en-US" sz="2000" i="1" cap="none" dirty="0">
                <a:solidFill>
                  <a:prstClr val="black"/>
                </a:solidFill>
                <a:ea typeface="Roboto Medium" panose="02000000000000000000" pitchFamily="2" charset="0"/>
              </a:rPr>
              <a:t>be some of the challenges of dense and informal urban </a:t>
            </a:r>
            <a:r>
              <a:rPr lang="en-US" sz="2000" i="1" cap="none" dirty="0" smtClean="0">
                <a:solidFill>
                  <a:prstClr val="black"/>
                </a:solidFill>
                <a:ea typeface="Roboto Medium" panose="02000000000000000000" pitchFamily="2" charset="0"/>
              </a:rPr>
              <a:t>living </a:t>
            </a:r>
            <a:r>
              <a:rPr lang="en-US" sz="2000" i="1" cap="none" dirty="0">
                <a:solidFill>
                  <a:prstClr val="black"/>
                </a:solidFill>
                <a:ea typeface="Roboto Medium" panose="02000000000000000000" pitchFamily="2" charset="0"/>
              </a:rPr>
              <a:t>for young people?</a:t>
            </a:r>
          </a:p>
          <a:p>
            <a:endParaRPr lang="en-AU" sz="2000" dirty="0" smtClean="0"/>
          </a:p>
          <a:p>
            <a:endParaRPr lang="en-AU" sz="2000" dirty="0"/>
          </a:p>
        </p:txBody>
      </p:sp>
      <p:sp>
        <p:nvSpPr>
          <p:cNvPr id="7" name="Freeform 1"/>
          <p:cNvSpPr>
            <a:spLocks noChangeArrowheads="1"/>
          </p:cNvSpPr>
          <p:nvPr/>
        </p:nvSpPr>
        <p:spPr bwMode="auto">
          <a:xfrm>
            <a:off x="4932040" y="1903633"/>
            <a:ext cx="3918779" cy="325355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2" cstate="print">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dirty="0">
              <a:latin typeface="Arial" panose="020B0604020202020204" pitchFamily="34" charset="0"/>
            </a:endParaRPr>
          </a:p>
        </p:txBody>
      </p:sp>
      <p:sp>
        <p:nvSpPr>
          <p:cNvPr id="8" name="Text Placeholder 15"/>
          <p:cNvSpPr>
            <a:spLocks noGrp="1"/>
          </p:cNvSpPr>
          <p:nvPr>
            <p:ph type="body" sz="quarter" idx="11" hasCustomPrompt="1"/>
          </p:nvPr>
        </p:nvSpPr>
        <p:spPr>
          <a:xfrm>
            <a:off x="4932040" y="5157192"/>
            <a:ext cx="3476082" cy="470845"/>
          </a:xfrm>
          <a:prstGeom prst="rect">
            <a:avLst/>
          </a:prstGeom>
        </p:spPr>
        <p:txBody>
          <a:bodyPr>
            <a:noAutofit/>
          </a:bodyPr>
          <a:lstStyle>
            <a:lvl1pPr marL="0" indent="0" algn="r">
              <a:buFontTx/>
              <a:buNone/>
              <a:defRPr sz="1000" baseline="0">
                <a:solidFill>
                  <a:schemeClr val="tx1"/>
                </a:solidFill>
                <a:latin typeface=""/>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lgn="l"/>
            <a:r>
              <a:rPr lang="en-US" sz="800" dirty="0" smtClean="0"/>
              <a:t>Bangladesh. Photo </a:t>
            </a:r>
            <a:r>
              <a:rPr lang="en-US" sz="800" dirty="0"/>
              <a:t>credit: </a:t>
            </a:r>
            <a:r>
              <a:rPr lang="en-US" sz="800" dirty="0" smtClean="0"/>
              <a:t>Caritas Australia</a:t>
            </a:r>
            <a:endParaRPr lang="en-US" sz="800" dirty="0"/>
          </a:p>
        </p:txBody>
      </p:sp>
    </p:spTree>
    <p:extLst>
      <p:ext uri="{BB962C8B-B14F-4D97-AF65-F5344CB8AC3E}">
        <p14:creationId xmlns:p14="http://schemas.microsoft.com/office/powerpoint/2010/main" val="272801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poverty</a:t>
            </a:r>
            <a:endParaRPr lang="en-AU" dirty="0"/>
          </a:p>
        </p:txBody>
      </p:sp>
      <p:sp>
        <p:nvSpPr>
          <p:cNvPr id="3" name="Text Placeholder 2"/>
          <p:cNvSpPr>
            <a:spLocks noGrp="1"/>
          </p:cNvSpPr>
          <p:nvPr>
            <p:ph type="body" sz="quarter" idx="10"/>
          </p:nvPr>
        </p:nvSpPr>
        <p:spPr>
          <a:xfrm>
            <a:off x="539552" y="1412776"/>
            <a:ext cx="4469270" cy="1584177"/>
          </a:xfrm>
        </p:spPr>
        <p:txBody>
          <a:bodyPr/>
          <a:lstStyle/>
          <a:p>
            <a:pPr lvl="0"/>
            <a:r>
              <a:rPr lang="en-AU" sz="2000" cap="none" dirty="0" smtClean="0">
                <a:solidFill>
                  <a:schemeClr val="tx1"/>
                </a:solidFill>
              </a:rPr>
              <a:t>The 21st century urban </a:t>
            </a:r>
            <a:br>
              <a:rPr lang="en-AU" sz="2000" cap="none" dirty="0" smtClean="0">
                <a:solidFill>
                  <a:schemeClr val="tx1"/>
                </a:solidFill>
              </a:rPr>
            </a:br>
            <a:r>
              <a:rPr lang="en-AU" sz="2000" cap="none" dirty="0" smtClean="0">
                <a:solidFill>
                  <a:schemeClr val="tx1"/>
                </a:solidFill>
              </a:rPr>
              <a:t>landscape is closely linked to:</a:t>
            </a:r>
          </a:p>
          <a:p>
            <a:pPr marL="342900" lvl="0" indent="-342900">
              <a:buFont typeface="Arial" panose="020B0604020202020204" pitchFamily="34" charset="0"/>
              <a:buChar char="•"/>
            </a:pPr>
            <a:r>
              <a:rPr lang="en-AU" sz="2000" cap="none" dirty="0" smtClean="0">
                <a:solidFill>
                  <a:schemeClr val="tx1"/>
                </a:solidFill>
              </a:rPr>
              <a:t>Exclusion, </a:t>
            </a:r>
          </a:p>
          <a:p>
            <a:pPr marL="342900" lvl="0" indent="-342900">
              <a:buFont typeface="Arial" panose="020B0604020202020204" pitchFamily="34" charset="0"/>
              <a:buChar char="•"/>
            </a:pPr>
            <a:r>
              <a:rPr lang="en-AU" sz="2000" cap="none" dirty="0" smtClean="0">
                <a:solidFill>
                  <a:schemeClr val="tx1"/>
                </a:solidFill>
              </a:rPr>
              <a:t>rising inequality,</a:t>
            </a:r>
          </a:p>
          <a:p>
            <a:pPr marL="342900" lvl="0" indent="-342900">
              <a:buFont typeface="Arial" panose="020B0604020202020204" pitchFamily="34" charset="0"/>
              <a:buChar char="•"/>
            </a:pPr>
            <a:r>
              <a:rPr lang="en-AU" sz="2000" cap="none" dirty="0" smtClean="0">
                <a:solidFill>
                  <a:schemeClr val="tx1"/>
                </a:solidFill>
              </a:rPr>
              <a:t>the upsurge in international migration, </a:t>
            </a:r>
          </a:p>
          <a:p>
            <a:pPr marL="342900" lvl="0" indent="-342900">
              <a:buFont typeface="Arial" panose="020B0604020202020204" pitchFamily="34" charset="0"/>
              <a:buChar char="•"/>
            </a:pPr>
            <a:r>
              <a:rPr lang="en-AU" sz="2000" cap="none" dirty="0" smtClean="0">
                <a:solidFill>
                  <a:schemeClr val="tx1"/>
                </a:solidFill>
              </a:rPr>
              <a:t>challenges in providing urban services, </a:t>
            </a:r>
          </a:p>
          <a:p>
            <a:pPr marL="342900" lvl="0" indent="-342900">
              <a:buFont typeface="Arial" panose="020B0604020202020204" pitchFamily="34" charset="0"/>
              <a:buChar char="•"/>
            </a:pPr>
            <a:r>
              <a:rPr lang="en-AU" sz="2000" cap="none" dirty="0" smtClean="0">
                <a:solidFill>
                  <a:schemeClr val="tx1"/>
                </a:solidFill>
              </a:rPr>
              <a:t>safety and security issues,</a:t>
            </a:r>
          </a:p>
          <a:p>
            <a:pPr marL="342900" lvl="0" indent="-342900">
              <a:buFont typeface="Arial" panose="020B0604020202020204" pitchFamily="34" charset="0"/>
              <a:buChar char="•"/>
            </a:pPr>
            <a:r>
              <a:rPr lang="en-AU" sz="2000" cap="none" dirty="0" smtClean="0">
                <a:solidFill>
                  <a:schemeClr val="tx1"/>
                </a:solidFill>
              </a:rPr>
              <a:t>climate change,</a:t>
            </a:r>
          </a:p>
          <a:p>
            <a:pPr marL="342900" lvl="0" indent="-342900">
              <a:buFont typeface="Arial" panose="020B0604020202020204" pitchFamily="34" charset="0"/>
              <a:buChar char="•"/>
            </a:pPr>
            <a:r>
              <a:rPr lang="en-AU" sz="2000" cap="none" dirty="0" smtClean="0">
                <a:solidFill>
                  <a:schemeClr val="tx1"/>
                </a:solidFill>
              </a:rPr>
              <a:t>lack of access to safe water and sanitation,</a:t>
            </a:r>
          </a:p>
          <a:p>
            <a:pPr marL="342900" lvl="0" indent="-342900">
              <a:buFont typeface="Arial" panose="020B0604020202020204" pitchFamily="34" charset="0"/>
              <a:buChar char="•"/>
            </a:pPr>
            <a:r>
              <a:rPr lang="en-AU" sz="2000" cap="none" dirty="0" smtClean="0">
                <a:solidFill>
                  <a:schemeClr val="tx1"/>
                </a:solidFill>
              </a:rPr>
              <a:t>insecure home ownership</a:t>
            </a:r>
          </a:p>
          <a:p>
            <a:pPr marL="342900" lvl="0" indent="-342900">
              <a:buFont typeface="Arial" panose="020B0604020202020204" pitchFamily="34" charset="0"/>
              <a:buChar char="•"/>
            </a:pPr>
            <a:r>
              <a:rPr lang="en-AU" sz="2000" cap="none" dirty="0" smtClean="0">
                <a:solidFill>
                  <a:schemeClr val="tx1"/>
                </a:solidFill>
              </a:rPr>
              <a:t>increasing residency in slums and informal settlements. </a:t>
            </a:r>
            <a:endParaRPr lang="en-AU" sz="2000" cap="none" dirty="0">
              <a:solidFill>
                <a:schemeClr val="tx1"/>
              </a:solidFill>
            </a:endParaRPr>
          </a:p>
        </p:txBody>
      </p:sp>
      <p:pic>
        <p:nvPicPr>
          <p:cNvPr id="7" name="Picture 6"/>
          <p:cNvPicPr>
            <a:picLocks noChangeAspect="1"/>
          </p:cNvPicPr>
          <p:nvPr/>
        </p:nvPicPr>
        <p:blipFill rotWithShape="1">
          <a:blip r:embed="rId3"/>
          <a:srcRect/>
          <a:stretch/>
        </p:blipFill>
        <p:spPr>
          <a:xfrm>
            <a:off x="4932040" y="1685622"/>
            <a:ext cx="3920068" cy="3255546"/>
          </a:xfrm>
          <a:prstGeom prst="rect">
            <a:avLst/>
          </a:prstGeom>
        </p:spPr>
      </p:pic>
      <p:sp>
        <p:nvSpPr>
          <p:cNvPr id="8" name="Text Placeholder 4"/>
          <p:cNvSpPr>
            <a:spLocks noGrp="1"/>
          </p:cNvSpPr>
          <p:nvPr>
            <p:ph type="body" sz="quarter" idx="11"/>
          </p:nvPr>
        </p:nvSpPr>
        <p:spPr>
          <a:xfrm>
            <a:off x="5008822" y="4941168"/>
            <a:ext cx="3687332" cy="470845"/>
          </a:xfrm>
        </p:spPr>
        <p:txBody>
          <a:bodyPr/>
          <a:lstStyle/>
          <a:p>
            <a:pPr lvl="0"/>
            <a:r>
              <a:rPr lang="en-US" sz="800" dirty="0">
                <a:solidFill>
                  <a:schemeClr val="tx1"/>
                </a:solidFill>
              </a:rPr>
              <a:t>Photo credit: </a:t>
            </a:r>
            <a:r>
              <a:rPr lang="en-US" sz="800" dirty="0" err="1">
                <a:solidFill>
                  <a:schemeClr val="tx1"/>
                </a:solidFill>
              </a:rPr>
              <a:t>viewfinderview</a:t>
            </a:r>
            <a:r>
              <a:rPr lang="en-US" sz="800" dirty="0">
                <a:solidFill>
                  <a:schemeClr val="tx1"/>
                </a:solidFill>
              </a:rPr>
              <a:t>/Flickr</a:t>
            </a:r>
          </a:p>
        </p:txBody>
      </p:sp>
    </p:spTree>
    <p:extLst>
      <p:ext uri="{BB962C8B-B14F-4D97-AF65-F5344CB8AC3E}">
        <p14:creationId xmlns:p14="http://schemas.microsoft.com/office/powerpoint/2010/main" val="3824302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a:t>
            </a:r>
            <a:r>
              <a:rPr lang="en-US" dirty="0" smtClean="0"/>
              <a:t>poverty: slums</a:t>
            </a:r>
            <a:endParaRPr lang="en-AU" dirty="0"/>
          </a:p>
        </p:txBody>
      </p:sp>
      <p:sp>
        <p:nvSpPr>
          <p:cNvPr id="3" name="Text Placeholder 2"/>
          <p:cNvSpPr>
            <a:spLocks noGrp="1"/>
          </p:cNvSpPr>
          <p:nvPr>
            <p:ph type="body" sz="quarter" idx="10"/>
          </p:nvPr>
        </p:nvSpPr>
        <p:spPr>
          <a:xfrm>
            <a:off x="552168" y="1556792"/>
            <a:ext cx="4235856" cy="360041"/>
          </a:xfrm>
        </p:spPr>
        <p:txBody>
          <a:bodyPr/>
          <a:lstStyle/>
          <a:p>
            <a:pPr lvl="0"/>
            <a:r>
              <a:rPr lang="en-AU" cap="none" dirty="0" smtClean="0">
                <a:solidFill>
                  <a:schemeClr val="tx1"/>
                </a:solidFill>
              </a:rPr>
              <a:t>The United Nations characterise slums or ‘informal settlements’ as </a:t>
            </a:r>
            <a:r>
              <a:rPr lang="en-AU" b="1" cap="none" dirty="0" smtClean="0">
                <a:solidFill>
                  <a:schemeClr val="tx1"/>
                </a:solidFill>
              </a:rPr>
              <a:t>lacking </a:t>
            </a:r>
            <a:r>
              <a:rPr lang="en-AU" cap="none" dirty="0" smtClean="0">
                <a:solidFill>
                  <a:schemeClr val="tx1"/>
                </a:solidFill>
              </a:rPr>
              <a:t>one or more of the following five conditions:</a:t>
            </a:r>
          </a:p>
          <a:p>
            <a:pPr lvl="0"/>
            <a:endParaRPr lang="en-AU" cap="none" dirty="0">
              <a:solidFill>
                <a:schemeClr val="tx1"/>
              </a:solidFill>
            </a:endParaRPr>
          </a:p>
          <a:p>
            <a:pPr marL="457200" lvl="0" indent="-457200">
              <a:buAutoNum type="arabicParenR"/>
            </a:pPr>
            <a:r>
              <a:rPr lang="en-AU" cap="none" dirty="0" smtClean="0">
                <a:solidFill>
                  <a:schemeClr val="tx1"/>
                </a:solidFill>
              </a:rPr>
              <a:t>access </a:t>
            </a:r>
            <a:r>
              <a:rPr lang="en-AU" cap="none" dirty="0">
                <a:solidFill>
                  <a:schemeClr val="tx1"/>
                </a:solidFill>
              </a:rPr>
              <a:t>to improved water, </a:t>
            </a:r>
            <a:endParaRPr lang="en-AU" cap="none" dirty="0" smtClean="0">
              <a:solidFill>
                <a:schemeClr val="tx1"/>
              </a:solidFill>
            </a:endParaRPr>
          </a:p>
          <a:p>
            <a:pPr marL="457200" lvl="0" indent="-457200">
              <a:buAutoNum type="arabicParenR"/>
            </a:pPr>
            <a:r>
              <a:rPr lang="en-AU" cap="none" dirty="0" smtClean="0">
                <a:solidFill>
                  <a:schemeClr val="tx1"/>
                </a:solidFill>
              </a:rPr>
              <a:t>access </a:t>
            </a:r>
            <a:r>
              <a:rPr lang="en-AU" cap="none" dirty="0">
                <a:solidFill>
                  <a:schemeClr val="tx1"/>
                </a:solidFill>
              </a:rPr>
              <a:t>to improved sanitation facilities, </a:t>
            </a:r>
            <a:endParaRPr lang="en-AU" cap="none" dirty="0" smtClean="0">
              <a:solidFill>
                <a:schemeClr val="tx1"/>
              </a:solidFill>
            </a:endParaRPr>
          </a:p>
          <a:p>
            <a:pPr marL="457200" lvl="0" indent="-457200">
              <a:buAutoNum type="arabicParenR"/>
            </a:pPr>
            <a:r>
              <a:rPr lang="en-AU" cap="none" dirty="0" smtClean="0">
                <a:solidFill>
                  <a:schemeClr val="tx1"/>
                </a:solidFill>
              </a:rPr>
              <a:t>sufficient </a:t>
            </a:r>
            <a:r>
              <a:rPr lang="en-AU" cap="none" dirty="0">
                <a:solidFill>
                  <a:schemeClr val="tx1"/>
                </a:solidFill>
              </a:rPr>
              <a:t>living area – not overcrowded, </a:t>
            </a:r>
            <a:endParaRPr lang="en-AU" cap="none" dirty="0" smtClean="0">
              <a:solidFill>
                <a:schemeClr val="tx1"/>
              </a:solidFill>
            </a:endParaRPr>
          </a:p>
          <a:p>
            <a:pPr marL="457200" lvl="0" indent="-457200">
              <a:buAutoNum type="arabicParenR"/>
            </a:pPr>
            <a:r>
              <a:rPr lang="en-AU" cap="none" dirty="0" smtClean="0">
                <a:solidFill>
                  <a:schemeClr val="tx1"/>
                </a:solidFill>
              </a:rPr>
              <a:t>structural </a:t>
            </a:r>
            <a:r>
              <a:rPr lang="en-AU" cap="none" dirty="0">
                <a:solidFill>
                  <a:schemeClr val="tx1"/>
                </a:solidFill>
              </a:rPr>
              <a:t>quality/durability of dwellings, and </a:t>
            </a:r>
            <a:endParaRPr lang="en-AU" cap="none" dirty="0" smtClean="0">
              <a:solidFill>
                <a:schemeClr val="tx1"/>
              </a:solidFill>
            </a:endParaRPr>
          </a:p>
          <a:p>
            <a:pPr marL="457200" lvl="0" indent="-457200">
              <a:buAutoNum type="arabicParenR"/>
            </a:pPr>
            <a:r>
              <a:rPr lang="en-AU" cap="none" dirty="0" smtClean="0">
                <a:solidFill>
                  <a:schemeClr val="tx1"/>
                </a:solidFill>
              </a:rPr>
              <a:t> </a:t>
            </a:r>
            <a:r>
              <a:rPr lang="en-AU" cap="none" dirty="0">
                <a:solidFill>
                  <a:schemeClr val="tx1"/>
                </a:solidFill>
              </a:rPr>
              <a:t>security of </a:t>
            </a:r>
            <a:r>
              <a:rPr lang="en-AU" cap="none" dirty="0" smtClean="0">
                <a:solidFill>
                  <a:schemeClr val="tx1"/>
                </a:solidFill>
              </a:rPr>
              <a:t>tenure. </a:t>
            </a:r>
            <a:endParaRPr lang="en-AU" cap="none" dirty="0">
              <a:solidFill>
                <a:schemeClr val="tx1"/>
              </a:solidFill>
            </a:endParaRPr>
          </a:p>
        </p:txBody>
      </p:sp>
      <p:sp>
        <p:nvSpPr>
          <p:cNvPr id="9" name="Text Placeholder 15"/>
          <p:cNvSpPr txBox="1">
            <a:spLocks/>
          </p:cNvSpPr>
          <p:nvPr/>
        </p:nvSpPr>
        <p:spPr>
          <a:xfrm>
            <a:off x="4840334" y="5190403"/>
            <a:ext cx="3908130" cy="470845"/>
          </a:xfrm>
          <a:prstGeom prst="rect">
            <a:avLst/>
          </a:prstGeom>
        </p:spPr>
        <p:txBody>
          <a:bodyPr>
            <a:noAutofit/>
          </a:bodyPr>
          <a:lstStyle>
            <a:lvl1pPr marL="0" indent="0" algn="r" defTabSz="457200" rtl="0" eaLnBrk="1" latinLnBrk="0" hangingPunct="1">
              <a:spcBef>
                <a:spcPct val="20000"/>
              </a:spcBef>
              <a:buFontTx/>
              <a:buNone/>
              <a:defRPr sz="1000" kern="1200" baseline="0">
                <a:solidFill>
                  <a:schemeClr val="tx1"/>
                </a:solidFill>
                <a:latin typeface=""/>
                <a:ea typeface="+mn-ea"/>
                <a:cs typeface="+mn-cs"/>
              </a:defRPr>
            </a:lvl1pPr>
            <a:lvl2pPr marL="457200" indent="0" algn="l" defTabSz="457200" rtl="0" eaLnBrk="1" latinLnBrk="0" hangingPunct="1">
              <a:spcBef>
                <a:spcPct val="20000"/>
              </a:spcBef>
              <a:buFontTx/>
              <a:buNone/>
              <a:defRPr sz="1400" kern="1200">
                <a:solidFill>
                  <a:schemeClr val="tx1"/>
                </a:solidFill>
                <a:latin typeface=""/>
                <a:ea typeface="+mn-ea"/>
                <a:cs typeface="+mn-cs"/>
              </a:defRPr>
            </a:lvl2pPr>
            <a:lvl3pPr marL="914400" indent="0" algn="l" defTabSz="457200" rtl="0" eaLnBrk="1" latinLnBrk="0" hangingPunct="1">
              <a:spcBef>
                <a:spcPct val="20000"/>
              </a:spcBef>
              <a:buFontTx/>
              <a:buNone/>
              <a:defRPr sz="1400" kern="1200">
                <a:solidFill>
                  <a:schemeClr val="tx1"/>
                </a:solidFill>
                <a:latin typeface=""/>
                <a:ea typeface="+mn-ea"/>
                <a:cs typeface="+mn-cs"/>
              </a:defRPr>
            </a:lvl3pPr>
            <a:lvl4pPr marL="1371600" indent="0" algn="l" defTabSz="457200" rtl="0" eaLnBrk="1" latinLnBrk="0" hangingPunct="1">
              <a:spcBef>
                <a:spcPct val="20000"/>
              </a:spcBef>
              <a:buFontTx/>
              <a:buNone/>
              <a:defRPr sz="1400" kern="1200">
                <a:solidFill>
                  <a:schemeClr val="tx1"/>
                </a:solidFill>
                <a:latin typeface=""/>
                <a:ea typeface="+mn-ea"/>
                <a:cs typeface="+mn-cs"/>
              </a:defRPr>
            </a:lvl4pPr>
            <a:lvl5pPr marL="1828800" indent="0" algn="l" defTabSz="457200" rtl="0" eaLnBrk="1" latinLnBrk="0" hangingPunct="1">
              <a:spcBef>
                <a:spcPct val="20000"/>
              </a:spcBef>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AU" sz="800" dirty="0">
                <a:latin typeface="Arial" panose="020B0604020202020204" pitchFamily="34" charset="0"/>
                <a:cs typeface="Arial" panose="020B0604020202020204" pitchFamily="34" charset="0"/>
              </a:rPr>
              <a:t>A dwelling, in an informal settlement in Fiji. Families, children and communities may face more illness and struggle living in conditions without water services and </a:t>
            </a:r>
            <a:r>
              <a:rPr lang="en-AU" sz="800" dirty="0" smtClean="0">
                <a:latin typeface="Arial" panose="020B0604020202020204" pitchFamily="34" charset="0"/>
                <a:cs typeface="Arial" panose="020B0604020202020204" pitchFamily="34" charset="0"/>
              </a:rPr>
              <a:t>sanitation. Photo </a:t>
            </a:r>
            <a:r>
              <a:rPr lang="en-AU" sz="800" dirty="0">
                <a:latin typeface="Arial" panose="020B0604020202020204" pitchFamily="34" charset="0"/>
                <a:cs typeface="Arial" panose="020B0604020202020204" pitchFamily="34" charset="0"/>
              </a:rPr>
              <a:t>credit: Richard Wainwright</a:t>
            </a:r>
          </a:p>
        </p:txBody>
      </p:sp>
      <p:sp>
        <p:nvSpPr>
          <p:cNvPr id="10" name="Freeform 1"/>
          <p:cNvSpPr>
            <a:spLocks noChangeArrowheads="1"/>
          </p:cNvSpPr>
          <p:nvPr/>
        </p:nvSpPr>
        <p:spPr bwMode="auto">
          <a:xfrm>
            <a:off x="4829685" y="1903633"/>
            <a:ext cx="3918779" cy="325355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print">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dirty="0">
              <a:latin typeface="Arial" panose="020B0604020202020204" pitchFamily="34" charset="0"/>
            </a:endParaRPr>
          </a:p>
        </p:txBody>
      </p:sp>
    </p:spTree>
    <p:extLst>
      <p:ext uri="{BB962C8B-B14F-4D97-AF65-F5344CB8AC3E}">
        <p14:creationId xmlns:p14="http://schemas.microsoft.com/office/powerpoint/2010/main" val="2924366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WELLBEING</a:t>
            </a:r>
            <a:endParaRPr lang="en-AU" dirty="0"/>
          </a:p>
        </p:txBody>
      </p:sp>
      <p:sp>
        <p:nvSpPr>
          <p:cNvPr id="3" name="Text Placeholder 2"/>
          <p:cNvSpPr>
            <a:spLocks noGrp="1"/>
          </p:cNvSpPr>
          <p:nvPr>
            <p:ph type="body" sz="quarter" idx="10"/>
          </p:nvPr>
        </p:nvSpPr>
        <p:spPr>
          <a:xfrm>
            <a:off x="567625" y="1240483"/>
            <a:ext cx="7956748" cy="3844701"/>
          </a:xfrm>
        </p:spPr>
        <p:txBody>
          <a:bodyPr numCol="2" spcCol="252000"/>
          <a:lstStyle/>
          <a:p>
            <a:pPr lvl="0"/>
            <a:r>
              <a:rPr lang="en-US" sz="1800" cap="none" dirty="0" smtClean="0">
                <a:solidFill>
                  <a:prstClr val="black"/>
                </a:solidFill>
              </a:rPr>
              <a:t>Information about the poverty that exists in countries is often measured financially; living on less than $1.90 a day is considered ‘extreme poverty’. This was set by the World Bank and is used widely. </a:t>
            </a:r>
          </a:p>
          <a:p>
            <a:pPr lvl="0"/>
            <a:endParaRPr lang="en-US" sz="1800" cap="none" dirty="0" smtClean="0">
              <a:solidFill>
                <a:prstClr val="black"/>
              </a:solidFill>
            </a:endParaRPr>
          </a:p>
          <a:p>
            <a:pPr lvl="0"/>
            <a:r>
              <a:rPr lang="en-US" sz="1800" cap="none" dirty="0" smtClean="0">
                <a:solidFill>
                  <a:prstClr val="black"/>
                </a:solidFill>
              </a:rPr>
              <a:t>Another widely used measure to talk about the status of a country is the </a:t>
            </a:r>
            <a:r>
              <a:rPr lang="en-US" sz="1800" b="1" cap="none" dirty="0" smtClean="0">
                <a:solidFill>
                  <a:prstClr val="black"/>
                </a:solidFill>
                <a:hlinkClick r:id="rId3"/>
              </a:rPr>
              <a:t>Gross Domestic Product (GDP). </a:t>
            </a:r>
            <a:r>
              <a:rPr lang="en-US" sz="1800" cap="none" dirty="0" smtClean="0">
                <a:solidFill>
                  <a:prstClr val="black"/>
                </a:solidFill>
              </a:rPr>
              <a:t>This measures the monetary value of all the goods and services produced in a country or region. </a:t>
            </a:r>
          </a:p>
          <a:p>
            <a:pPr lvl="0"/>
            <a:r>
              <a:rPr lang="en-US" sz="1800" i="1" cap="none" dirty="0" smtClean="0">
                <a:solidFill>
                  <a:prstClr val="black"/>
                </a:solidFill>
              </a:rPr>
              <a:t>What are the limitations in measuring poverty and progress in financial terms?</a:t>
            </a:r>
          </a:p>
          <a:p>
            <a:pPr lvl="0"/>
            <a:endParaRPr lang="en-US" sz="1800" cap="none" dirty="0" smtClean="0">
              <a:solidFill>
                <a:prstClr val="black"/>
              </a:solidFill>
            </a:endParaRPr>
          </a:p>
          <a:p>
            <a:pPr lvl="0"/>
            <a:r>
              <a:rPr lang="en-US" sz="1800" i="1" cap="none" dirty="0" smtClean="0">
                <a:solidFill>
                  <a:prstClr val="black"/>
                </a:solidFill>
              </a:rPr>
              <a:t>What else is poverty about?</a:t>
            </a:r>
          </a:p>
          <a:p>
            <a:pPr lvl="0"/>
            <a:endParaRPr lang="en-US" sz="1800" i="1" cap="none" dirty="0">
              <a:solidFill>
                <a:prstClr val="black"/>
              </a:solidFill>
            </a:endParaRPr>
          </a:p>
          <a:p>
            <a:pPr lvl="0"/>
            <a:r>
              <a:rPr lang="en-US" sz="1800" i="1" cap="none" dirty="0" smtClean="0">
                <a:solidFill>
                  <a:prstClr val="black"/>
                </a:solidFill>
              </a:rPr>
              <a:t>List at 5 or more indicators that you think should be considered when discussing human wellbeing. </a:t>
            </a:r>
          </a:p>
        </p:txBody>
      </p:sp>
    </p:spTree>
    <p:extLst>
      <p:ext uri="{BB962C8B-B14F-4D97-AF65-F5344CB8AC3E}">
        <p14:creationId xmlns:p14="http://schemas.microsoft.com/office/powerpoint/2010/main" val="1402635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WELLBEING</a:t>
            </a:r>
            <a:endParaRPr lang="en-AU" dirty="0"/>
          </a:p>
        </p:txBody>
      </p:sp>
      <p:sp>
        <p:nvSpPr>
          <p:cNvPr id="3" name="Text Placeholder 2"/>
          <p:cNvSpPr>
            <a:spLocks noGrp="1"/>
          </p:cNvSpPr>
          <p:nvPr>
            <p:ph type="body" sz="quarter" idx="10"/>
          </p:nvPr>
        </p:nvSpPr>
        <p:spPr>
          <a:xfrm>
            <a:off x="567625" y="1240483"/>
            <a:ext cx="7956748" cy="4852813"/>
          </a:xfrm>
        </p:spPr>
        <p:txBody>
          <a:bodyPr numCol="2" spcCol="252000"/>
          <a:lstStyle/>
          <a:p>
            <a:pPr lvl="0"/>
            <a:r>
              <a:rPr lang="en-US" sz="1700" cap="none" dirty="0" smtClean="0">
                <a:solidFill>
                  <a:prstClr val="black"/>
                </a:solidFill>
              </a:rPr>
              <a:t>The </a:t>
            </a:r>
            <a:r>
              <a:rPr lang="en-US" sz="1700" b="1" cap="none" dirty="0" smtClean="0">
                <a:solidFill>
                  <a:prstClr val="black"/>
                </a:solidFill>
                <a:hlinkClick r:id="rId3"/>
              </a:rPr>
              <a:t>Human Development Indicators </a:t>
            </a:r>
            <a:r>
              <a:rPr lang="en-US" sz="1700" cap="none" dirty="0" smtClean="0">
                <a:solidFill>
                  <a:prstClr val="black"/>
                </a:solidFill>
              </a:rPr>
              <a:t>consider more than economic status- they aim to collate data that gives a picture about human wellbeing. </a:t>
            </a:r>
          </a:p>
          <a:p>
            <a:pPr lvl="0"/>
            <a:endParaRPr lang="en-US" sz="1700" cap="none" dirty="0">
              <a:solidFill>
                <a:prstClr val="black"/>
              </a:solidFill>
            </a:endParaRPr>
          </a:p>
          <a:p>
            <a:pPr lvl="0"/>
            <a:r>
              <a:rPr lang="en-US" sz="1700" cap="none" dirty="0" smtClean="0">
                <a:solidFill>
                  <a:prstClr val="black"/>
                </a:solidFill>
              </a:rPr>
              <a:t>The dimensions are in two categories: </a:t>
            </a:r>
            <a:r>
              <a:rPr lang="en-US" sz="1700" b="1" cap="none" dirty="0" smtClean="0">
                <a:solidFill>
                  <a:prstClr val="black"/>
                </a:solidFill>
              </a:rPr>
              <a:t>dimensions that enhance human capabilities </a:t>
            </a:r>
            <a:r>
              <a:rPr lang="en-US" sz="1700" cap="none" dirty="0" smtClean="0">
                <a:solidFill>
                  <a:prstClr val="black"/>
                </a:solidFill>
              </a:rPr>
              <a:t>(knowledge, long and healthy life, decent standard of living) and </a:t>
            </a:r>
            <a:r>
              <a:rPr lang="en-US" sz="1700" b="1" cap="none" dirty="0" smtClean="0">
                <a:solidFill>
                  <a:prstClr val="black"/>
                </a:solidFill>
              </a:rPr>
              <a:t>dimensions that create the conditions for human development </a:t>
            </a:r>
            <a:r>
              <a:rPr lang="en-US" sz="1700" cap="none" dirty="0" smtClean="0">
                <a:solidFill>
                  <a:prstClr val="black"/>
                </a:solidFill>
              </a:rPr>
              <a:t>(participation in political and economic life, environmental sustainability, human security and rights, promoting equity and social justice).</a:t>
            </a:r>
          </a:p>
          <a:p>
            <a:pPr lvl="0"/>
            <a:endParaRPr lang="en-US" sz="1700" cap="none" dirty="0">
              <a:solidFill>
                <a:prstClr val="black"/>
              </a:solidFill>
            </a:endParaRPr>
          </a:p>
          <a:p>
            <a:pPr lvl="0"/>
            <a:endParaRPr lang="en-US" sz="1700" i="1" cap="none" dirty="0" smtClean="0">
              <a:solidFill>
                <a:prstClr val="black"/>
              </a:solidFill>
            </a:endParaRPr>
          </a:p>
          <a:p>
            <a:pPr lvl="0"/>
            <a:r>
              <a:rPr lang="en-US" sz="1700" i="1" cap="none" dirty="0" smtClean="0">
                <a:solidFill>
                  <a:prstClr val="black"/>
                </a:solidFill>
              </a:rPr>
              <a:t>What are the strengths and weaknesses of this approach to measuring wellbeing?</a:t>
            </a:r>
          </a:p>
          <a:p>
            <a:pPr lvl="0"/>
            <a:r>
              <a:rPr lang="en-US" sz="1700" i="1" cap="none" dirty="0" smtClean="0">
                <a:solidFill>
                  <a:prstClr val="black"/>
                </a:solidFill>
              </a:rPr>
              <a:t>What other dimensions could be added?</a:t>
            </a:r>
          </a:p>
          <a:p>
            <a:pPr lvl="0"/>
            <a:endParaRPr lang="en-US" sz="1700" i="1" cap="none" dirty="0" smtClean="0">
              <a:solidFill>
                <a:prstClr val="black"/>
              </a:solidFill>
            </a:endParaRPr>
          </a:p>
          <a:p>
            <a:r>
              <a:rPr lang="en-US" sz="1700" cap="none" dirty="0" smtClean="0">
                <a:solidFill>
                  <a:prstClr val="black"/>
                </a:solidFill>
              </a:rPr>
              <a:t>Explore the </a:t>
            </a:r>
            <a:r>
              <a:rPr lang="en-US" sz="1700" cap="none" dirty="0">
                <a:solidFill>
                  <a:prstClr val="black"/>
                </a:solidFill>
              </a:rPr>
              <a:t>Interactive </a:t>
            </a:r>
            <a:r>
              <a:rPr lang="en-US" sz="1700" cap="none" dirty="0">
                <a:solidFill>
                  <a:prstClr val="black"/>
                </a:solidFill>
                <a:hlinkClick r:id="rId4"/>
              </a:rPr>
              <a:t>Data </a:t>
            </a:r>
            <a:r>
              <a:rPr lang="en-US" sz="1700" cap="none" dirty="0" smtClean="0">
                <a:solidFill>
                  <a:prstClr val="black"/>
                </a:solidFill>
                <a:hlinkClick r:id="rId4"/>
              </a:rPr>
              <a:t>about International </a:t>
            </a:r>
            <a:r>
              <a:rPr lang="en-US" sz="1700" cap="none" dirty="0">
                <a:solidFill>
                  <a:prstClr val="black"/>
                </a:solidFill>
                <a:hlinkClick r:id="rId4"/>
              </a:rPr>
              <a:t>Human Development Indicators.</a:t>
            </a:r>
            <a:r>
              <a:rPr lang="en-US" sz="1700" cap="none" dirty="0">
                <a:solidFill>
                  <a:prstClr val="black"/>
                </a:solidFill>
              </a:rPr>
              <a:t> </a:t>
            </a:r>
          </a:p>
          <a:p>
            <a:pPr lvl="0"/>
            <a:endParaRPr lang="en-US" sz="1700" cap="none" dirty="0">
              <a:solidFill>
                <a:prstClr val="black"/>
              </a:solidFill>
            </a:endParaRPr>
          </a:p>
          <a:p>
            <a:pPr lvl="0"/>
            <a:r>
              <a:rPr lang="en-US" sz="1700" b="1" cap="none" dirty="0" smtClean="0">
                <a:solidFill>
                  <a:prstClr val="black"/>
                </a:solidFill>
              </a:rPr>
              <a:t>Find and Compare </a:t>
            </a:r>
            <a:r>
              <a:rPr lang="en-US" sz="1700" cap="none" dirty="0" smtClean="0">
                <a:solidFill>
                  <a:prstClr val="black"/>
                </a:solidFill>
              </a:rPr>
              <a:t>Australia with two countries from the Asia region.</a:t>
            </a:r>
          </a:p>
          <a:p>
            <a:pPr lvl="0"/>
            <a:endParaRPr lang="en-US" sz="1700" b="1" cap="none" dirty="0" smtClean="0">
              <a:solidFill>
                <a:prstClr val="black"/>
              </a:solidFill>
            </a:endParaRPr>
          </a:p>
          <a:p>
            <a:pPr lvl="0"/>
            <a:r>
              <a:rPr lang="en-US" sz="1700" i="1" cap="none" dirty="0" smtClean="0">
                <a:solidFill>
                  <a:prstClr val="black"/>
                </a:solidFill>
              </a:rPr>
              <a:t>What differences and similarities do you notice? What surprises you and why?</a:t>
            </a:r>
            <a:endParaRPr lang="en-AU" sz="1700" i="1" dirty="0"/>
          </a:p>
        </p:txBody>
      </p:sp>
    </p:spTree>
    <p:extLst>
      <p:ext uri="{BB962C8B-B14F-4D97-AF65-F5344CB8AC3E}">
        <p14:creationId xmlns:p14="http://schemas.microsoft.com/office/powerpoint/2010/main" val="512990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urbanisation</a:t>
            </a:r>
            <a:r>
              <a:rPr lang="en-US" dirty="0" smtClean="0"/>
              <a:t> </a:t>
            </a:r>
            <a:r>
              <a:rPr lang="en-US" dirty="0"/>
              <a:t>can be positive</a:t>
            </a:r>
            <a:endParaRPr lang="en-AU" dirty="0"/>
          </a:p>
        </p:txBody>
      </p:sp>
      <p:sp>
        <p:nvSpPr>
          <p:cNvPr id="6" name="Text Placeholder 5"/>
          <p:cNvSpPr>
            <a:spLocks noGrp="1"/>
          </p:cNvSpPr>
          <p:nvPr>
            <p:ph type="body" sz="quarter" idx="10"/>
          </p:nvPr>
        </p:nvSpPr>
        <p:spPr/>
        <p:txBody>
          <a:bodyPr/>
          <a:lstStyle/>
          <a:p>
            <a:pPr lvl="0"/>
            <a:r>
              <a:rPr lang="en-US" sz="2800" cap="none" dirty="0">
                <a:solidFill>
                  <a:prstClr val="black"/>
                </a:solidFill>
              </a:rPr>
              <a:t>It can lead to a thriving economy, strong social </a:t>
            </a:r>
            <a:r>
              <a:rPr lang="en-US" sz="2800" cap="none" dirty="0" smtClean="0">
                <a:solidFill>
                  <a:prstClr val="black"/>
                </a:solidFill>
              </a:rPr>
              <a:t>organizations and technological </a:t>
            </a:r>
            <a:r>
              <a:rPr lang="en-US" sz="2800" cap="none" dirty="0">
                <a:solidFill>
                  <a:prstClr val="black"/>
                </a:solidFill>
              </a:rPr>
              <a:t>innovation while reducing resource and energy consumption. </a:t>
            </a:r>
            <a:endParaRPr lang="en-US" sz="2800" cap="none" dirty="0" smtClean="0">
              <a:solidFill>
                <a:prstClr val="black"/>
              </a:solidFill>
            </a:endParaRPr>
          </a:p>
          <a:p>
            <a:pPr lvl="0"/>
            <a:endParaRPr lang="en-US" sz="2800" cap="none" dirty="0">
              <a:solidFill>
                <a:prstClr val="black"/>
              </a:solidFill>
            </a:endParaRPr>
          </a:p>
          <a:p>
            <a:pPr lvl="0"/>
            <a:r>
              <a:rPr lang="en-US" sz="2800" i="1" cap="none" dirty="0" smtClean="0">
                <a:solidFill>
                  <a:prstClr val="black"/>
                </a:solidFill>
              </a:rPr>
              <a:t>What strategies can be used to mitigate the challenges raised by rapid </a:t>
            </a:r>
            <a:r>
              <a:rPr lang="en-US" sz="2800" i="1" cap="none" dirty="0" err="1" smtClean="0">
                <a:solidFill>
                  <a:prstClr val="black"/>
                </a:solidFill>
              </a:rPr>
              <a:t>urbanisation</a:t>
            </a:r>
            <a:r>
              <a:rPr lang="en-US" sz="2800" i="1" cap="none" dirty="0" smtClean="0">
                <a:solidFill>
                  <a:prstClr val="black"/>
                </a:solidFill>
              </a:rPr>
              <a:t>?</a:t>
            </a:r>
            <a:endParaRPr lang="en-US" sz="2800" i="1" cap="none" dirty="0">
              <a:solidFill>
                <a:prstClr val="black"/>
              </a:solidFill>
            </a:endParaRPr>
          </a:p>
          <a:p>
            <a:pPr marL="342900" indent="-342900">
              <a:buFont typeface="Arial" panose="020B0604020202020204" pitchFamily="34" charset="0"/>
              <a:buChar char="•"/>
            </a:pPr>
            <a:endParaRPr lang="en-AU" sz="2000" dirty="0"/>
          </a:p>
        </p:txBody>
      </p:sp>
    </p:spTree>
    <p:extLst>
      <p:ext uri="{BB962C8B-B14F-4D97-AF65-F5344CB8AC3E}">
        <p14:creationId xmlns:p14="http://schemas.microsoft.com/office/powerpoint/2010/main" val="45510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67544" y="332656"/>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Roboto Medium"/>
              </a:defRPr>
            </a:lvl1pPr>
          </a:lstStyle>
          <a:p>
            <a:r>
              <a:rPr lang="en-US" sz="4000" dirty="0">
                <a:latin typeface="Arial" panose="020B0604020202020204" pitchFamily="34" charset="0"/>
              </a:rPr>
              <a:t>Sustainable Development Goals</a:t>
            </a:r>
          </a:p>
        </p:txBody>
      </p:sp>
      <p:sp>
        <p:nvSpPr>
          <p:cNvPr id="6" name="Text Placeholder 9"/>
          <p:cNvSpPr>
            <a:spLocks noGrp="1"/>
          </p:cNvSpPr>
          <p:nvPr>
            <p:ph type="body" sz="quarter" idx="10" hasCustomPrompt="1"/>
          </p:nvPr>
        </p:nvSpPr>
        <p:spPr>
          <a:xfrm>
            <a:off x="539552" y="1919023"/>
            <a:ext cx="4752528" cy="3886241"/>
          </a:xfrm>
          <a:prstGeom prst="rect">
            <a:avLst/>
          </a:prstGeom>
        </p:spPr>
        <p:txBody>
          <a:bodyPr/>
          <a:lstStyle>
            <a:lvl1pPr marL="0" indent="0">
              <a:buFontTx/>
              <a:buNone/>
              <a:defRPr lang="en-AU" sz="2300" b="0" i="0" baseline="0" smtClean="0">
                <a:solidFill>
                  <a:schemeClr val="tx1"/>
                </a:solidFill>
                <a:effectLst/>
                <a:latin typeface="Roboto Medium" panose="02000000000000000000" pitchFamily="2" charset="0"/>
                <a:ea typeface="Roboto Medium" panose="02000000000000000000" pitchFamily="2" charset="0"/>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pPr lvl="0"/>
            <a:r>
              <a:rPr lang="en-US" sz="1800" b="1" cap="none" dirty="0" smtClean="0">
                <a:latin typeface="Arial" panose="020B0604020202020204" pitchFamily="34" charset="0"/>
              </a:rPr>
              <a:t>The Sustainable Development Goals are a set of 16 goals for all people, everywhere. They aim to end extreme poverty, inequality and climate change by 2030. </a:t>
            </a:r>
          </a:p>
          <a:p>
            <a:pPr lvl="0"/>
            <a:endParaRPr lang="en-US" sz="1800" b="1" cap="none" dirty="0" smtClean="0">
              <a:latin typeface="Arial" panose="020B0604020202020204" pitchFamily="34" charset="0"/>
            </a:endParaRPr>
          </a:p>
          <a:p>
            <a:pPr lvl="0"/>
            <a:r>
              <a:rPr lang="en-US" sz="1800" b="1" cap="none" dirty="0" smtClean="0">
                <a:latin typeface="Arial" panose="020B0604020202020204" pitchFamily="34" charset="0"/>
              </a:rPr>
              <a:t>Goal 11 </a:t>
            </a:r>
            <a:r>
              <a:rPr lang="en-US" sz="1800" cap="none" dirty="0" smtClean="0">
                <a:latin typeface="Arial" panose="020B0604020202020204" pitchFamily="34" charset="0"/>
              </a:rPr>
              <a:t>aims to make cities and human settlements inclusive and resilient. Access to safe and affordable housing and upgrading slum settlements are key aspects of this goal. </a:t>
            </a:r>
          </a:p>
          <a:p>
            <a:pPr lvl="0"/>
            <a:endParaRPr lang="en-US" sz="1800" cap="none" dirty="0">
              <a:latin typeface="Arial" panose="020B0604020202020204" pitchFamily="34" charset="0"/>
            </a:endParaRPr>
          </a:p>
          <a:p>
            <a:pPr lvl="0"/>
            <a:r>
              <a:rPr lang="en-US" sz="1800" i="1" cap="none" dirty="0" smtClean="0">
                <a:latin typeface="Arial" panose="020B0604020202020204" pitchFamily="34" charset="0"/>
              </a:rPr>
              <a:t>In what ways are slums or informal settlements unsustainable</a:t>
            </a:r>
            <a:r>
              <a:rPr lang="en-US" sz="1800" i="1" cap="none" dirty="0">
                <a:latin typeface="Arial" panose="020B0604020202020204" pitchFamily="34" charset="0"/>
              </a:rPr>
              <a:t>? How does </a:t>
            </a:r>
            <a:r>
              <a:rPr lang="en-US" sz="1800" i="1" cap="none" dirty="0" smtClean="0">
                <a:latin typeface="Arial" panose="020B0604020202020204" pitchFamily="34" charset="0"/>
              </a:rPr>
              <a:t>your city </a:t>
            </a:r>
            <a:r>
              <a:rPr lang="en-US" sz="1800" i="1" cap="none" dirty="0">
                <a:latin typeface="Arial" panose="020B0604020202020204" pitchFamily="34" charset="0"/>
              </a:rPr>
              <a:t>ensure access to safe and affordable housing?</a:t>
            </a:r>
            <a:endParaRPr lang="en-US" sz="1800" i="1" cap="none" dirty="0" smtClean="0">
              <a:latin typeface="Arial" panose="020B0604020202020204" pitchFamily="34" charset="0"/>
            </a:endParaRPr>
          </a:p>
        </p:txBody>
      </p:sp>
      <p:pic>
        <p:nvPicPr>
          <p:cNvPr id="1026" name="Picture 2" descr="Goal 11 Sustainable Cities and Communities Poster Preview"/>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580112" y="1268760"/>
            <a:ext cx="309634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260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39552" y="332656"/>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Roboto Medium"/>
              </a:defRPr>
            </a:lvl1pPr>
          </a:lstStyle>
          <a:p>
            <a:r>
              <a:rPr lang="en-US" dirty="0">
                <a:latin typeface="Arial" panose="020B0604020202020204" pitchFamily="34" charset="0"/>
              </a:rPr>
              <a:t>Sustainable Development Goals</a:t>
            </a:r>
          </a:p>
        </p:txBody>
      </p:sp>
      <p:sp>
        <p:nvSpPr>
          <p:cNvPr id="6" name="Text Placeholder 9"/>
          <p:cNvSpPr>
            <a:spLocks noGrp="1"/>
          </p:cNvSpPr>
          <p:nvPr>
            <p:ph type="body" sz="quarter" idx="10" hasCustomPrompt="1"/>
          </p:nvPr>
        </p:nvSpPr>
        <p:spPr>
          <a:xfrm>
            <a:off x="539552" y="1919023"/>
            <a:ext cx="4032448" cy="3886241"/>
          </a:xfrm>
          <a:prstGeom prst="rect">
            <a:avLst/>
          </a:prstGeom>
        </p:spPr>
        <p:txBody>
          <a:bodyPr/>
          <a:lstStyle>
            <a:lvl1pPr marL="0" indent="0">
              <a:buFontTx/>
              <a:buNone/>
              <a:defRPr lang="en-AU" sz="2300" b="0" i="0" baseline="0" smtClean="0">
                <a:solidFill>
                  <a:schemeClr val="tx1"/>
                </a:solidFill>
                <a:effectLst/>
                <a:latin typeface="Roboto Medium" panose="02000000000000000000" pitchFamily="2" charset="0"/>
                <a:ea typeface="Roboto Medium" panose="02000000000000000000" pitchFamily="2" charset="0"/>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pPr lvl="0"/>
            <a:r>
              <a:rPr lang="en-US" sz="1800" b="1" cap="none" dirty="0" smtClean="0">
                <a:latin typeface="Arial" panose="020B0604020202020204" pitchFamily="34" charset="0"/>
              </a:rPr>
              <a:t>Global Goal 11 </a:t>
            </a:r>
            <a:r>
              <a:rPr lang="en-US" sz="1800" cap="none" dirty="0">
                <a:latin typeface="Arial" panose="020B0604020202020204" pitchFamily="34" charset="0"/>
              </a:rPr>
              <a:t>also involves investment </a:t>
            </a:r>
            <a:r>
              <a:rPr lang="en-US" sz="1800" cap="none" dirty="0" smtClean="0">
                <a:latin typeface="Arial" panose="020B0604020202020204" pitchFamily="34" charset="0"/>
              </a:rPr>
              <a:t>in:</a:t>
            </a:r>
          </a:p>
          <a:p>
            <a:pPr marL="342900" lvl="0" indent="-342900">
              <a:buFont typeface="Arial" panose="020B0604020202020204" pitchFamily="34" charset="0"/>
              <a:buChar char="•"/>
            </a:pPr>
            <a:r>
              <a:rPr lang="en-US" sz="1800" cap="none" dirty="0" smtClean="0">
                <a:latin typeface="Arial" panose="020B0604020202020204" pitchFamily="34" charset="0"/>
              </a:rPr>
              <a:t>public </a:t>
            </a:r>
            <a:r>
              <a:rPr lang="en-US" sz="1800" cap="none" dirty="0">
                <a:latin typeface="Arial" panose="020B0604020202020204" pitchFamily="34" charset="0"/>
              </a:rPr>
              <a:t>transport, </a:t>
            </a:r>
            <a:endParaRPr lang="en-US" sz="1800" cap="none" dirty="0" smtClean="0">
              <a:latin typeface="Arial" panose="020B0604020202020204" pitchFamily="34" charset="0"/>
            </a:endParaRPr>
          </a:p>
          <a:p>
            <a:pPr marL="342900" lvl="0" indent="-342900">
              <a:buFont typeface="Arial" panose="020B0604020202020204" pitchFamily="34" charset="0"/>
              <a:buChar char="•"/>
            </a:pPr>
            <a:r>
              <a:rPr lang="en-US" sz="1800" cap="none" dirty="0" smtClean="0">
                <a:latin typeface="Arial" panose="020B0604020202020204" pitchFamily="34" charset="0"/>
              </a:rPr>
              <a:t>creating </a:t>
            </a:r>
            <a:r>
              <a:rPr lang="en-US" sz="1800" cap="none" dirty="0">
                <a:latin typeface="Arial" panose="020B0604020202020204" pitchFamily="34" charset="0"/>
              </a:rPr>
              <a:t>green public spaces, </a:t>
            </a:r>
            <a:endParaRPr lang="en-US" sz="1800" cap="none" dirty="0" smtClean="0">
              <a:latin typeface="Arial" panose="020B0604020202020204" pitchFamily="34" charset="0"/>
            </a:endParaRPr>
          </a:p>
          <a:p>
            <a:pPr marL="342900" lvl="0" indent="-342900">
              <a:buFont typeface="Arial" panose="020B0604020202020204" pitchFamily="34" charset="0"/>
              <a:buChar char="•"/>
            </a:pPr>
            <a:r>
              <a:rPr lang="en-US" sz="1800" cap="none" dirty="0" smtClean="0">
                <a:latin typeface="Arial" panose="020B0604020202020204" pitchFamily="34" charset="0"/>
              </a:rPr>
              <a:t>improving </a:t>
            </a:r>
            <a:r>
              <a:rPr lang="en-US" sz="1800" cap="none" dirty="0">
                <a:latin typeface="Arial" panose="020B0604020202020204" pitchFamily="34" charset="0"/>
              </a:rPr>
              <a:t>urban planning and management in a way that is both participatory and inclusive.  </a:t>
            </a:r>
            <a:endParaRPr lang="en-US" sz="1800" cap="none" dirty="0" smtClean="0">
              <a:latin typeface="Arial" panose="020B0604020202020204" pitchFamily="34" charset="0"/>
            </a:endParaRPr>
          </a:p>
          <a:p>
            <a:pPr marL="342900" lvl="0" indent="-342900">
              <a:buFont typeface="Arial" panose="020B0604020202020204" pitchFamily="34" charset="0"/>
              <a:buChar char="•"/>
            </a:pPr>
            <a:endParaRPr lang="en-US" sz="1800" cap="none" dirty="0">
              <a:latin typeface="Arial" panose="020B0604020202020204" pitchFamily="34" charset="0"/>
            </a:endParaRPr>
          </a:p>
          <a:p>
            <a:pPr lvl="0"/>
            <a:r>
              <a:rPr lang="en-US" sz="1800" i="1" cap="none" dirty="0">
                <a:latin typeface="Arial" panose="020B0604020202020204" pitchFamily="34" charset="0"/>
              </a:rPr>
              <a:t>In what ways is your city safe and sustainable? </a:t>
            </a:r>
            <a:endParaRPr lang="en-US" sz="1800" i="1" cap="none" dirty="0" smtClean="0">
              <a:latin typeface="Arial" panose="020B0604020202020204" pitchFamily="34" charset="0"/>
            </a:endParaRPr>
          </a:p>
          <a:p>
            <a:pPr lvl="0"/>
            <a:endParaRPr lang="en-US" sz="1800" i="1" cap="none" dirty="0">
              <a:latin typeface="Arial" panose="020B0604020202020204" pitchFamily="34" charset="0"/>
            </a:endParaRPr>
          </a:p>
          <a:p>
            <a:pPr lvl="0"/>
            <a:r>
              <a:rPr lang="en-US" sz="1800" i="1" cap="none" dirty="0" smtClean="0">
                <a:latin typeface="Arial" panose="020B0604020202020204" pitchFamily="34" charset="0"/>
              </a:rPr>
              <a:t>What public transport, public green space, and inclusive urban planning initiatives are you aware of?</a:t>
            </a:r>
            <a:endParaRPr lang="en-US" sz="1800" cap="none" dirty="0">
              <a:latin typeface="Arial" panose="020B0604020202020204" pitchFamily="34" charset="0"/>
            </a:endParaRPr>
          </a:p>
        </p:txBody>
      </p:sp>
      <p:sp>
        <p:nvSpPr>
          <p:cNvPr id="7" name="Text Placeholder 15"/>
          <p:cNvSpPr txBox="1">
            <a:spLocks/>
          </p:cNvSpPr>
          <p:nvPr/>
        </p:nvSpPr>
        <p:spPr>
          <a:xfrm>
            <a:off x="4716015" y="5157192"/>
            <a:ext cx="3780283" cy="470845"/>
          </a:xfrm>
          <a:prstGeom prst="rect">
            <a:avLst/>
          </a:prstGeom>
        </p:spPr>
        <p:txBody>
          <a:bodyPr>
            <a:noAutofit/>
          </a:bodyPr>
          <a:lstStyle>
            <a:lvl1pPr marL="0" indent="0" algn="r" defTabSz="457200" rtl="0" eaLnBrk="1" latinLnBrk="0" hangingPunct="1">
              <a:spcBef>
                <a:spcPct val="20000"/>
              </a:spcBef>
              <a:buFontTx/>
              <a:buNone/>
              <a:defRPr sz="1000" kern="1200">
                <a:solidFill>
                  <a:schemeClr val="tx1"/>
                </a:solidFill>
                <a:latin typeface=""/>
                <a:ea typeface="+mn-ea"/>
                <a:cs typeface="+mn-cs"/>
              </a:defRPr>
            </a:lvl1pPr>
            <a:lvl2pPr marL="457200" indent="0" algn="l" defTabSz="457200" rtl="0" eaLnBrk="1" latinLnBrk="0" hangingPunct="1">
              <a:spcBef>
                <a:spcPct val="20000"/>
              </a:spcBef>
              <a:buFontTx/>
              <a:buNone/>
              <a:defRPr sz="1400" kern="1200">
                <a:solidFill>
                  <a:schemeClr val="tx1"/>
                </a:solidFill>
                <a:latin typeface=""/>
                <a:ea typeface="+mn-ea"/>
                <a:cs typeface="+mn-cs"/>
              </a:defRPr>
            </a:lvl2pPr>
            <a:lvl3pPr marL="914400" indent="0" algn="l" defTabSz="457200" rtl="0" eaLnBrk="1" latinLnBrk="0" hangingPunct="1">
              <a:spcBef>
                <a:spcPct val="20000"/>
              </a:spcBef>
              <a:buFontTx/>
              <a:buNone/>
              <a:defRPr sz="1400" kern="1200">
                <a:solidFill>
                  <a:schemeClr val="tx1"/>
                </a:solidFill>
                <a:latin typeface=""/>
                <a:ea typeface="+mn-ea"/>
                <a:cs typeface="+mn-cs"/>
              </a:defRPr>
            </a:lvl3pPr>
            <a:lvl4pPr marL="1371600" indent="0" algn="l" defTabSz="457200" rtl="0" eaLnBrk="1" latinLnBrk="0" hangingPunct="1">
              <a:spcBef>
                <a:spcPct val="20000"/>
              </a:spcBef>
              <a:buFontTx/>
              <a:buNone/>
              <a:defRPr sz="1400" kern="1200">
                <a:solidFill>
                  <a:schemeClr val="tx1"/>
                </a:solidFill>
                <a:latin typeface=""/>
                <a:ea typeface="+mn-ea"/>
                <a:cs typeface="+mn-cs"/>
              </a:defRPr>
            </a:lvl4pPr>
            <a:lvl5pPr marL="1828800" indent="0" algn="l" defTabSz="457200" rtl="0" eaLnBrk="1" latinLnBrk="0" hangingPunct="1">
              <a:spcBef>
                <a:spcPct val="20000"/>
              </a:spcBef>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AU" sz="800" dirty="0"/>
              <a:t>Favelas are often built on land that no one wants to live on due to threats of floods, landslides or their proximity to roads and train </a:t>
            </a:r>
            <a:r>
              <a:rPr lang="en-AU" sz="800" dirty="0" smtClean="0"/>
              <a:t>lines. Photo credit</a:t>
            </a:r>
            <a:r>
              <a:rPr lang="en-AU" sz="800" dirty="0"/>
              <a:t>: Erin Johnson</a:t>
            </a:r>
            <a:endParaRPr lang="en-US" sz="800" dirty="0"/>
          </a:p>
        </p:txBody>
      </p:sp>
      <p:sp>
        <p:nvSpPr>
          <p:cNvPr id="8" name="Freeform 1"/>
          <p:cNvSpPr>
            <a:spLocks noChangeArrowheads="1"/>
          </p:cNvSpPr>
          <p:nvPr/>
        </p:nvSpPr>
        <p:spPr bwMode="auto">
          <a:xfrm>
            <a:off x="4716016" y="2060848"/>
            <a:ext cx="3780283" cy="309634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a:srcRect/>
            <a:stretch>
              <a:fillRect/>
            </a:stretch>
          </a:blipFill>
          <a:ln>
            <a:noFill/>
          </a:ln>
          <a:effectLst/>
        </p:spPr>
        <p:txBody>
          <a:bodyPr wrap="none" anchor="ctr"/>
          <a:lstStyle/>
          <a:p>
            <a:endParaRPr lang="en-US" dirty="0">
              <a:latin typeface="Arial" panose="020B0604020202020204" pitchFamily="34" charset="0"/>
            </a:endParaRPr>
          </a:p>
        </p:txBody>
      </p:sp>
    </p:spTree>
    <p:extLst>
      <p:ext uri="{BB962C8B-B14F-4D97-AF65-F5344CB8AC3E}">
        <p14:creationId xmlns:p14="http://schemas.microsoft.com/office/powerpoint/2010/main" val="941924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CARITAS AUSTRALIA TACKLES URBAN POVERTY </a:t>
            </a:r>
            <a:endParaRPr lang="en-AU" dirty="0"/>
          </a:p>
        </p:txBody>
      </p:sp>
      <p:sp>
        <p:nvSpPr>
          <p:cNvPr id="6" name="Text Placeholder 5"/>
          <p:cNvSpPr>
            <a:spLocks noGrp="1"/>
          </p:cNvSpPr>
          <p:nvPr>
            <p:ph type="body" sz="quarter" idx="10"/>
          </p:nvPr>
        </p:nvSpPr>
        <p:spPr>
          <a:xfrm>
            <a:off x="467544" y="1844824"/>
            <a:ext cx="8352928" cy="1800200"/>
          </a:xfrm>
        </p:spPr>
        <p:txBody>
          <a:bodyPr numCol="2" spcCol="144000"/>
          <a:lstStyle/>
          <a:p>
            <a:pPr lvl="0"/>
            <a:r>
              <a:rPr lang="en-US" sz="1700" cap="none" dirty="0" smtClean="0">
                <a:solidFill>
                  <a:prstClr val="black"/>
                </a:solidFill>
              </a:rPr>
              <a:t>Caritas </a:t>
            </a:r>
            <a:r>
              <a:rPr lang="en-US" sz="1700" cap="none" dirty="0">
                <a:solidFill>
                  <a:prstClr val="black"/>
                </a:solidFill>
              </a:rPr>
              <a:t>Australia is committed to working with the most vulnerable to help them </a:t>
            </a:r>
            <a:r>
              <a:rPr lang="en-US" sz="1700" cap="none" dirty="0" smtClean="0">
                <a:solidFill>
                  <a:prstClr val="black"/>
                </a:solidFill>
              </a:rPr>
              <a:t>end poverty, promote justice and uphold their dignity.</a:t>
            </a:r>
          </a:p>
          <a:p>
            <a:pPr lvl="0"/>
            <a:r>
              <a:rPr lang="en-US" sz="1700" cap="none" dirty="0" smtClean="0">
                <a:solidFill>
                  <a:prstClr val="black"/>
                </a:solidFill>
              </a:rPr>
              <a:t>This </a:t>
            </a:r>
            <a:r>
              <a:rPr lang="en-US" sz="1700" cap="none" dirty="0">
                <a:solidFill>
                  <a:prstClr val="black"/>
                </a:solidFill>
              </a:rPr>
              <a:t>includes </a:t>
            </a:r>
            <a:r>
              <a:rPr lang="en-US" sz="1700" cap="none" dirty="0" smtClean="0">
                <a:solidFill>
                  <a:prstClr val="black"/>
                </a:solidFill>
              </a:rPr>
              <a:t>supporting partners who work with people experiencing poverty in urban or informal settlements. Together they identify, discuss and address the challenges they face. We believe in every person’s right to participate in the decisions that affect their lives, and that people can be the architect of change in their communities. </a:t>
            </a:r>
          </a:p>
          <a:p>
            <a:pPr lvl="0"/>
            <a:endParaRPr lang="en-US" sz="1700" cap="none" dirty="0" smtClean="0">
              <a:solidFill>
                <a:prstClr val="black"/>
              </a:solidFill>
            </a:endParaRPr>
          </a:p>
          <a:p>
            <a:pPr lvl="0"/>
            <a:endParaRPr lang="en-US" sz="1700" cap="none" dirty="0">
              <a:solidFill>
                <a:prstClr val="black"/>
              </a:solidFill>
            </a:endParaRPr>
          </a:p>
          <a:p>
            <a:pPr lvl="0"/>
            <a:endParaRPr lang="en-US" sz="1700" cap="none" dirty="0" smtClean="0">
              <a:solidFill>
                <a:prstClr val="black"/>
              </a:solidFill>
            </a:endParaRPr>
          </a:p>
          <a:p>
            <a:pPr lvl="0"/>
            <a:endParaRPr lang="en-US" sz="1700" cap="none" dirty="0" smtClean="0">
              <a:solidFill>
                <a:prstClr val="black"/>
              </a:solidFill>
            </a:endParaRPr>
          </a:p>
          <a:p>
            <a:pPr lvl="0"/>
            <a:r>
              <a:rPr lang="en-US" sz="1700" b="1" i="1" cap="none" dirty="0" smtClean="0">
                <a:solidFill>
                  <a:prstClr val="black"/>
                </a:solidFill>
              </a:rPr>
              <a:t>Explore the following case studies. </a:t>
            </a:r>
          </a:p>
          <a:p>
            <a:pPr marL="285750" lvl="0" indent="-285750">
              <a:buFont typeface="Arial" panose="020B0604020202020204" pitchFamily="34" charset="0"/>
              <a:buChar char="•"/>
            </a:pPr>
            <a:r>
              <a:rPr lang="en-US" sz="1700" b="1" i="1" cap="none" dirty="0" smtClean="0">
                <a:solidFill>
                  <a:prstClr val="black"/>
                </a:solidFill>
              </a:rPr>
              <a:t>Find</a:t>
            </a:r>
            <a:r>
              <a:rPr lang="en-US" sz="1700" i="1" cap="none" dirty="0" smtClean="0">
                <a:solidFill>
                  <a:prstClr val="black"/>
                </a:solidFill>
              </a:rPr>
              <a:t> the Human Development Index ranking for Fiji, Brazil, Cambodia and Australia.</a:t>
            </a:r>
          </a:p>
          <a:p>
            <a:pPr marL="285750" lvl="0" indent="-285750">
              <a:buFont typeface="Arial" panose="020B0604020202020204" pitchFamily="34" charset="0"/>
              <a:buChar char="•"/>
            </a:pPr>
            <a:r>
              <a:rPr lang="en-US" sz="1700" b="1" i="1" cap="none" dirty="0" smtClean="0">
                <a:solidFill>
                  <a:prstClr val="black"/>
                </a:solidFill>
              </a:rPr>
              <a:t>Identify</a:t>
            </a:r>
            <a:r>
              <a:rPr lang="en-US" sz="1700" i="1" cap="none" dirty="0" smtClean="0">
                <a:solidFill>
                  <a:prstClr val="black"/>
                </a:solidFill>
              </a:rPr>
              <a:t> and </a:t>
            </a:r>
            <a:r>
              <a:rPr lang="en-US" sz="1700" b="1" i="1" cap="none" dirty="0" smtClean="0">
                <a:solidFill>
                  <a:prstClr val="black"/>
                </a:solidFill>
              </a:rPr>
              <a:t>compare</a:t>
            </a:r>
            <a:r>
              <a:rPr lang="en-US" sz="1700" i="1" cap="none" dirty="0" smtClean="0">
                <a:solidFill>
                  <a:prstClr val="black"/>
                </a:solidFill>
              </a:rPr>
              <a:t> the strategies used to empower people experiencing poverty in marginalized urban communities </a:t>
            </a:r>
            <a:r>
              <a:rPr lang="en-AU" sz="1700" i="1" cap="none" dirty="0" smtClean="0">
                <a:solidFill>
                  <a:prstClr val="black"/>
                </a:solidFill>
              </a:rPr>
              <a:t>in Fiji</a:t>
            </a:r>
            <a:r>
              <a:rPr lang="en-AU" sz="1700" i="1" cap="none" dirty="0">
                <a:solidFill>
                  <a:prstClr val="black"/>
                </a:solidFill>
              </a:rPr>
              <a:t>, Brazil and </a:t>
            </a:r>
            <a:r>
              <a:rPr lang="en-AU" sz="1700" i="1" cap="none" dirty="0" smtClean="0">
                <a:solidFill>
                  <a:prstClr val="black"/>
                </a:solidFill>
              </a:rPr>
              <a:t>Cambodia.</a:t>
            </a:r>
            <a:endParaRPr lang="en-AU" sz="1700" i="1" cap="none" dirty="0">
              <a:solidFill>
                <a:prstClr val="black"/>
              </a:solidFill>
            </a:endParaRPr>
          </a:p>
          <a:p>
            <a:pPr marL="285750" lvl="0" indent="-285750">
              <a:buFont typeface="Arial" panose="020B0604020202020204" pitchFamily="34" charset="0"/>
              <a:buChar char="•"/>
            </a:pPr>
            <a:r>
              <a:rPr lang="en-AU" sz="1700" b="1" i="1" cap="none" dirty="0" smtClean="0">
                <a:solidFill>
                  <a:prstClr val="black"/>
                </a:solidFill>
              </a:rPr>
              <a:t>Summarise</a:t>
            </a:r>
            <a:r>
              <a:rPr lang="en-AU" sz="1700" i="1" cap="none" dirty="0" smtClean="0">
                <a:solidFill>
                  <a:prstClr val="black"/>
                </a:solidFill>
              </a:rPr>
              <a:t> the issues Caritas </a:t>
            </a:r>
            <a:r>
              <a:rPr lang="en-AU" sz="1700" i="1" cap="none" dirty="0">
                <a:solidFill>
                  <a:prstClr val="black"/>
                </a:solidFill>
              </a:rPr>
              <a:t>Australia and their partner’s address in each city? </a:t>
            </a:r>
          </a:p>
          <a:p>
            <a:pPr marL="285750" lvl="0" indent="-285750">
              <a:buFont typeface="Arial" panose="020B0604020202020204" pitchFamily="34" charset="0"/>
              <a:buChar char="•"/>
            </a:pPr>
            <a:r>
              <a:rPr lang="en-AU" sz="1700" b="1" i="1" cap="none" dirty="0" smtClean="0">
                <a:solidFill>
                  <a:prstClr val="black"/>
                </a:solidFill>
              </a:rPr>
              <a:t>Describe</a:t>
            </a:r>
            <a:r>
              <a:rPr lang="en-AU" sz="1700" i="1" cap="none" dirty="0" smtClean="0">
                <a:solidFill>
                  <a:prstClr val="black"/>
                </a:solidFill>
              </a:rPr>
              <a:t> how these </a:t>
            </a:r>
            <a:r>
              <a:rPr lang="en-AU" sz="1700" i="1" cap="none" dirty="0">
                <a:solidFill>
                  <a:prstClr val="black"/>
                </a:solidFill>
              </a:rPr>
              <a:t>strategies enhance the liveability of these places</a:t>
            </a:r>
            <a:r>
              <a:rPr lang="en-AU" sz="1700" i="1" cap="none" dirty="0" smtClean="0">
                <a:solidFill>
                  <a:prstClr val="black"/>
                </a:solidFill>
              </a:rPr>
              <a:t>?</a:t>
            </a:r>
          </a:p>
          <a:p>
            <a:pPr marL="285750" lvl="0" indent="-285750">
              <a:buFont typeface="Arial" panose="020B0604020202020204" pitchFamily="34" charset="0"/>
              <a:buChar char="•"/>
            </a:pPr>
            <a:endParaRPr lang="en-US" sz="1700" i="1" cap="none" dirty="0">
              <a:solidFill>
                <a:prstClr val="black"/>
              </a:solidFill>
            </a:endParaRPr>
          </a:p>
          <a:p>
            <a:pPr marL="342900" indent="-342900">
              <a:buFont typeface="Arial" panose="020B0604020202020204" pitchFamily="34" charset="0"/>
              <a:buChar char="•"/>
            </a:pPr>
            <a:endParaRPr lang="en-AU" sz="1700" dirty="0"/>
          </a:p>
        </p:txBody>
      </p:sp>
    </p:spTree>
    <p:extLst>
      <p:ext uri="{BB962C8B-B14F-4D97-AF65-F5344CB8AC3E}">
        <p14:creationId xmlns:p14="http://schemas.microsoft.com/office/powerpoint/2010/main" val="3351220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13792"/>
            <a:ext cx="8352928" cy="1143000"/>
          </a:xfrm>
        </p:spPr>
        <p:txBody>
          <a:bodyPr/>
          <a:lstStyle/>
          <a:p>
            <a:r>
              <a:rPr lang="en-US" sz="3600" dirty="0"/>
              <a:t>Urban </a:t>
            </a:r>
            <a:r>
              <a:rPr lang="en-US" sz="3600" dirty="0" smtClean="0"/>
              <a:t>poverty </a:t>
            </a:r>
            <a:br>
              <a:rPr lang="en-US" sz="3600" dirty="0" smtClean="0"/>
            </a:br>
            <a:r>
              <a:rPr lang="en-US" sz="3600" dirty="0" smtClean="0"/>
              <a:t>Secondary </a:t>
            </a:r>
            <a:r>
              <a:rPr lang="en-US" sz="3600" b="0" dirty="0" smtClean="0"/>
              <a:t>curriculum </a:t>
            </a:r>
            <a:r>
              <a:rPr lang="en-US" sz="3600" b="0" dirty="0"/>
              <a:t>links:</a:t>
            </a:r>
            <a:endParaRPr lang="en-AU" sz="3600" dirty="0"/>
          </a:p>
        </p:txBody>
      </p:sp>
      <p:sp>
        <p:nvSpPr>
          <p:cNvPr id="3" name="Text Placeholder 2"/>
          <p:cNvSpPr>
            <a:spLocks noGrp="1"/>
          </p:cNvSpPr>
          <p:nvPr>
            <p:ph type="body" sz="quarter" idx="10"/>
          </p:nvPr>
        </p:nvSpPr>
        <p:spPr>
          <a:xfrm>
            <a:off x="539552" y="1628800"/>
            <a:ext cx="7956748" cy="1468437"/>
          </a:xfrm>
        </p:spPr>
        <p:txBody>
          <a:bodyPr/>
          <a:lstStyle/>
          <a:p>
            <a:pPr lvl="0"/>
            <a:r>
              <a:rPr lang="en-US" sz="1400" b="1" cap="none" dirty="0" smtClean="0">
                <a:solidFill>
                  <a:prstClr val="black"/>
                </a:solidFill>
                <a:cs typeface="Arial" panose="020B0604020202020204" pitchFamily="34" charset="0"/>
              </a:rPr>
              <a:t>Geography </a:t>
            </a:r>
            <a:endParaRPr lang="en-US" sz="1400" b="1" cap="none" dirty="0">
              <a:solidFill>
                <a:prstClr val="black"/>
              </a:solidFill>
              <a:cs typeface="Arial" panose="020B0604020202020204" pitchFamily="34" charset="0"/>
            </a:endParaRPr>
          </a:p>
          <a:p>
            <a:pPr lvl="0"/>
            <a:r>
              <a:rPr lang="en-AU" sz="1400" b="1" cap="none" dirty="0" smtClean="0">
                <a:solidFill>
                  <a:prstClr val="black"/>
                </a:solidFill>
                <a:cs typeface="Arial" panose="020B0604020202020204" pitchFamily="34" charset="0"/>
              </a:rPr>
              <a:t>Year 7: Unit 2, Place and liveability. </a:t>
            </a:r>
            <a:r>
              <a:rPr lang="en-AU" sz="1400" cap="none" dirty="0" smtClean="0">
                <a:solidFill>
                  <a:prstClr val="black"/>
                </a:solidFill>
                <a:cs typeface="Arial" panose="020B0604020202020204" pitchFamily="34" charset="0"/>
              </a:rPr>
              <a:t>The </a:t>
            </a:r>
            <a:r>
              <a:rPr lang="en-AU" sz="1400" cap="none" dirty="0">
                <a:solidFill>
                  <a:prstClr val="black"/>
                </a:solidFill>
                <a:cs typeface="Arial" panose="020B0604020202020204" pitchFamily="34" charset="0"/>
              </a:rPr>
              <a:t>factors that influence the decisions people make about where to live and their perceptions of the liveability of </a:t>
            </a:r>
            <a:r>
              <a:rPr lang="en-AU" sz="1400" cap="none" dirty="0" smtClean="0">
                <a:solidFill>
                  <a:prstClr val="black"/>
                </a:solidFill>
                <a:cs typeface="Arial" panose="020B0604020202020204" pitchFamily="34" charset="0"/>
              </a:rPr>
              <a:t>places </a:t>
            </a:r>
            <a:r>
              <a:rPr lang="en-AU" sz="1400" b="1" cap="none" dirty="0" smtClean="0">
                <a:solidFill>
                  <a:prstClr val="black"/>
                </a:solidFill>
                <a:cs typeface="Arial" panose="020B0604020202020204" pitchFamily="34" charset="0"/>
              </a:rPr>
              <a:t>(ACHGK043). </a:t>
            </a:r>
            <a:r>
              <a:rPr lang="en-AU" sz="1400" cap="none" dirty="0" smtClean="0">
                <a:solidFill>
                  <a:prstClr val="black"/>
                </a:solidFill>
                <a:cs typeface="Arial" panose="020B0604020202020204" pitchFamily="34" charset="0"/>
              </a:rPr>
              <a:t>The influence of accessibility </a:t>
            </a:r>
            <a:r>
              <a:rPr lang="en-AU" sz="1400" cap="none" dirty="0">
                <a:solidFill>
                  <a:prstClr val="black"/>
                </a:solidFill>
                <a:cs typeface="Arial" panose="020B0604020202020204" pitchFamily="34" charset="0"/>
              </a:rPr>
              <a:t>to </a:t>
            </a:r>
            <a:r>
              <a:rPr lang="en-AU" sz="1400" cap="none" dirty="0" smtClean="0">
                <a:solidFill>
                  <a:prstClr val="black"/>
                </a:solidFill>
                <a:cs typeface="Arial" panose="020B0604020202020204" pitchFamily="34" charset="0"/>
              </a:rPr>
              <a:t>services </a:t>
            </a:r>
            <a:r>
              <a:rPr lang="en-AU" sz="1400" cap="none" dirty="0">
                <a:solidFill>
                  <a:prstClr val="black"/>
                </a:solidFill>
                <a:cs typeface="Arial" panose="020B0604020202020204" pitchFamily="34" charset="0"/>
              </a:rPr>
              <a:t>and facilities </a:t>
            </a:r>
            <a:r>
              <a:rPr lang="en-AU" sz="1400" cap="none" dirty="0" smtClean="0">
                <a:solidFill>
                  <a:prstClr val="black"/>
                </a:solidFill>
                <a:cs typeface="Arial" panose="020B0604020202020204" pitchFamily="34" charset="0"/>
              </a:rPr>
              <a:t>on the liveability of places</a:t>
            </a:r>
            <a:r>
              <a:rPr lang="en-AU" sz="1400" b="1" cap="none" dirty="0" smtClean="0">
                <a:solidFill>
                  <a:prstClr val="black"/>
                </a:solidFill>
                <a:cs typeface="Arial" panose="020B0604020202020204" pitchFamily="34" charset="0"/>
              </a:rPr>
              <a:t> (ACHGK044). </a:t>
            </a:r>
            <a:r>
              <a:rPr lang="en-AU" sz="1400" cap="none" dirty="0" smtClean="0">
                <a:solidFill>
                  <a:prstClr val="black"/>
                </a:solidFill>
                <a:cs typeface="Arial" panose="020B0604020202020204" pitchFamily="34" charset="0"/>
              </a:rPr>
              <a:t>The </a:t>
            </a:r>
            <a:r>
              <a:rPr lang="en-AU" sz="1400" cap="none" dirty="0">
                <a:solidFill>
                  <a:prstClr val="black"/>
                </a:solidFill>
                <a:cs typeface="Arial" panose="020B0604020202020204" pitchFamily="34" charset="0"/>
              </a:rPr>
              <a:t>influence of social connectedness and community identity on the liveability of place </a:t>
            </a:r>
            <a:r>
              <a:rPr lang="en-AU" sz="1400" b="1" cap="none" dirty="0">
                <a:solidFill>
                  <a:prstClr val="black"/>
                </a:solidFill>
                <a:cs typeface="Arial" panose="020B0604020202020204" pitchFamily="34" charset="0"/>
              </a:rPr>
              <a:t>(</a:t>
            </a:r>
            <a:r>
              <a:rPr lang="en-AU" sz="1400" b="1" cap="none" dirty="0" smtClean="0">
                <a:solidFill>
                  <a:prstClr val="black"/>
                </a:solidFill>
                <a:cs typeface="Arial" panose="020B0604020202020204" pitchFamily="34" charset="0"/>
              </a:rPr>
              <a:t>ACHGK046). </a:t>
            </a:r>
            <a:br>
              <a:rPr lang="en-AU" sz="1400" b="1" cap="none" dirty="0" smtClean="0">
                <a:solidFill>
                  <a:prstClr val="black"/>
                </a:solidFill>
                <a:cs typeface="Arial" panose="020B0604020202020204" pitchFamily="34" charset="0"/>
              </a:rPr>
            </a:br>
            <a:r>
              <a:rPr lang="en-US" sz="1400" b="1" cap="none" dirty="0" smtClean="0">
                <a:solidFill>
                  <a:prstClr val="black"/>
                </a:solidFill>
                <a:cs typeface="Arial" panose="020B0604020202020204" pitchFamily="34" charset="0"/>
              </a:rPr>
              <a:t>Year </a:t>
            </a:r>
            <a:r>
              <a:rPr lang="en-AU" sz="1400" b="1" cap="none" dirty="0" smtClean="0">
                <a:solidFill>
                  <a:prstClr val="black"/>
                </a:solidFill>
                <a:cs typeface="Arial" panose="020B0604020202020204" pitchFamily="34" charset="0"/>
              </a:rPr>
              <a:t>8: Unit  2, Changing nations. </a:t>
            </a:r>
            <a:r>
              <a:rPr lang="en-AU" sz="1400" cap="none" dirty="0" smtClean="0">
                <a:solidFill>
                  <a:prstClr val="black"/>
                </a:solidFill>
                <a:cs typeface="Arial" panose="020B0604020202020204" pitchFamily="34" charset="0"/>
              </a:rPr>
              <a:t>The </a:t>
            </a:r>
            <a:r>
              <a:rPr lang="en-AU" sz="1400" cap="none" dirty="0">
                <a:solidFill>
                  <a:prstClr val="black"/>
                </a:solidFill>
                <a:cs typeface="Arial" panose="020B0604020202020204" pitchFamily="34" charset="0"/>
              </a:rPr>
              <a:t>causes and consequences of urbanisation, drawing on a study from Indonesia, or another country of the Asia </a:t>
            </a:r>
            <a:r>
              <a:rPr lang="en-AU" sz="1400" cap="none" dirty="0" smtClean="0">
                <a:solidFill>
                  <a:prstClr val="black"/>
                </a:solidFill>
                <a:cs typeface="Arial" panose="020B0604020202020204" pitchFamily="34" charset="0"/>
              </a:rPr>
              <a:t>region </a:t>
            </a:r>
            <a:r>
              <a:rPr lang="en-AU" sz="1400" b="1" cap="none" dirty="0" smtClean="0">
                <a:solidFill>
                  <a:prstClr val="black"/>
                </a:solidFill>
                <a:cs typeface="Arial" panose="020B0604020202020204" pitchFamily="34" charset="0"/>
              </a:rPr>
              <a:t>(ACHGK054)</a:t>
            </a:r>
            <a:r>
              <a:rPr lang="en-AU" sz="1400" cap="none" dirty="0" smtClean="0">
                <a:solidFill>
                  <a:prstClr val="black"/>
                </a:solidFill>
                <a:cs typeface="Arial" panose="020B0604020202020204" pitchFamily="34" charset="0"/>
              </a:rPr>
              <a:t>.</a:t>
            </a:r>
          </a:p>
          <a:p>
            <a:r>
              <a:rPr lang="en-AU" sz="1400" b="1" cap="none" dirty="0" smtClean="0">
                <a:solidFill>
                  <a:prstClr val="black"/>
                </a:solidFill>
                <a:cs typeface="Arial" panose="020B0604020202020204" pitchFamily="34" charset="0"/>
              </a:rPr>
              <a:t>Year 10: Unit 2, Geographies of human wellbeing</a:t>
            </a:r>
            <a:r>
              <a:rPr lang="en-AU" sz="1400" cap="none" dirty="0">
                <a:solidFill>
                  <a:prstClr val="black"/>
                </a:solidFill>
                <a:cs typeface="Arial" panose="020B0604020202020204" pitchFamily="34" charset="0"/>
              </a:rPr>
              <a:t>. Different ways of measuring and mapping human wellbeing and development, and how these can be applied to measure differences between places </a:t>
            </a:r>
            <a:r>
              <a:rPr lang="en-AU" sz="1400" b="1" cap="none" dirty="0">
                <a:solidFill>
                  <a:prstClr val="black"/>
                </a:solidFill>
                <a:cs typeface="Arial" panose="020B0604020202020204" pitchFamily="34" charset="0"/>
              </a:rPr>
              <a:t>(</a:t>
            </a:r>
            <a:r>
              <a:rPr lang="en-AU" sz="1400" b="1" cap="none" dirty="0" smtClean="0">
                <a:solidFill>
                  <a:prstClr val="black"/>
                </a:solidFill>
                <a:cs typeface="Arial" panose="020B0604020202020204" pitchFamily="34" charset="0"/>
              </a:rPr>
              <a:t>ACHGK076). </a:t>
            </a:r>
            <a:r>
              <a:rPr lang="en-AU" sz="1400" cap="none" dirty="0" smtClean="0">
                <a:solidFill>
                  <a:prstClr val="black"/>
                </a:solidFill>
                <a:cs typeface="Arial" panose="020B0604020202020204" pitchFamily="34" charset="0"/>
              </a:rPr>
              <a:t>Reasons </a:t>
            </a:r>
            <a:r>
              <a:rPr lang="en-AU" sz="1400" cap="none" dirty="0">
                <a:solidFill>
                  <a:prstClr val="black"/>
                </a:solidFill>
                <a:cs typeface="Arial" panose="020B0604020202020204" pitchFamily="34" charset="0"/>
              </a:rPr>
              <a:t>for spatial variations between countries in selected indicators of human </a:t>
            </a:r>
            <a:r>
              <a:rPr lang="en-AU" sz="1400" cap="none" dirty="0" smtClean="0">
                <a:solidFill>
                  <a:prstClr val="black"/>
                </a:solidFill>
                <a:cs typeface="Arial" panose="020B0604020202020204" pitchFamily="34" charset="0"/>
              </a:rPr>
              <a:t>wellbeing </a:t>
            </a:r>
            <a:r>
              <a:rPr lang="en-AU" sz="1400" b="1" cap="none" dirty="0" smtClean="0">
                <a:solidFill>
                  <a:prstClr val="black"/>
                </a:solidFill>
                <a:cs typeface="Arial" panose="020B0604020202020204" pitchFamily="34" charset="0"/>
              </a:rPr>
              <a:t>(ACHGK077)</a:t>
            </a:r>
            <a:r>
              <a:rPr lang="en-AU" sz="1400" cap="none" dirty="0" smtClean="0">
                <a:solidFill>
                  <a:prstClr val="black"/>
                </a:solidFill>
                <a:cs typeface="Arial" panose="020B0604020202020204" pitchFamily="34" charset="0"/>
              </a:rPr>
              <a:t>. Issues </a:t>
            </a:r>
            <a:r>
              <a:rPr lang="en-AU" sz="1400" cap="none" dirty="0">
                <a:solidFill>
                  <a:prstClr val="black"/>
                </a:solidFill>
                <a:cs typeface="Arial" panose="020B0604020202020204" pitchFamily="34" charset="0"/>
              </a:rPr>
              <a:t>affecting development of places and their impact on human wellbeing, drawing on a study from a developing country or region in Africa, South America or the Pacific </a:t>
            </a:r>
            <a:r>
              <a:rPr lang="en-AU" sz="1400" cap="none" dirty="0" smtClean="0">
                <a:solidFill>
                  <a:prstClr val="black"/>
                </a:solidFill>
                <a:cs typeface="Arial" panose="020B0604020202020204" pitchFamily="34" charset="0"/>
              </a:rPr>
              <a:t>Islands </a:t>
            </a:r>
            <a:r>
              <a:rPr lang="en-AU" sz="1400" b="1" cap="none" dirty="0" smtClean="0">
                <a:solidFill>
                  <a:prstClr val="black"/>
                </a:solidFill>
                <a:cs typeface="Arial" panose="020B0604020202020204" pitchFamily="34" charset="0"/>
              </a:rPr>
              <a:t>(ACHGK078)</a:t>
            </a:r>
            <a:r>
              <a:rPr lang="en-AU" sz="1400" cap="none" dirty="0" smtClean="0">
                <a:solidFill>
                  <a:prstClr val="black"/>
                </a:solidFill>
                <a:cs typeface="Arial" panose="020B0604020202020204" pitchFamily="34" charset="0"/>
              </a:rPr>
              <a:t>. The </a:t>
            </a:r>
            <a:r>
              <a:rPr lang="en-AU" sz="1400" cap="none" dirty="0">
                <a:solidFill>
                  <a:prstClr val="black"/>
                </a:solidFill>
                <a:cs typeface="Arial" panose="020B0604020202020204" pitchFamily="34" charset="0"/>
              </a:rPr>
              <a:t>role of international and national government and non-government organisations' initiatives in improving human wellbeing in Australia and other </a:t>
            </a:r>
            <a:r>
              <a:rPr lang="en-AU" sz="1400" cap="none" dirty="0" smtClean="0">
                <a:solidFill>
                  <a:prstClr val="black"/>
                </a:solidFill>
                <a:cs typeface="Arial" panose="020B0604020202020204" pitchFamily="34" charset="0"/>
              </a:rPr>
              <a:t>countries </a:t>
            </a:r>
            <a:r>
              <a:rPr lang="en-AU" sz="1400" b="1" cap="none" dirty="0" smtClean="0">
                <a:solidFill>
                  <a:prstClr val="black"/>
                </a:solidFill>
                <a:cs typeface="Arial" panose="020B0604020202020204" pitchFamily="34" charset="0"/>
              </a:rPr>
              <a:t>(ACHGK081)</a:t>
            </a:r>
            <a:r>
              <a:rPr lang="en-AU" sz="1400" cap="none" dirty="0" smtClean="0">
                <a:solidFill>
                  <a:prstClr val="black"/>
                </a:solidFill>
                <a:cs typeface="Arial" panose="020B0604020202020204" pitchFamily="34" charset="0"/>
              </a:rPr>
              <a:t>.</a:t>
            </a:r>
          </a:p>
          <a:p>
            <a:r>
              <a:rPr lang="en-AU" sz="1400" b="1" cap="none" dirty="0" smtClean="0">
                <a:solidFill>
                  <a:prstClr val="black"/>
                </a:solidFill>
                <a:cs typeface="Arial" panose="020B0604020202020204" pitchFamily="34" charset="0"/>
              </a:rPr>
              <a:t>Unit 2: Sustainable Places ACHGE039, ACHGE045, ACHGE050-053.</a:t>
            </a:r>
          </a:p>
          <a:p>
            <a:endParaRPr lang="en-AU" sz="1400" cap="none" dirty="0">
              <a:solidFill>
                <a:prstClr val="black"/>
              </a:solidFill>
              <a:cs typeface="Arial" panose="020B0604020202020204" pitchFamily="34" charset="0"/>
            </a:endParaRPr>
          </a:p>
          <a:p>
            <a:r>
              <a:rPr lang="en-AU" sz="1400" cap="none" dirty="0" smtClean="0">
                <a:solidFill>
                  <a:prstClr val="black"/>
                </a:solidFill>
                <a:cs typeface="Arial" panose="020B0604020202020204" pitchFamily="34" charset="0"/>
              </a:rPr>
              <a:t>Also see </a:t>
            </a:r>
            <a:r>
              <a:rPr lang="en-AU" sz="1400" cap="none" dirty="0" smtClean="0">
                <a:solidFill>
                  <a:prstClr val="black"/>
                </a:solidFill>
                <a:cs typeface="Arial" panose="020B0604020202020204" pitchFamily="34" charset="0"/>
                <a:hlinkClick r:id="rId2"/>
              </a:rPr>
              <a:t>‘Urbanisation: One City-two ways of seeing: Sao Paulo, Brazil’ resource pack</a:t>
            </a:r>
            <a:r>
              <a:rPr lang="en-AU" sz="1400" cap="none" dirty="0" smtClean="0">
                <a:solidFill>
                  <a:prstClr val="black"/>
                </a:solidFill>
                <a:cs typeface="Arial" panose="020B0604020202020204" pitchFamily="34" charset="0"/>
              </a:rPr>
              <a:t>, suitable for Senior Geography.</a:t>
            </a:r>
            <a:endParaRPr lang="en-AU" sz="1400" dirty="0">
              <a:cs typeface="Arial" panose="020B0604020202020204" pitchFamily="34" charset="0"/>
            </a:endParaRPr>
          </a:p>
        </p:txBody>
      </p:sp>
    </p:spTree>
    <p:extLst>
      <p:ext uri="{BB962C8B-B14F-4D97-AF65-F5344CB8AC3E}">
        <p14:creationId xmlns:p14="http://schemas.microsoft.com/office/powerpoint/2010/main" val="3509221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err="1"/>
              <a:t>Urbanisation</a:t>
            </a:r>
            <a:r>
              <a:rPr lang="en-US" sz="4000" dirty="0"/>
              <a:t> </a:t>
            </a:r>
            <a:r>
              <a:rPr lang="en-US" sz="4000" dirty="0" smtClean="0"/>
              <a:t>case studies</a:t>
            </a:r>
            <a:endParaRPr lang="en-AU" sz="4000" dirty="0"/>
          </a:p>
        </p:txBody>
      </p:sp>
      <p:sp>
        <p:nvSpPr>
          <p:cNvPr id="2" name="Text Placeholder 1"/>
          <p:cNvSpPr>
            <a:spLocks noGrp="1"/>
          </p:cNvSpPr>
          <p:nvPr>
            <p:ph type="body" sz="quarter" idx="10"/>
          </p:nvPr>
        </p:nvSpPr>
        <p:spPr>
          <a:xfrm>
            <a:off x="539552" y="3356992"/>
            <a:ext cx="7956748" cy="2657124"/>
          </a:xfrm>
        </p:spPr>
        <p:txBody>
          <a:bodyPr/>
          <a:lstStyle/>
          <a:p>
            <a:r>
              <a:rPr lang="en-AU" sz="2400" cap="none" dirty="0" smtClean="0">
                <a:solidFill>
                  <a:schemeClr val="tx1"/>
                </a:solidFill>
              </a:rPr>
              <a:t>Click the links to access stories of people who have experienced urban poverty and have participated in Caritas Australia supported </a:t>
            </a:r>
          </a:p>
          <a:p>
            <a:r>
              <a:rPr lang="en-AU" sz="2400" cap="none" dirty="0" smtClean="0">
                <a:solidFill>
                  <a:schemeClr val="tx1"/>
                </a:solidFill>
              </a:rPr>
              <a:t>programs. </a:t>
            </a:r>
          </a:p>
          <a:p>
            <a:endParaRPr lang="en-AU" sz="2400" cap="none" dirty="0" smtClean="0">
              <a:solidFill>
                <a:schemeClr val="tx1"/>
              </a:solidFill>
            </a:endParaRPr>
          </a:p>
          <a:p>
            <a:r>
              <a:rPr lang="en-AU" sz="2400" cap="none" dirty="0" smtClean="0">
                <a:solidFill>
                  <a:schemeClr val="tx1"/>
                </a:solidFill>
                <a:hlinkClick r:id="rId3"/>
              </a:rPr>
              <a:t>Semiti in Fiji </a:t>
            </a:r>
            <a:endParaRPr lang="en-AU" sz="2400" cap="none" dirty="0" smtClean="0">
              <a:solidFill>
                <a:schemeClr val="tx1"/>
              </a:solidFill>
            </a:endParaRPr>
          </a:p>
          <a:p>
            <a:r>
              <a:rPr lang="en-AU" sz="2400" cap="none" dirty="0" smtClean="0">
                <a:solidFill>
                  <a:schemeClr val="tx1"/>
                </a:solidFill>
                <a:hlinkClick r:id="rId4"/>
              </a:rPr>
              <a:t>Vannak in Cambodia</a:t>
            </a:r>
          </a:p>
          <a:p>
            <a:r>
              <a:rPr lang="en-AU" sz="2400" cap="none" dirty="0">
                <a:solidFill>
                  <a:schemeClr val="tx1"/>
                </a:solidFill>
                <a:hlinkClick r:id="rId5"/>
              </a:rPr>
              <a:t>Maristely in Brazil</a:t>
            </a:r>
            <a:r>
              <a:rPr lang="en-AU" sz="2400" cap="none" dirty="0">
                <a:solidFill>
                  <a:schemeClr val="tx1"/>
                </a:solidFill>
              </a:rPr>
              <a:t> </a:t>
            </a:r>
          </a:p>
          <a:p>
            <a:r>
              <a:rPr lang="en-AU" sz="1800" cap="none" dirty="0" smtClean="0">
                <a:solidFill>
                  <a:schemeClr val="tx1"/>
                </a:solidFill>
              </a:rPr>
              <a:t>The content in the links includes films, photos and further information.</a:t>
            </a:r>
          </a:p>
          <a:p>
            <a:endParaRPr lang="en-AU" dirty="0" smtClean="0"/>
          </a:p>
        </p:txBody>
      </p:sp>
      <p:grpSp>
        <p:nvGrpSpPr>
          <p:cNvPr id="20" name="Group 19"/>
          <p:cNvGrpSpPr/>
          <p:nvPr/>
        </p:nvGrpSpPr>
        <p:grpSpPr>
          <a:xfrm>
            <a:off x="827584" y="418235"/>
            <a:ext cx="2016224" cy="1967037"/>
            <a:chOff x="994461" y="620688"/>
            <a:chExt cx="2016224" cy="1967037"/>
          </a:xfrm>
        </p:grpSpPr>
        <p:pic>
          <p:nvPicPr>
            <p:cNvPr id="3" name="Picture 2">
              <a:hlinkClick r:id="rId3"/>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94461" y="620688"/>
              <a:ext cx="2016224" cy="1886062"/>
            </a:xfrm>
            <a:prstGeom prst="rect">
              <a:avLst/>
            </a:prstGeom>
          </p:spPr>
        </p:pic>
        <p:sp>
          <p:nvSpPr>
            <p:cNvPr id="12" name="Freeform 1"/>
            <p:cNvSpPr>
              <a:spLocks noChangeArrowheads="1"/>
            </p:cNvSpPr>
            <p:nvPr/>
          </p:nvSpPr>
          <p:spPr bwMode="auto">
            <a:xfrm>
              <a:off x="1064931" y="2257127"/>
              <a:ext cx="1875284" cy="33059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ndParaRPr>
            </a:p>
          </p:txBody>
        </p:sp>
        <p:sp>
          <p:nvSpPr>
            <p:cNvPr id="11" name="TextBox 10"/>
            <p:cNvSpPr txBox="1"/>
            <p:nvPr/>
          </p:nvSpPr>
          <p:spPr>
            <a:xfrm>
              <a:off x="1138478" y="2257127"/>
              <a:ext cx="1728191" cy="307777"/>
            </a:xfrm>
            <a:prstGeom prst="rect">
              <a:avLst/>
            </a:prstGeom>
            <a:noFill/>
          </p:spPr>
          <p:txBody>
            <a:bodyPr wrap="square" rtlCol="0">
              <a:spAutoFit/>
            </a:bodyPr>
            <a:lstStyle/>
            <a:p>
              <a:pPr algn="ctr"/>
              <a:r>
                <a:rPr lang="en-AU" sz="1400" b="1" dirty="0" smtClean="0">
                  <a:latin typeface="Arial" panose="020B0604020202020204" pitchFamily="34" charset="0"/>
                  <a:cs typeface="Arial" panose="020B0604020202020204" pitchFamily="34" charset="0"/>
                </a:rPr>
                <a:t>Semiti in Fiji</a:t>
              </a:r>
              <a:endParaRPr lang="en-AU" sz="1400" b="1" dirty="0">
                <a:latin typeface="Arial" panose="020B0604020202020204" pitchFamily="34" charset="0"/>
                <a:cs typeface="Arial" panose="020B0604020202020204" pitchFamily="34" charset="0"/>
              </a:endParaRPr>
            </a:p>
          </p:txBody>
        </p:sp>
      </p:grpSp>
      <p:grpSp>
        <p:nvGrpSpPr>
          <p:cNvPr id="18" name="Group 17"/>
          <p:cNvGrpSpPr/>
          <p:nvPr/>
        </p:nvGrpSpPr>
        <p:grpSpPr>
          <a:xfrm>
            <a:off x="3659398" y="404664"/>
            <a:ext cx="1938372" cy="2017742"/>
            <a:chOff x="3732576" y="607117"/>
            <a:chExt cx="1938372" cy="2017742"/>
          </a:xfrm>
        </p:grpSpPr>
        <p:pic>
          <p:nvPicPr>
            <p:cNvPr id="1026" name="Picture 2" descr="Vannak in 2014">
              <a:hlinkClick r:id="rId4"/>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3448" t="3400" r="766" b="3400"/>
            <a:stretch/>
          </p:blipFill>
          <p:spPr bwMode="auto">
            <a:xfrm>
              <a:off x="3732576" y="607117"/>
              <a:ext cx="1938372" cy="191320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764120" y="2257127"/>
              <a:ext cx="1875284" cy="367732"/>
              <a:chOff x="3640893" y="2257127"/>
              <a:chExt cx="1875284" cy="367732"/>
            </a:xfrm>
          </p:grpSpPr>
          <p:sp>
            <p:nvSpPr>
              <p:cNvPr id="14" name="Freeform 1"/>
              <p:cNvSpPr>
                <a:spLocks noChangeArrowheads="1"/>
              </p:cNvSpPr>
              <p:nvPr/>
            </p:nvSpPr>
            <p:spPr bwMode="auto">
              <a:xfrm>
                <a:off x="3640893" y="2257127"/>
                <a:ext cx="1875284" cy="3677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ndParaRPr>
              </a:p>
            </p:txBody>
          </p:sp>
          <p:sp>
            <p:nvSpPr>
              <p:cNvPr id="15" name="TextBox 14">
                <a:hlinkClick r:id="rId4"/>
              </p:cNvPr>
              <p:cNvSpPr txBox="1"/>
              <p:nvPr/>
            </p:nvSpPr>
            <p:spPr>
              <a:xfrm>
                <a:off x="3694655" y="2287905"/>
                <a:ext cx="1728191" cy="276999"/>
              </a:xfrm>
              <a:prstGeom prst="rect">
                <a:avLst/>
              </a:prstGeom>
              <a:noFill/>
            </p:spPr>
            <p:txBody>
              <a:bodyPr wrap="square" rtlCol="0">
                <a:spAutoFit/>
              </a:bodyPr>
              <a:lstStyle/>
              <a:p>
                <a:pPr algn="ctr"/>
                <a:r>
                  <a:rPr lang="en-AU" sz="1200" b="1" dirty="0" smtClean="0">
                    <a:latin typeface="Arial" panose="020B0604020202020204" pitchFamily="34" charset="0"/>
                    <a:cs typeface="Arial" panose="020B0604020202020204" pitchFamily="34" charset="0"/>
                  </a:rPr>
                  <a:t>Vannak in Cambodia</a:t>
                </a:r>
                <a:endParaRPr lang="en-AU" sz="1200" b="1" dirty="0">
                  <a:latin typeface="Arial" panose="020B0604020202020204" pitchFamily="34" charset="0"/>
                  <a:cs typeface="Arial" panose="020B0604020202020204" pitchFamily="34" charset="0"/>
                </a:endParaRPr>
              </a:p>
            </p:txBody>
          </p:sp>
        </p:grpSp>
      </p:grpSp>
      <p:grpSp>
        <p:nvGrpSpPr>
          <p:cNvPr id="19" name="Group 18"/>
          <p:cNvGrpSpPr/>
          <p:nvPr/>
        </p:nvGrpSpPr>
        <p:grpSpPr>
          <a:xfrm>
            <a:off x="6413359" y="459078"/>
            <a:ext cx="1900461" cy="1977228"/>
            <a:chOff x="6580236" y="661531"/>
            <a:chExt cx="1900461" cy="1977228"/>
          </a:xfrm>
        </p:grpSpPr>
        <p:pic>
          <p:nvPicPr>
            <p:cNvPr id="4" name="Picture 3">
              <a:hlinkClick r:id="rId5"/>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580236" y="661531"/>
              <a:ext cx="1900461" cy="1926194"/>
            </a:xfrm>
            <a:prstGeom prst="rect">
              <a:avLst/>
            </a:prstGeom>
          </p:spPr>
        </p:pic>
        <p:sp>
          <p:nvSpPr>
            <p:cNvPr id="16" name="Freeform 1"/>
            <p:cNvSpPr>
              <a:spLocks noChangeArrowheads="1"/>
            </p:cNvSpPr>
            <p:nvPr/>
          </p:nvSpPr>
          <p:spPr bwMode="auto">
            <a:xfrm>
              <a:off x="6592824" y="2271027"/>
              <a:ext cx="1875284" cy="3677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lumMod val="85000"/>
              </a:schemeClr>
            </a:solidFill>
            <a:ln>
              <a:noFill/>
            </a:ln>
            <a:effectLst/>
          </p:spPr>
          <p:txBody>
            <a:bodyPr wrap="none" anchor="ctr"/>
            <a:lstStyle/>
            <a:p>
              <a:endParaRPr lang="en-US" dirty="0">
                <a:latin typeface="Arial" panose="020B0604020202020204" pitchFamily="34" charset="0"/>
              </a:endParaRPr>
            </a:p>
          </p:txBody>
        </p:sp>
        <p:sp>
          <p:nvSpPr>
            <p:cNvPr id="17" name="TextBox 16">
              <a:hlinkClick r:id="rId5"/>
            </p:cNvPr>
            <p:cNvSpPr txBox="1"/>
            <p:nvPr/>
          </p:nvSpPr>
          <p:spPr>
            <a:xfrm>
              <a:off x="6666371" y="2301805"/>
              <a:ext cx="1728191" cy="276999"/>
            </a:xfrm>
            <a:prstGeom prst="rect">
              <a:avLst/>
            </a:prstGeom>
            <a:noFill/>
          </p:spPr>
          <p:txBody>
            <a:bodyPr wrap="square" rtlCol="0">
              <a:spAutoFit/>
            </a:bodyPr>
            <a:lstStyle/>
            <a:p>
              <a:pPr algn="ctr"/>
              <a:r>
                <a:rPr lang="en-AU" sz="1200" b="1" dirty="0" smtClean="0">
                  <a:latin typeface="Arial" panose="020B0604020202020204" pitchFamily="34" charset="0"/>
                  <a:cs typeface="Arial" panose="020B0604020202020204" pitchFamily="34" charset="0"/>
                </a:rPr>
                <a:t>Maristely in Brazil</a:t>
              </a:r>
              <a:endParaRPr lang="en-AU"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51619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39552" y="332656"/>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Roboto Medium"/>
              </a:defRPr>
            </a:lvl1pPr>
          </a:lstStyle>
          <a:p>
            <a:r>
              <a:rPr lang="en-US" sz="4000" dirty="0" smtClean="0">
                <a:latin typeface="Arial" panose="020B0604020202020204" pitchFamily="34" charset="0"/>
              </a:rPr>
              <a:t>ACT: SUPPORT AUSTRALIAN AID</a:t>
            </a:r>
            <a:endParaRPr lang="en-US" sz="4000" dirty="0">
              <a:latin typeface="Arial" panose="020B0604020202020204" pitchFamily="34" charset="0"/>
            </a:endParaRPr>
          </a:p>
        </p:txBody>
      </p:sp>
      <p:sp>
        <p:nvSpPr>
          <p:cNvPr id="6" name="Text Placeholder 9"/>
          <p:cNvSpPr>
            <a:spLocks noGrp="1"/>
          </p:cNvSpPr>
          <p:nvPr>
            <p:ph type="body" sz="quarter" idx="10"/>
          </p:nvPr>
        </p:nvSpPr>
        <p:spPr>
          <a:xfrm>
            <a:off x="539552" y="1744539"/>
            <a:ext cx="7956748" cy="1468437"/>
          </a:xfrm>
          <a:prstGeom prst="rect">
            <a:avLst/>
          </a:prstGeom>
        </p:spPr>
        <p:txBody>
          <a:bodyPr/>
          <a:lstStyle>
            <a:lvl1pPr marL="0" indent="0">
              <a:buFont typeface="Arial" panose="020B0604020202020204" pitchFamily="34" charset="0"/>
              <a:buNone/>
              <a:defRPr sz="2200" cap="none" baseline="0">
                <a:solidFill>
                  <a:schemeClr val="tx1"/>
                </a:solidFill>
                <a:latin typeface="Roboto Medium"/>
              </a:defRPr>
            </a:lvl1pPr>
            <a:lvl2pPr marL="0" indent="0">
              <a:spcBef>
                <a:spcPts val="250"/>
              </a:spcBef>
              <a:buFontTx/>
              <a:buNone/>
              <a:defRPr sz="1800">
                <a:solidFill>
                  <a:schemeClr val="tx1"/>
                </a:solidFill>
                <a:latin typeface="Roboto Light"/>
              </a:defRPr>
            </a:lvl2pPr>
            <a:lvl3pPr marL="0" indent="-180000">
              <a:spcBef>
                <a:spcPts val="250"/>
              </a:spcBef>
              <a:buFont typeface="Arial"/>
              <a:buChar char="•"/>
              <a:defRPr sz="1800">
                <a:solidFill>
                  <a:schemeClr val="tx1"/>
                </a:solidFill>
                <a:latin typeface="Roboto Light"/>
              </a:defRPr>
            </a:lvl3pPr>
            <a:lvl4pPr marL="432000" indent="-228600">
              <a:spcBef>
                <a:spcPts val="250"/>
              </a:spcBef>
              <a:buFont typeface="Arial"/>
              <a:buChar char="•"/>
              <a:defRPr sz="1800">
                <a:solidFill>
                  <a:schemeClr val="tx1"/>
                </a:solidFill>
                <a:latin typeface="Roboto Light"/>
              </a:defRPr>
            </a:lvl4pPr>
            <a:lvl5pPr marL="594000" indent="-180000">
              <a:spcBef>
                <a:spcPts val="250"/>
              </a:spcBef>
              <a:buFont typeface="Arial"/>
              <a:buChar char="•"/>
              <a:defRPr sz="1800">
                <a:solidFill>
                  <a:schemeClr val="tx1"/>
                </a:solidFill>
                <a:latin typeface="Roboto Light"/>
              </a:defRPr>
            </a:lvl5pPr>
          </a:lstStyle>
          <a:p>
            <a:r>
              <a:rPr lang="en-AU" sz="2000" dirty="0">
                <a:latin typeface="Arial" panose="020B0604020202020204" pitchFamily="34" charset="0"/>
                <a:cs typeface="Arial" panose="020B0604020202020204" pitchFamily="34" charset="0"/>
              </a:rPr>
              <a:t>Australian aid has helped millions of people across the world to break down the barriers that held them in a cycle of </a:t>
            </a:r>
            <a:r>
              <a:rPr lang="en-AU" sz="2000" dirty="0" smtClean="0">
                <a:latin typeface="Arial" panose="020B0604020202020204" pitchFamily="34" charset="0"/>
                <a:cs typeface="Arial" panose="020B0604020202020204" pitchFamily="34" charset="0"/>
              </a:rPr>
              <a:t>poverty, including the negative impacts of rapid urbanisation.</a:t>
            </a:r>
          </a:p>
          <a:p>
            <a:r>
              <a:rPr lang="en-AU" sz="2000" dirty="0" smtClean="0">
                <a:latin typeface="Arial" panose="020B0604020202020204" pitchFamily="34" charset="0"/>
                <a:cs typeface="Arial" panose="020B0604020202020204" pitchFamily="34" charset="0"/>
              </a:rPr>
              <a:t>Since </a:t>
            </a:r>
            <a:r>
              <a:rPr lang="en-AU" sz="2000" dirty="0">
                <a:latin typeface="Arial" panose="020B0604020202020204" pitchFamily="34" charset="0"/>
                <a:cs typeface="Arial" panose="020B0604020202020204" pitchFamily="34" charset="0"/>
              </a:rPr>
              <a:t>2014, the government has cut the Australian aid program by a staggering $11.3 billion over four years. These cuts are devastating for people in the world’s most vulnerable communities and take Australian aid to its lowest level in six decades. We are now one of the least equitable contributors amongst the OECD countries.</a:t>
            </a:r>
          </a:p>
          <a:p>
            <a:r>
              <a:rPr lang="en-AU" sz="2000" dirty="0" smtClean="0">
                <a:latin typeface="Arial" panose="020B0604020202020204" pitchFamily="34" charset="0"/>
                <a:cs typeface="Arial" panose="020B0604020202020204" pitchFamily="34" charset="0"/>
              </a:rPr>
              <a:t>Join Caritas Australia and a movement of people who want the proud tradition of Australian aid to continue.  </a:t>
            </a:r>
            <a:r>
              <a:rPr lang="en-AU" sz="2000" dirty="0">
                <a:latin typeface="Arial" panose="020B0604020202020204" pitchFamily="34" charset="0"/>
                <a:cs typeface="Arial" panose="020B0604020202020204" pitchFamily="34" charset="0"/>
              </a:rPr>
              <a:t>When Australia is a compassionate global citizen, it reflects our sense of fairness, justice and compassion that are at the heart of our collective well-being.</a:t>
            </a:r>
          </a:p>
          <a:p>
            <a:endParaRPr lang="en-AU" sz="2000" dirty="0">
              <a:latin typeface="Arial" panose="020B0604020202020204" pitchFamily="34" charset="0"/>
              <a:cs typeface="Arial" panose="020B0604020202020204" pitchFamily="34" charset="0"/>
            </a:endParaRPr>
          </a:p>
        </p:txBody>
      </p:sp>
      <p:sp>
        <p:nvSpPr>
          <p:cNvPr id="2" name="Text Placeholder 1"/>
          <p:cNvSpPr>
            <a:spLocks noGrp="1"/>
          </p:cNvSpPr>
          <p:nvPr>
            <p:ph type="body" sz="quarter" idx="11"/>
          </p:nvPr>
        </p:nvSpPr>
        <p:spPr/>
        <p:txBody>
          <a:bodyPr/>
          <a:lstStyle/>
          <a:p>
            <a:r>
              <a:rPr lang="en-AU" dirty="0" smtClean="0">
                <a:hlinkClick r:id="rId3"/>
              </a:rPr>
              <a:t>Support the ‘Campaign for Australian Aid’</a:t>
            </a:r>
            <a:endParaRPr lang="en-AU" dirty="0"/>
          </a:p>
        </p:txBody>
      </p:sp>
    </p:spTree>
    <p:extLst>
      <p:ext uri="{BB962C8B-B14F-4D97-AF65-F5344CB8AC3E}">
        <p14:creationId xmlns:p14="http://schemas.microsoft.com/office/powerpoint/2010/main" val="2815267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1412776"/>
            <a:ext cx="7956748" cy="1143000"/>
          </a:xfrm>
        </p:spPr>
        <p:txBody>
          <a:bodyPr/>
          <a:lstStyle/>
          <a:p>
            <a:pPr algn="ctr"/>
            <a:r>
              <a:rPr lang="en-AU" cap="none" dirty="0">
                <a:solidFill>
                  <a:schemeClr val="tx1"/>
                </a:solidFill>
              </a:rPr>
              <a:t>LEARNING TASK </a:t>
            </a:r>
            <a:r>
              <a:rPr lang="en-AU" cap="none" dirty="0" smtClean="0">
                <a:solidFill>
                  <a:schemeClr val="tx1"/>
                </a:solidFill>
              </a:rPr>
              <a:t>SUGGESTION</a:t>
            </a:r>
            <a:br>
              <a:rPr lang="en-AU" cap="none" dirty="0" smtClean="0">
                <a:solidFill>
                  <a:schemeClr val="tx1"/>
                </a:solidFill>
              </a:rPr>
            </a:br>
            <a:r>
              <a:rPr lang="en-AU" cap="none" dirty="0">
                <a:solidFill>
                  <a:schemeClr val="tx1"/>
                </a:solidFill>
              </a:rPr>
              <a:t/>
            </a:r>
            <a:br>
              <a:rPr lang="en-AU" cap="none" dirty="0">
                <a:solidFill>
                  <a:schemeClr val="tx1"/>
                </a:solidFill>
              </a:rPr>
            </a:br>
            <a:r>
              <a:rPr lang="en-AU" cap="none" dirty="0" smtClean="0">
                <a:solidFill>
                  <a:schemeClr val="tx1"/>
                </a:solidFill>
              </a:rPr>
              <a:t>Distribute the following extracts and quotes for small group discussion.</a:t>
            </a:r>
            <a:endParaRPr lang="en-AU" dirty="0">
              <a:solidFill>
                <a:schemeClr val="tx1"/>
              </a:solidFill>
            </a:endParaRPr>
          </a:p>
        </p:txBody>
      </p:sp>
    </p:spTree>
    <p:extLst>
      <p:ext uri="{BB962C8B-B14F-4D97-AF65-F5344CB8AC3E}">
        <p14:creationId xmlns:p14="http://schemas.microsoft.com/office/powerpoint/2010/main" val="3402598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116632"/>
            <a:ext cx="7956748" cy="1143000"/>
          </a:xfrm>
        </p:spPr>
        <p:txBody>
          <a:bodyPr/>
          <a:lstStyle/>
          <a:p>
            <a:r>
              <a:rPr lang="en-AU" sz="2400" cap="none" dirty="0" smtClean="0">
                <a:solidFill>
                  <a:schemeClr val="tx1"/>
                </a:solidFill>
              </a:rPr>
              <a:t/>
            </a:r>
            <a:br>
              <a:rPr lang="en-AU" sz="2400" cap="none" dirty="0" smtClean="0">
                <a:solidFill>
                  <a:schemeClr val="tx1"/>
                </a:solidFill>
              </a:rPr>
            </a:br>
            <a:r>
              <a:rPr lang="en-AU" sz="2400" cap="none" dirty="0" smtClean="0">
                <a:solidFill>
                  <a:schemeClr val="tx1"/>
                </a:solidFill>
              </a:rPr>
              <a:t>REFLECT AND RESPOND</a:t>
            </a:r>
            <a:br>
              <a:rPr lang="en-AU" sz="2400" cap="none" dirty="0" smtClean="0">
                <a:solidFill>
                  <a:schemeClr val="tx1"/>
                </a:solidFill>
              </a:rPr>
            </a:br>
            <a:r>
              <a:rPr lang="en-AU" sz="2400" cap="none" dirty="0">
                <a:solidFill>
                  <a:schemeClr val="tx1"/>
                </a:solidFill>
              </a:rPr>
              <a:t/>
            </a:r>
            <a:br>
              <a:rPr lang="en-AU" sz="2400" cap="none" dirty="0">
                <a:solidFill>
                  <a:schemeClr val="tx1"/>
                </a:solidFill>
              </a:rPr>
            </a:br>
            <a:r>
              <a:rPr lang="en-AU" sz="2400" cap="none" dirty="0" smtClean="0">
                <a:solidFill>
                  <a:schemeClr val="tx1"/>
                </a:solidFill>
              </a:rPr>
              <a:t>Consider what you have learnt so far and the stories you have heard. What stands out to you most? Why?</a:t>
            </a:r>
            <a:br>
              <a:rPr lang="en-AU" sz="2400" cap="none" dirty="0" smtClean="0">
                <a:solidFill>
                  <a:schemeClr val="tx1"/>
                </a:solidFill>
              </a:rPr>
            </a:br>
            <a:r>
              <a:rPr lang="en-AU" sz="2400" cap="none" dirty="0">
                <a:solidFill>
                  <a:schemeClr val="tx1"/>
                </a:solidFill>
              </a:rPr>
              <a:t/>
            </a:r>
            <a:br>
              <a:rPr lang="en-AU" sz="2400" cap="none" dirty="0">
                <a:solidFill>
                  <a:schemeClr val="tx1"/>
                </a:solidFill>
              </a:rPr>
            </a:br>
            <a:r>
              <a:rPr lang="en-AU" sz="2400" cap="none" dirty="0" smtClean="0">
                <a:solidFill>
                  <a:schemeClr val="tx1"/>
                </a:solidFill>
              </a:rPr>
              <a:t>In small groups, read the following quotes and extracts from Pope Francis’ encyclical ‘</a:t>
            </a:r>
            <a:r>
              <a:rPr lang="en-AU" sz="2400" cap="none" dirty="0" err="1" smtClean="0">
                <a:solidFill>
                  <a:schemeClr val="tx1"/>
                </a:solidFill>
              </a:rPr>
              <a:t>Laudato</a:t>
            </a:r>
            <a:r>
              <a:rPr lang="en-AU" sz="2400" cap="none" dirty="0" smtClean="0">
                <a:solidFill>
                  <a:schemeClr val="tx1"/>
                </a:solidFill>
              </a:rPr>
              <a:t> Si’ and other sources to help you form your responses.</a:t>
            </a:r>
            <a:r>
              <a:rPr lang="en-AU" sz="2400" cap="none" dirty="0">
                <a:solidFill>
                  <a:schemeClr val="tx1"/>
                </a:solidFill>
              </a:rPr>
              <a:t/>
            </a:r>
            <a:br>
              <a:rPr lang="en-AU" sz="2400" cap="none" dirty="0">
                <a:solidFill>
                  <a:schemeClr val="tx1"/>
                </a:solidFill>
              </a:rPr>
            </a:br>
            <a:r>
              <a:rPr lang="en-AU" sz="2400" cap="none" dirty="0" smtClean="0">
                <a:solidFill>
                  <a:schemeClr val="tx1"/>
                </a:solidFill>
              </a:rPr>
              <a:t/>
            </a:r>
            <a:br>
              <a:rPr lang="en-AU" sz="2400" cap="none" dirty="0" smtClean="0">
                <a:solidFill>
                  <a:schemeClr val="tx1"/>
                </a:solidFill>
              </a:rPr>
            </a:br>
            <a:r>
              <a:rPr lang="en-AU" sz="2400" b="0" i="1" cap="none" dirty="0" smtClean="0">
                <a:solidFill>
                  <a:schemeClr val="tx1"/>
                </a:solidFill>
              </a:rPr>
              <a:t>What impact does urbanisation have on human wellbeing? </a:t>
            </a:r>
            <a:br>
              <a:rPr lang="en-AU" sz="2400" b="0" i="1" cap="none" dirty="0" smtClean="0">
                <a:solidFill>
                  <a:schemeClr val="tx1"/>
                </a:solidFill>
              </a:rPr>
            </a:br>
            <a:r>
              <a:rPr lang="en-AU" sz="2400" b="0" i="1" cap="none" dirty="0" smtClean="0">
                <a:solidFill>
                  <a:schemeClr val="tx1"/>
                </a:solidFill>
              </a:rPr>
              <a:t>What do you see as important for better cities in the future? </a:t>
            </a:r>
            <a:br>
              <a:rPr lang="en-AU" sz="2400" b="0" i="1" cap="none" dirty="0" smtClean="0">
                <a:solidFill>
                  <a:schemeClr val="tx1"/>
                </a:solidFill>
              </a:rPr>
            </a:br>
            <a:r>
              <a:rPr lang="en-AU" sz="2400" b="0" i="1" cap="none" dirty="0" smtClean="0">
                <a:solidFill>
                  <a:schemeClr val="tx1"/>
                </a:solidFill>
              </a:rPr>
              <a:t>What role does and can Australia play in this issue?</a:t>
            </a:r>
            <a:endParaRPr lang="en-AU" sz="2400" b="0" i="1" cap="none" dirty="0">
              <a:solidFill>
                <a:schemeClr val="tx1"/>
              </a:solidFill>
            </a:endParaRPr>
          </a:p>
        </p:txBody>
      </p:sp>
    </p:spTree>
    <p:extLst>
      <p:ext uri="{BB962C8B-B14F-4D97-AF65-F5344CB8AC3E}">
        <p14:creationId xmlns:p14="http://schemas.microsoft.com/office/powerpoint/2010/main" val="3388791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332656"/>
            <a:ext cx="7956748" cy="1143000"/>
          </a:xfrm>
        </p:spPr>
        <p:txBody>
          <a:bodyPr/>
          <a:lstStyle/>
          <a:p>
            <a:pPr>
              <a:lnSpc>
                <a:spcPct val="150000"/>
              </a:lnSpc>
            </a:pPr>
            <a:r>
              <a:rPr lang="en-AU" sz="2100" cap="none" dirty="0" smtClean="0">
                <a:solidFill>
                  <a:schemeClr val="tx1"/>
                </a:solidFill>
                <a:cs typeface="Arial" panose="020B0604020202020204" pitchFamily="34" charset="0"/>
              </a:rPr>
              <a:t>#44 “Nowadays, for example, we are conscious of the disproportionate and unruly growth of many cities, which have become unhealthy to live in, not only because of pollution caused by toxic emissions but also as a result of urban chaos, poor transportation, and visual pollution and noise. Many cities are huge, inefficient structures, excessively wasteful of energy and water. Neighbourhoods, even those recently built, are congested, chaotic and lacking in sufficient green space. We were not meant to be inundated by cement, asphalt, glass and metal, and deprived of physical contact with nature.” </a:t>
            </a:r>
            <a:br>
              <a:rPr lang="en-AU" sz="2100" cap="none" dirty="0" smtClean="0">
                <a:solidFill>
                  <a:schemeClr val="tx1"/>
                </a:solidFill>
                <a:cs typeface="Arial" panose="020B0604020202020204" pitchFamily="34" charset="0"/>
              </a:rPr>
            </a:br>
            <a:r>
              <a:rPr lang="en-AU" sz="2100" i="1" cap="none" dirty="0" smtClean="0">
                <a:solidFill>
                  <a:schemeClr val="tx1"/>
                </a:solidFill>
                <a:cs typeface="Arial" panose="020B0604020202020204" pitchFamily="34" charset="0"/>
              </a:rPr>
              <a:t>Pope Francis, </a:t>
            </a:r>
            <a:r>
              <a:rPr lang="en-AU" sz="2100" i="1" cap="none" dirty="0" err="1" smtClean="0">
                <a:solidFill>
                  <a:schemeClr val="tx1"/>
                </a:solidFill>
                <a:cs typeface="Arial" panose="020B0604020202020204" pitchFamily="34" charset="0"/>
              </a:rPr>
              <a:t>Laudato</a:t>
            </a:r>
            <a:r>
              <a:rPr lang="en-AU" sz="2100" i="1" cap="none" dirty="0" smtClean="0">
                <a:solidFill>
                  <a:schemeClr val="tx1"/>
                </a:solidFill>
                <a:cs typeface="Arial" panose="020B0604020202020204" pitchFamily="34" charset="0"/>
              </a:rPr>
              <a:t> Si’.</a:t>
            </a:r>
            <a:endParaRPr lang="en-AU" sz="2100" i="1" cap="none" dirty="0">
              <a:solidFill>
                <a:schemeClr val="tx1"/>
              </a:solidFill>
              <a:cs typeface="Arial" panose="020B0604020202020204" pitchFamily="34" charset="0"/>
            </a:endParaRPr>
          </a:p>
        </p:txBody>
      </p:sp>
    </p:spTree>
    <p:extLst>
      <p:ext uri="{BB962C8B-B14F-4D97-AF65-F5344CB8AC3E}">
        <p14:creationId xmlns:p14="http://schemas.microsoft.com/office/powerpoint/2010/main" val="249541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pPr>
              <a:lnSpc>
                <a:spcPct val="150000"/>
              </a:lnSpc>
            </a:pPr>
            <a:r>
              <a:rPr lang="en-AU" sz="2400" cap="none" dirty="0" smtClean="0">
                <a:solidFill>
                  <a:schemeClr val="tx1"/>
                </a:solidFill>
                <a:cs typeface="Arial" panose="020B0604020202020204" pitchFamily="34" charset="0"/>
              </a:rPr>
              <a:t>#45 “In some places, rural and urban alike, the privatization of certain spaces has restricted people’s access to places of particular beauty. In others, “ecological” neighbourhoods have been created which are closed to outsiders in order to ensure an artificial tranquillity. Frequently, we find beautiful and carefully manicured green spaces in so-called “safer” areas of cities, but not in the more hidden areas where the disposable of society live.”</a:t>
            </a:r>
            <a:br>
              <a:rPr lang="en-AU" sz="2400" cap="none" dirty="0" smtClean="0">
                <a:solidFill>
                  <a:schemeClr val="tx1"/>
                </a:solidFill>
                <a:cs typeface="Arial" panose="020B0604020202020204" pitchFamily="34" charset="0"/>
              </a:rPr>
            </a:br>
            <a:r>
              <a:rPr lang="en-AU" sz="2400" i="1" cap="none" dirty="0" smtClean="0">
                <a:solidFill>
                  <a:schemeClr val="tx1"/>
                </a:solidFill>
                <a:cs typeface="Arial" panose="020B0604020202020204" pitchFamily="34" charset="0"/>
              </a:rPr>
              <a:t>Pope Francis, </a:t>
            </a:r>
            <a:r>
              <a:rPr lang="en-AU" sz="2400" i="1" cap="none" dirty="0" err="1" smtClean="0">
                <a:solidFill>
                  <a:schemeClr val="tx1"/>
                </a:solidFill>
                <a:cs typeface="Arial" panose="020B0604020202020204" pitchFamily="34" charset="0"/>
              </a:rPr>
              <a:t>Laudato</a:t>
            </a:r>
            <a:r>
              <a:rPr lang="en-AU" sz="2400" i="1" cap="none" dirty="0" smtClean="0">
                <a:solidFill>
                  <a:schemeClr val="tx1"/>
                </a:solidFill>
                <a:cs typeface="Arial" panose="020B0604020202020204" pitchFamily="34" charset="0"/>
              </a:rPr>
              <a:t> Si’.</a:t>
            </a:r>
            <a:endParaRPr lang="en-AU" sz="2400" i="1" cap="none" dirty="0">
              <a:solidFill>
                <a:schemeClr val="tx1"/>
              </a:solidFill>
              <a:cs typeface="Arial" panose="020B0604020202020204" pitchFamily="34" charset="0"/>
            </a:endParaRPr>
          </a:p>
        </p:txBody>
      </p:sp>
    </p:spTree>
    <p:extLst>
      <p:ext uri="{BB962C8B-B14F-4D97-AF65-F5344CB8AC3E}">
        <p14:creationId xmlns:p14="http://schemas.microsoft.com/office/powerpoint/2010/main" val="3598718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pPr>
              <a:lnSpc>
                <a:spcPct val="150000"/>
              </a:lnSpc>
            </a:pPr>
            <a:r>
              <a:rPr lang="en-AU" sz="2200" cap="none" dirty="0" smtClean="0">
                <a:solidFill>
                  <a:schemeClr val="tx1"/>
                </a:solidFill>
                <a:cs typeface="Arial" panose="020B0604020202020204" pitchFamily="34" charset="0"/>
              </a:rPr>
              <a:t>#49</a:t>
            </a:r>
            <a:r>
              <a:rPr lang="en-AU" sz="2200" cap="none" dirty="0">
                <a:solidFill>
                  <a:schemeClr val="tx1"/>
                </a:solidFill>
                <a:cs typeface="Arial" panose="020B0604020202020204" pitchFamily="34" charset="0"/>
              </a:rPr>
              <a:t>. </a:t>
            </a:r>
            <a:r>
              <a:rPr lang="en-AU" sz="2200" cap="none" dirty="0" smtClean="0">
                <a:solidFill>
                  <a:schemeClr val="tx1"/>
                </a:solidFill>
                <a:cs typeface="Arial" panose="020B0604020202020204" pitchFamily="34" charset="0"/>
              </a:rPr>
              <a:t>“It </a:t>
            </a:r>
            <a:r>
              <a:rPr lang="en-AU" sz="2200" cap="none" dirty="0">
                <a:solidFill>
                  <a:schemeClr val="tx1"/>
                </a:solidFill>
                <a:cs typeface="Arial" panose="020B0604020202020204" pitchFamily="34" charset="0"/>
              </a:rPr>
              <a:t>needs to be said that, generally speaking, there is little in the way of clear awareness of problems which especially affect the excluded. Yet they are the majority of the planet’s population, billions of people. These days, they are mentioned in international political and economic discussions, but one often has the impression that their problems are brought up as an afterthought, a question which gets added almost out of duty or in a tangential way, if not treated merely as collateral damage. Indeed, when all is said and done, they frequently remain at the bottom of the pile</a:t>
            </a:r>
            <a:r>
              <a:rPr lang="en-AU" sz="2200" cap="none" dirty="0" smtClean="0">
                <a:solidFill>
                  <a:schemeClr val="tx1"/>
                </a:solidFill>
                <a:cs typeface="Arial" panose="020B0604020202020204" pitchFamily="34" charset="0"/>
              </a:rPr>
              <a:t>.” </a:t>
            </a:r>
            <a:br>
              <a:rPr lang="en-AU" sz="2200" cap="none" dirty="0" smtClean="0">
                <a:solidFill>
                  <a:schemeClr val="tx1"/>
                </a:solidFill>
                <a:cs typeface="Arial" panose="020B0604020202020204" pitchFamily="34" charset="0"/>
              </a:rPr>
            </a:br>
            <a:r>
              <a:rPr lang="en-AU" sz="2200" i="1" cap="none" dirty="0" smtClean="0">
                <a:solidFill>
                  <a:schemeClr val="tx1"/>
                </a:solidFill>
                <a:cs typeface="Arial" panose="020B0604020202020204" pitchFamily="34" charset="0"/>
              </a:rPr>
              <a:t>Pope Francis, </a:t>
            </a:r>
            <a:r>
              <a:rPr lang="en-AU" sz="2200" i="1" cap="none" dirty="0" err="1" smtClean="0">
                <a:solidFill>
                  <a:schemeClr val="tx1"/>
                </a:solidFill>
                <a:cs typeface="Arial" panose="020B0604020202020204" pitchFamily="34" charset="0"/>
              </a:rPr>
              <a:t>Laudato</a:t>
            </a:r>
            <a:r>
              <a:rPr lang="en-AU" sz="2200" i="1" cap="none" dirty="0" smtClean="0">
                <a:solidFill>
                  <a:schemeClr val="tx1"/>
                </a:solidFill>
                <a:cs typeface="Arial" panose="020B0604020202020204" pitchFamily="34" charset="0"/>
              </a:rPr>
              <a:t> Si’.</a:t>
            </a:r>
            <a:endParaRPr lang="en-AU" sz="2200" i="1" cap="none" dirty="0">
              <a:solidFill>
                <a:schemeClr val="tx1"/>
              </a:solidFill>
              <a:cs typeface="Arial" panose="020B0604020202020204" pitchFamily="34" charset="0"/>
            </a:endParaRPr>
          </a:p>
        </p:txBody>
      </p:sp>
    </p:spTree>
    <p:extLst>
      <p:ext uri="{BB962C8B-B14F-4D97-AF65-F5344CB8AC3E}">
        <p14:creationId xmlns:p14="http://schemas.microsoft.com/office/powerpoint/2010/main" val="1195098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pPr>
              <a:lnSpc>
                <a:spcPct val="150000"/>
              </a:lnSpc>
            </a:pPr>
            <a:r>
              <a:rPr lang="en-AU" sz="2400" cap="none" dirty="0" smtClean="0">
                <a:solidFill>
                  <a:schemeClr val="tx1"/>
                </a:solidFill>
                <a:cs typeface="Arial" panose="020B0604020202020204" pitchFamily="34" charset="0"/>
              </a:rPr>
              <a:t>#49</a:t>
            </a:r>
            <a:r>
              <a:rPr lang="en-AU" sz="2400" cap="none" dirty="0">
                <a:solidFill>
                  <a:schemeClr val="tx1"/>
                </a:solidFill>
                <a:cs typeface="Arial" panose="020B0604020202020204" pitchFamily="34" charset="0"/>
              </a:rPr>
              <a:t>. </a:t>
            </a:r>
            <a:r>
              <a:rPr lang="en-AU" sz="2400" cap="none" dirty="0" smtClean="0">
                <a:solidFill>
                  <a:schemeClr val="tx1"/>
                </a:solidFill>
                <a:cs typeface="Arial" panose="020B0604020202020204" pitchFamily="34" charset="0"/>
              </a:rPr>
              <a:t>“This </a:t>
            </a:r>
            <a:r>
              <a:rPr lang="en-AU" sz="2400" cap="none" dirty="0">
                <a:solidFill>
                  <a:schemeClr val="tx1"/>
                </a:solidFill>
                <a:cs typeface="Arial" panose="020B0604020202020204" pitchFamily="34" charset="0"/>
              </a:rPr>
              <a:t>is due partly to the fact that many professionals, opinion makers, communications media and centres of power, being located in affluent urban areas, are far removed from the poor, with little direct contact with their problems. They live and reason from the comfortable position of a high level of development and a quality of life well beyond the reach of the majority of the world’s population</a:t>
            </a:r>
            <a:r>
              <a:rPr lang="en-AU" sz="2400" cap="none" dirty="0" smtClean="0">
                <a:solidFill>
                  <a:schemeClr val="tx1"/>
                </a:solidFill>
                <a:cs typeface="Arial" panose="020B0604020202020204" pitchFamily="34" charset="0"/>
              </a:rPr>
              <a:t>.” </a:t>
            </a:r>
            <a:br>
              <a:rPr lang="en-AU" sz="2400" cap="none" dirty="0" smtClean="0">
                <a:solidFill>
                  <a:schemeClr val="tx1"/>
                </a:solidFill>
                <a:cs typeface="Arial" panose="020B0604020202020204" pitchFamily="34" charset="0"/>
              </a:rPr>
            </a:br>
            <a:r>
              <a:rPr lang="en-AU" sz="2400" i="1" cap="none" dirty="0" smtClean="0">
                <a:solidFill>
                  <a:schemeClr val="tx1"/>
                </a:solidFill>
                <a:cs typeface="Arial" panose="020B0604020202020204" pitchFamily="34" charset="0"/>
              </a:rPr>
              <a:t>Pope Francis, </a:t>
            </a:r>
            <a:r>
              <a:rPr lang="en-AU" sz="2400" i="1" cap="none" dirty="0" err="1" smtClean="0">
                <a:solidFill>
                  <a:schemeClr val="tx1"/>
                </a:solidFill>
                <a:cs typeface="Arial" panose="020B0604020202020204" pitchFamily="34" charset="0"/>
              </a:rPr>
              <a:t>Laudato</a:t>
            </a:r>
            <a:r>
              <a:rPr lang="en-AU" sz="2400" i="1" cap="none" dirty="0" smtClean="0">
                <a:solidFill>
                  <a:schemeClr val="tx1"/>
                </a:solidFill>
                <a:cs typeface="Arial" panose="020B0604020202020204" pitchFamily="34" charset="0"/>
              </a:rPr>
              <a:t> Si’.</a:t>
            </a:r>
            <a:endParaRPr lang="en-AU" sz="2400" i="1" cap="none" dirty="0">
              <a:solidFill>
                <a:schemeClr val="tx1"/>
              </a:solidFill>
              <a:cs typeface="Arial" panose="020B0604020202020204" pitchFamily="34" charset="0"/>
            </a:endParaRPr>
          </a:p>
        </p:txBody>
      </p:sp>
    </p:spTree>
    <p:extLst>
      <p:ext uri="{BB962C8B-B14F-4D97-AF65-F5344CB8AC3E}">
        <p14:creationId xmlns:p14="http://schemas.microsoft.com/office/powerpoint/2010/main" val="1049172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pPr>
              <a:lnSpc>
                <a:spcPct val="150000"/>
              </a:lnSpc>
            </a:pPr>
            <a:r>
              <a:rPr lang="en-AU" sz="2200" cap="none" dirty="0" smtClean="0">
                <a:solidFill>
                  <a:schemeClr val="tx1"/>
                </a:solidFill>
                <a:cs typeface="Arial" panose="020B0604020202020204" pitchFamily="34" charset="0"/>
              </a:rPr>
              <a:t>#49</a:t>
            </a:r>
            <a:r>
              <a:rPr lang="en-AU" sz="2200" cap="none" dirty="0">
                <a:solidFill>
                  <a:schemeClr val="tx1"/>
                </a:solidFill>
                <a:cs typeface="Arial" panose="020B0604020202020204" pitchFamily="34" charset="0"/>
              </a:rPr>
              <a:t>. </a:t>
            </a:r>
            <a:r>
              <a:rPr lang="en-AU" sz="2200" cap="none" dirty="0" smtClean="0">
                <a:solidFill>
                  <a:schemeClr val="tx1"/>
                </a:solidFill>
                <a:cs typeface="Arial" panose="020B0604020202020204" pitchFamily="34" charset="0"/>
              </a:rPr>
              <a:t>“</a:t>
            </a:r>
            <a:r>
              <a:rPr lang="en-AU" sz="2200" cap="none" dirty="0">
                <a:solidFill>
                  <a:schemeClr val="tx1"/>
                </a:solidFill>
                <a:cs typeface="Arial" panose="020B0604020202020204" pitchFamily="34" charset="0"/>
              </a:rPr>
              <a:t>This lack of physical contact and encounter, encouraged at times by the disintegration of our cities, can lead to a numbing of conscience and to tendentious analyses which neglect parts of reality.</a:t>
            </a:r>
            <a:br>
              <a:rPr lang="en-AU" sz="2200" cap="none" dirty="0">
                <a:solidFill>
                  <a:schemeClr val="tx1"/>
                </a:solidFill>
                <a:cs typeface="Arial" panose="020B0604020202020204" pitchFamily="34" charset="0"/>
              </a:rPr>
            </a:br>
            <a:r>
              <a:rPr lang="en-AU" sz="2200" cap="none" dirty="0" smtClean="0">
                <a:solidFill>
                  <a:schemeClr val="tx1"/>
                </a:solidFill>
                <a:cs typeface="Arial" panose="020B0604020202020204" pitchFamily="34" charset="0"/>
              </a:rPr>
              <a:t/>
            </a:r>
            <a:br>
              <a:rPr lang="en-AU" sz="2200" cap="none" dirty="0" smtClean="0">
                <a:solidFill>
                  <a:schemeClr val="tx1"/>
                </a:solidFill>
                <a:cs typeface="Arial" panose="020B0604020202020204" pitchFamily="34" charset="0"/>
              </a:rPr>
            </a:br>
            <a:r>
              <a:rPr lang="en-AU" sz="2200" cap="none" dirty="0" smtClean="0">
                <a:solidFill>
                  <a:schemeClr val="tx1"/>
                </a:solidFill>
                <a:cs typeface="Arial" panose="020B0604020202020204" pitchFamily="34" charset="0"/>
              </a:rPr>
              <a:t>Today</a:t>
            </a:r>
            <a:r>
              <a:rPr lang="en-AU" sz="2200" cap="none" dirty="0">
                <a:solidFill>
                  <a:schemeClr val="tx1"/>
                </a:solidFill>
                <a:cs typeface="Arial" panose="020B0604020202020204" pitchFamily="34" charset="0"/>
              </a:rPr>
              <a:t>, however, we have to realize that a true ecological approach always becomes a social approach; it must integrate questions of justice in debates on the environment, so as to hear both the cry of the earth and the cry of the poor</a:t>
            </a:r>
            <a:r>
              <a:rPr lang="en-AU" sz="2200" cap="none" dirty="0" smtClean="0">
                <a:solidFill>
                  <a:schemeClr val="tx1"/>
                </a:solidFill>
                <a:cs typeface="Arial" panose="020B0604020202020204" pitchFamily="34" charset="0"/>
              </a:rPr>
              <a:t>.”</a:t>
            </a:r>
            <a:br>
              <a:rPr lang="en-AU" sz="2200" cap="none" dirty="0" smtClean="0">
                <a:solidFill>
                  <a:schemeClr val="tx1"/>
                </a:solidFill>
                <a:cs typeface="Arial" panose="020B0604020202020204" pitchFamily="34" charset="0"/>
              </a:rPr>
            </a:br>
            <a:r>
              <a:rPr lang="en-AU" sz="2200" i="1" cap="none" dirty="0" smtClean="0">
                <a:solidFill>
                  <a:schemeClr val="tx1"/>
                </a:solidFill>
                <a:cs typeface="Arial" panose="020B0604020202020204" pitchFamily="34" charset="0"/>
              </a:rPr>
              <a:t>Pope Francis, </a:t>
            </a:r>
            <a:r>
              <a:rPr lang="en-AU" sz="2200" i="1" cap="none" dirty="0" err="1" smtClean="0">
                <a:solidFill>
                  <a:schemeClr val="tx1"/>
                </a:solidFill>
                <a:cs typeface="Arial" panose="020B0604020202020204" pitchFamily="34" charset="0"/>
              </a:rPr>
              <a:t>Laudato</a:t>
            </a:r>
            <a:r>
              <a:rPr lang="en-AU" sz="2200" i="1" cap="none" dirty="0" smtClean="0">
                <a:solidFill>
                  <a:schemeClr val="tx1"/>
                </a:solidFill>
                <a:cs typeface="Arial" panose="020B0604020202020204" pitchFamily="34" charset="0"/>
              </a:rPr>
              <a:t> Si’.</a:t>
            </a:r>
            <a:endParaRPr lang="en-AU" sz="2200" i="1" cap="none" dirty="0">
              <a:solidFill>
                <a:schemeClr val="tx1"/>
              </a:solidFill>
              <a:cs typeface="Arial" panose="020B0604020202020204" pitchFamily="34" charset="0"/>
            </a:endParaRPr>
          </a:p>
        </p:txBody>
      </p:sp>
    </p:spTree>
    <p:extLst>
      <p:ext uri="{BB962C8B-B14F-4D97-AF65-F5344CB8AC3E}">
        <p14:creationId xmlns:p14="http://schemas.microsoft.com/office/powerpoint/2010/main" val="3575969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lstStyle/>
          <a:p>
            <a:pPr>
              <a:lnSpc>
                <a:spcPct val="150000"/>
              </a:lnSpc>
            </a:pPr>
            <a:r>
              <a:rPr lang="en-AU" sz="2800" cap="none" dirty="0" smtClean="0">
                <a:solidFill>
                  <a:schemeClr val="tx1"/>
                </a:solidFill>
                <a:cs typeface="Arial" panose="020B0604020202020204" pitchFamily="34" charset="0"/>
              </a:rPr>
              <a:t>#150</a:t>
            </a:r>
            <a:r>
              <a:rPr lang="en-AU" sz="2800" cap="none" dirty="0">
                <a:solidFill>
                  <a:schemeClr val="tx1"/>
                </a:solidFill>
                <a:cs typeface="Arial" panose="020B0604020202020204" pitchFamily="34" charset="0"/>
              </a:rPr>
              <a:t>. </a:t>
            </a:r>
            <a:r>
              <a:rPr lang="en-AU" sz="2800" cap="none" dirty="0" smtClean="0">
                <a:solidFill>
                  <a:schemeClr val="tx1"/>
                </a:solidFill>
                <a:cs typeface="Arial" panose="020B0604020202020204" pitchFamily="34" charset="0"/>
              </a:rPr>
              <a:t>“More </a:t>
            </a:r>
            <a:r>
              <a:rPr lang="en-AU" sz="2800" cap="none" dirty="0">
                <a:solidFill>
                  <a:schemeClr val="tx1"/>
                </a:solidFill>
                <a:cs typeface="Arial" panose="020B0604020202020204" pitchFamily="34" charset="0"/>
              </a:rPr>
              <a:t>precious still is the service we offer to another kind of beauty: people’s quality of life, their adaptation to the environment, encounter and mutual assistance. Here too, we see how important it is that urban planning always take into consideration the views of those who will live in these areas</a:t>
            </a:r>
            <a:r>
              <a:rPr lang="en-AU" sz="2800" cap="none" dirty="0" smtClean="0">
                <a:solidFill>
                  <a:schemeClr val="tx1"/>
                </a:solidFill>
                <a:cs typeface="Arial" panose="020B0604020202020204" pitchFamily="34" charset="0"/>
              </a:rPr>
              <a:t>.”</a:t>
            </a:r>
            <a:br>
              <a:rPr lang="en-AU" sz="2800" cap="none" dirty="0" smtClean="0">
                <a:solidFill>
                  <a:schemeClr val="tx1"/>
                </a:solidFill>
                <a:cs typeface="Arial" panose="020B0604020202020204" pitchFamily="34" charset="0"/>
              </a:rPr>
            </a:br>
            <a:r>
              <a:rPr lang="en-AU" sz="2800" i="1" cap="none" dirty="0" smtClean="0">
                <a:solidFill>
                  <a:schemeClr val="tx1"/>
                </a:solidFill>
                <a:cs typeface="Arial" panose="020B0604020202020204" pitchFamily="34" charset="0"/>
              </a:rPr>
              <a:t>Pope Francis, </a:t>
            </a:r>
            <a:r>
              <a:rPr lang="en-AU" sz="2800" i="1" cap="none" dirty="0" err="1" smtClean="0">
                <a:solidFill>
                  <a:schemeClr val="tx1"/>
                </a:solidFill>
                <a:cs typeface="Arial" panose="020B0604020202020204" pitchFamily="34" charset="0"/>
              </a:rPr>
              <a:t>Laudato</a:t>
            </a:r>
            <a:r>
              <a:rPr lang="en-AU" sz="2800" i="1" cap="none" dirty="0" smtClean="0">
                <a:solidFill>
                  <a:schemeClr val="tx1"/>
                </a:solidFill>
                <a:cs typeface="Arial" panose="020B0604020202020204" pitchFamily="34" charset="0"/>
              </a:rPr>
              <a:t> Si’.</a:t>
            </a:r>
            <a:endParaRPr lang="en-AU" sz="2800" i="1" cap="none" dirty="0">
              <a:solidFill>
                <a:schemeClr val="tx1"/>
              </a:solidFill>
              <a:cs typeface="Arial" panose="020B0604020202020204" pitchFamily="34" charset="0"/>
            </a:endParaRPr>
          </a:p>
        </p:txBody>
      </p:sp>
    </p:spTree>
    <p:extLst>
      <p:ext uri="{BB962C8B-B14F-4D97-AF65-F5344CB8AC3E}">
        <p14:creationId xmlns:p14="http://schemas.microsoft.com/office/powerpoint/2010/main" val="3918072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6600" dirty="0" smtClean="0"/>
              <a:t>Urban </a:t>
            </a:r>
            <a:r>
              <a:rPr lang="en-US" sz="6600" dirty="0"/>
              <a:t>Poverty</a:t>
            </a:r>
            <a:endParaRPr lang="en-AU" sz="6600" dirty="0"/>
          </a:p>
        </p:txBody>
      </p:sp>
      <p:sp>
        <p:nvSpPr>
          <p:cNvPr id="6" name="Freeform 1"/>
          <p:cNvSpPr>
            <a:spLocks noChangeArrowheads="1"/>
          </p:cNvSpPr>
          <p:nvPr/>
        </p:nvSpPr>
        <p:spPr bwMode="auto">
          <a:xfrm>
            <a:off x="1187624" y="2492896"/>
            <a:ext cx="2188988" cy="2160240"/>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print">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dirty="0">
              <a:latin typeface="Arial" panose="020B0604020202020204" pitchFamily="34" charset="0"/>
            </a:endParaRPr>
          </a:p>
        </p:txBody>
      </p:sp>
      <p:sp>
        <p:nvSpPr>
          <p:cNvPr id="7" name="Freeform 1"/>
          <p:cNvSpPr>
            <a:spLocks noChangeArrowheads="1"/>
          </p:cNvSpPr>
          <p:nvPr/>
        </p:nvSpPr>
        <p:spPr bwMode="auto">
          <a:xfrm>
            <a:off x="3475862" y="2505458"/>
            <a:ext cx="2176258" cy="2147677"/>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4" cstate="print">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dirty="0">
              <a:latin typeface="Arial" panose="020B0604020202020204" pitchFamily="34" charset="0"/>
            </a:endParaRPr>
          </a:p>
        </p:txBody>
      </p:sp>
      <p:sp>
        <p:nvSpPr>
          <p:cNvPr id="8" name="Freeform 1"/>
          <p:cNvSpPr>
            <a:spLocks noChangeArrowheads="1"/>
          </p:cNvSpPr>
          <p:nvPr/>
        </p:nvSpPr>
        <p:spPr bwMode="auto">
          <a:xfrm>
            <a:off x="5780118" y="2505458"/>
            <a:ext cx="2176258" cy="2147677"/>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5" cstate="print">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dirty="0">
              <a:latin typeface="Arial" panose="020B0604020202020204" pitchFamily="34" charset="0"/>
            </a:endParaRPr>
          </a:p>
        </p:txBody>
      </p:sp>
    </p:spTree>
    <p:extLst>
      <p:ext uri="{BB962C8B-B14F-4D97-AF65-F5344CB8AC3E}">
        <p14:creationId xmlns:p14="http://schemas.microsoft.com/office/powerpoint/2010/main" val="2234254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600" dirty="0" smtClean="0"/>
              <a:t>Human Rights: </a:t>
            </a:r>
            <a:r>
              <a:rPr lang="en-AU" sz="3600" b="0" dirty="0" smtClean="0"/>
              <a:t>The</a:t>
            </a:r>
            <a:r>
              <a:rPr lang="en-AU" sz="3600" b="0" dirty="0"/>
              <a:t> Universal declaration of Human Rights (UDHR)</a:t>
            </a:r>
            <a:endParaRPr lang="en-AU" sz="3600" dirty="0"/>
          </a:p>
        </p:txBody>
      </p:sp>
      <p:sp>
        <p:nvSpPr>
          <p:cNvPr id="4" name="Text Placeholder 3"/>
          <p:cNvSpPr>
            <a:spLocks noGrp="1"/>
          </p:cNvSpPr>
          <p:nvPr>
            <p:ph type="body" sz="quarter" idx="10"/>
          </p:nvPr>
        </p:nvSpPr>
        <p:spPr>
          <a:xfrm>
            <a:off x="539552" y="2348880"/>
            <a:ext cx="7956748" cy="1468437"/>
          </a:xfrm>
        </p:spPr>
        <p:txBody>
          <a:bodyPr/>
          <a:lstStyle/>
          <a:p>
            <a:r>
              <a:rPr lang="en-AU" b="1" cap="none" dirty="0" smtClean="0">
                <a:solidFill>
                  <a:schemeClr val="tx1"/>
                </a:solidFill>
              </a:rPr>
              <a:t>Article 25:</a:t>
            </a:r>
          </a:p>
          <a:p>
            <a:r>
              <a:rPr lang="en-AU" cap="none" dirty="0" smtClean="0">
                <a:solidFill>
                  <a:schemeClr val="tx1"/>
                </a:solidFill>
              </a:rPr>
              <a:t>Everyone has the right to a standard of living adequate for the health and well-being of himself and of his family, including food, clothing, housing and medical care and necessary social services, and the right to security in the event of unemployment, sickness, disability, widowhood, old age or other lack of livelihood in circumstances beyond his control. </a:t>
            </a:r>
            <a:endParaRPr lang="en-AU" cap="none" dirty="0">
              <a:solidFill>
                <a:schemeClr val="tx1"/>
              </a:solidFill>
            </a:endParaRPr>
          </a:p>
        </p:txBody>
      </p:sp>
    </p:spTree>
    <p:extLst>
      <p:ext uri="{BB962C8B-B14F-4D97-AF65-F5344CB8AC3E}">
        <p14:creationId xmlns:p14="http://schemas.microsoft.com/office/powerpoint/2010/main" val="3366659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600" dirty="0" smtClean="0">
                <a:solidFill>
                  <a:srgbClr val="C00000"/>
                </a:solidFill>
              </a:rPr>
              <a:t>Human rights: </a:t>
            </a:r>
            <a:r>
              <a:rPr lang="en-AU" sz="3600" b="0" dirty="0">
                <a:solidFill>
                  <a:srgbClr val="C00000"/>
                </a:solidFill>
              </a:rPr>
              <a:t>International Covenant on Economic, Social and Cultural Rights</a:t>
            </a:r>
            <a:br>
              <a:rPr lang="en-AU" sz="3600" b="0" dirty="0">
                <a:solidFill>
                  <a:srgbClr val="C00000"/>
                </a:solidFill>
              </a:rPr>
            </a:br>
            <a:endParaRPr lang="en-AU" sz="3600" dirty="0">
              <a:solidFill>
                <a:srgbClr val="C00000"/>
              </a:solidFill>
            </a:endParaRPr>
          </a:p>
        </p:txBody>
      </p:sp>
      <p:sp>
        <p:nvSpPr>
          <p:cNvPr id="4" name="Text Placeholder 3"/>
          <p:cNvSpPr>
            <a:spLocks noGrp="1"/>
          </p:cNvSpPr>
          <p:nvPr>
            <p:ph type="body" sz="quarter" idx="10"/>
          </p:nvPr>
        </p:nvSpPr>
        <p:spPr>
          <a:xfrm>
            <a:off x="539552" y="2104579"/>
            <a:ext cx="7956748" cy="1468437"/>
          </a:xfrm>
        </p:spPr>
        <p:txBody>
          <a:bodyPr numCol="1"/>
          <a:lstStyle/>
          <a:p>
            <a:r>
              <a:rPr lang="en-AU" sz="2400" b="1" cap="none" dirty="0" smtClean="0">
                <a:solidFill>
                  <a:schemeClr val="tx1"/>
                </a:solidFill>
              </a:rPr>
              <a:t>Article 11</a:t>
            </a:r>
            <a:endParaRPr lang="en-AU" sz="2400" cap="none" dirty="0" smtClean="0">
              <a:solidFill>
                <a:schemeClr val="tx1"/>
              </a:solidFill>
            </a:endParaRPr>
          </a:p>
          <a:p>
            <a:r>
              <a:rPr lang="en-AU" sz="2400" cap="none" dirty="0" smtClean="0">
                <a:solidFill>
                  <a:schemeClr val="tx1"/>
                </a:solidFill>
              </a:rPr>
              <a:t>1. The states parties to the present covenant recognise the right of everyone to an adequate standard of living for himself and his family, including adequate food, clothing and housing, and to the continuous improvement of living conditions. The states parties will take appropriate steps to ensure the realization of this right, recognising to this effect the essential importance of international co-operation based on free consent.</a:t>
            </a:r>
          </a:p>
        </p:txBody>
      </p:sp>
    </p:spTree>
    <p:extLst>
      <p:ext uri="{BB962C8B-B14F-4D97-AF65-F5344CB8AC3E}">
        <p14:creationId xmlns:p14="http://schemas.microsoft.com/office/powerpoint/2010/main" val="2779184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p:sp>
      <p:sp>
        <p:nvSpPr>
          <p:cNvPr id="7" name="Picture Placeholder 6"/>
          <p:cNvSpPr>
            <a:spLocks noGrp="1"/>
          </p:cNvSpPr>
          <p:nvPr>
            <p:ph type="pic" sz="quarter" idx="14"/>
          </p:nvPr>
        </p:nvSpPr>
        <p:spPr/>
      </p:sp>
      <p:sp>
        <p:nvSpPr>
          <p:cNvPr id="8" name="Picture Placeholder 7"/>
          <p:cNvSpPr>
            <a:spLocks noGrp="1"/>
          </p:cNvSpPr>
          <p:nvPr>
            <p:ph type="pic" sz="quarter" idx="15"/>
          </p:nvPr>
        </p:nvSpPr>
        <p:spPr/>
      </p:sp>
      <p:sp>
        <p:nvSpPr>
          <p:cNvPr id="14" name="Picture Placeholder 13"/>
          <p:cNvSpPr>
            <a:spLocks noGrp="1"/>
          </p:cNvSpPr>
          <p:nvPr>
            <p:ph type="pic" sz="quarter" idx="12"/>
          </p:nvPr>
        </p:nvSpPr>
        <p:spPr/>
      </p:sp>
      <p:sp>
        <p:nvSpPr>
          <p:cNvPr id="5" name="Rectangle 4"/>
          <p:cNvSpPr/>
          <p:nvPr/>
        </p:nvSpPr>
        <p:spPr bwMode="auto">
          <a:xfrm>
            <a:off x="2915818" y="0"/>
            <a:ext cx="3132216" cy="2311475"/>
          </a:xfrm>
          <a:prstGeom prst="rect">
            <a:avLst/>
          </a:prstGeom>
          <a:solidFill>
            <a:srgbClr val="6E3A6E"/>
          </a:solidFill>
          <a:ln>
            <a:noFill/>
          </a:ln>
          <a:effectLst/>
        </p:spPr>
        <p:txBody>
          <a:bodyPr wrap="none" rtlCol="0" anchor="ctr"/>
          <a:lstStyle/>
          <a:p>
            <a:pPr algn="ctr"/>
            <a:endParaRPr lang="en-AU" dirty="0">
              <a:latin typeface="Roboto" panose="02000000000000000000" pitchFamily="2" charset="0"/>
            </a:endParaRPr>
          </a:p>
        </p:txBody>
      </p:sp>
      <p:sp>
        <p:nvSpPr>
          <p:cNvPr id="34" name="TextBox 33"/>
          <p:cNvSpPr txBox="1"/>
          <p:nvPr/>
        </p:nvSpPr>
        <p:spPr>
          <a:xfrm>
            <a:off x="3024264" y="107361"/>
            <a:ext cx="3513988" cy="492443"/>
          </a:xfrm>
          <a:prstGeom prst="rect">
            <a:avLst/>
          </a:prstGeom>
          <a:noFill/>
        </p:spPr>
        <p:txBody>
          <a:bodyPr wrap="square" rtlCol="0">
            <a:spAutoFit/>
          </a:bodyPr>
          <a:lstStyle/>
          <a:p>
            <a:r>
              <a:rPr lang="en-AU" sz="2600" dirty="0" smtClean="0">
                <a:solidFill>
                  <a:schemeClr val="bg1"/>
                </a:solidFill>
                <a:latin typeface="Roboto Medium" panose="02000000000000000000" pitchFamily="2" charset="0"/>
                <a:ea typeface="Roboto Black" panose="02000000000000000000" pitchFamily="2" charset="0"/>
              </a:rPr>
              <a:t>HUMAN DIGNITY</a:t>
            </a:r>
            <a:endParaRPr lang="en-AU" sz="2600" dirty="0">
              <a:solidFill>
                <a:schemeClr val="bg1"/>
              </a:solidFill>
              <a:latin typeface="Roboto Medium" panose="02000000000000000000" pitchFamily="2" charset="0"/>
              <a:ea typeface="Roboto Black" panose="02000000000000000000" pitchFamily="2" charset="0"/>
            </a:endParaRPr>
          </a:p>
        </p:txBody>
      </p:sp>
      <p:sp>
        <p:nvSpPr>
          <p:cNvPr id="35" name="TextBox 34"/>
          <p:cNvSpPr txBox="1"/>
          <p:nvPr/>
        </p:nvSpPr>
        <p:spPr>
          <a:xfrm>
            <a:off x="3031637" y="616372"/>
            <a:ext cx="2877134" cy="1532727"/>
          </a:xfrm>
          <a:prstGeom prst="rect">
            <a:avLst/>
          </a:prstGeom>
          <a:noFill/>
        </p:spPr>
        <p:txBody>
          <a:bodyPr wrap="square" rtlCol="0">
            <a:spAutoFit/>
          </a:bodyPr>
          <a:lstStyle/>
          <a:p>
            <a:r>
              <a:rPr lang="en-AU" dirty="0">
                <a:solidFill>
                  <a:schemeClr val="bg1"/>
                </a:solidFill>
                <a:latin typeface="Roboto" panose="02000000000000000000" pitchFamily="2" charset="0"/>
                <a:ea typeface="Roboto" panose="02000000000000000000" pitchFamily="2" charset="0"/>
              </a:rPr>
              <a:t>E</a:t>
            </a:r>
            <a:r>
              <a:rPr lang="en-AU" dirty="0" smtClean="0">
                <a:solidFill>
                  <a:schemeClr val="bg1"/>
                </a:solidFill>
                <a:latin typeface="Roboto" panose="02000000000000000000" pitchFamily="2" charset="0"/>
                <a:ea typeface="Roboto" panose="02000000000000000000" pitchFamily="2" charset="0"/>
              </a:rPr>
              <a:t>very </a:t>
            </a:r>
            <a:r>
              <a:rPr lang="en-AU" dirty="0">
                <a:solidFill>
                  <a:schemeClr val="bg1"/>
                </a:solidFill>
                <a:latin typeface="Roboto" panose="02000000000000000000" pitchFamily="2" charset="0"/>
                <a:ea typeface="Roboto" panose="02000000000000000000" pitchFamily="2" charset="0"/>
              </a:rPr>
              <a:t>person is created in God’s </a:t>
            </a:r>
            <a:r>
              <a:rPr lang="en-AU" dirty="0" smtClean="0">
                <a:solidFill>
                  <a:schemeClr val="bg1"/>
                </a:solidFill>
                <a:latin typeface="Roboto" panose="02000000000000000000" pitchFamily="2" charset="0"/>
                <a:ea typeface="Roboto" panose="02000000000000000000" pitchFamily="2" charset="0"/>
              </a:rPr>
              <a:t>image. </a:t>
            </a:r>
            <a:r>
              <a:rPr lang="en-AU" dirty="0">
                <a:solidFill>
                  <a:schemeClr val="bg1"/>
                </a:solidFill>
                <a:latin typeface="Roboto" panose="02000000000000000000" pitchFamily="2" charset="0"/>
                <a:ea typeface="Roboto" panose="02000000000000000000" pitchFamily="2" charset="0"/>
              </a:rPr>
              <a:t>A</a:t>
            </a:r>
            <a:r>
              <a:rPr lang="en-AU" dirty="0" smtClean="0">
                <a:solidFill>
                  <a:schemeClr val="bg1"/>
                </a:solidFill>
                <a:latin typeface="Roboto" panose="02000000000000000000" pitchFamily="2" charset="0"/>
                <a:ea typeface="Roboto" panose="02000000000000000000" pitchFamily="2" charset="0"/>
              </a:rPr>
              <a:t>ll </a:t>
            </a:r>
            <a:r>
              <a:rPr lang="en-AU" dirty="0">
                <a:solidFill>
                  <a:schemeClr val="bg1"/>
                </a:solidFill>
                <a:latin typeface="Roboto" panose="02000000000000000000" pitchFamily="2" charset="0"/>
                <a:ea typeface="Roboto" panose="02000000000000000000" pitchFamily="2" charset="0"/>
              </a:rPr>
              <a:t>human life is sacred.</a:t>
            </a:r>
          </a:p>
          <a:p>
            <a:pPr>
              <a:lnSpc>
                <a:spcPct val="110000"/>
              </a:lnSpc>
            </a:pPr>
            <a:r>
              <a:rPr lang="en-AU" dirty="0">
                <a:solidFill>
                  <a:schemeClr val="bg1"/>
                </a:solidFill>
                <a:latin typeface="Roboto" panose="02000000000000000000" pitchFamily="2" charset="0"/>
                <a:ea typeface="Roboto" panose="02000000000000000000" pitchFamily="2" charset="0"/>
              </a:rPr>
              <a:t>We believe in the </a:t>
            </a:r>
            <a:r>
              <a:rPr lang="en-AU" dirty="0" smtClean="0">
                <a:solidFill>
                  <a:schemeClr val="bg1"/>
                </a:solidFill>
                <a:latin typeface="Roboto" panose="02000000000000000000" pitchFamily="2" charset="0"/>
                <a:ea typeface="Roboto" panose="02000000000000000000" pitchFamily="2" charset="0"/>
              </a:rPr>
              <a:t>dignity of </a:t>
            </a:r>
            <a:r>
              <a:rPr lang="en-AU" dirty="0">
                <a:solidFill>
                  <a:schemeClr val="bg1"/>
                </a:solidFill>
                <a:latin typeface="Roboto" panose="02000000000000000000" pitchFamily="2" charset="0"/>
                <a:ea typeface="Roboto" panose="02000000000000000000" pitchFamily="2" charset="0"/>
              </a:rPr>
              <a:t>each person.</a:t>
            </a:r>
          </a:p>
        </p:txBody>
      </p:sp>
      <p:cxnSp>
        <p:nvCxnSpPr>
          <p:cNvPr id="36" name="Straight Connector 35"/>
          <p:cNvCxnSpPr/>
          <p:nvPr/>
        </p:nvCxnSpPr>
        <p:spPr>
          <a:xfrm>
            <a:off x="3829354" y="-1755576"/>
            <a:ext cx="236046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46031" y="0"/>
            <a:ext cx="2961848" cy="2311474"/>
          </a:xfrm>
          <a:prstGeom prst="rect">
            <a:avLst/>
          </a:prstGeom>
          <a:solidFill>
            <a:srgbClr val="D9894C"/>
          </a:solidFill>
          <a:ln>
            <a:noFill/>
          </a:ln>
          <a:effectLst/>
        </p:spPr>
        <p:txBody>
          <a:bodyPr wrap="none" rtlCol="0" anchor="ctr"/>
          <a:lstStyle/>
          <a:p>
            <a:pPr algn="ctr"/>
            <a:endParaRPr lang="en-AU" dirty="0">
              <a:latin typeface="Roboto" panose="02000000000000000000" pitchFamily="2" charset="0"/>
            </a:endParaRPr>
          </a:p>
        </p:txBody>
      </p:sp>
      <p:sp>
        <p:nvSpPr>
          <p:cNvPr id="47" name="TextBox 46"/>
          <p:cNvSpPr txBox="1"/>
          <p:nvPr/>
        </p:nvSpPr>
        <p:spPr>
          <a:xfrm>
            <a:off x="-316950" y="1370713"/>
            <a:ext cx="3478681" cy="584775"/>
          </a:xfrm>
          <a:prstGeom prst="rect">
            <a:avLst/>
          </a:prstGeom>
          <a:noFill/>
        </p:spPr>
        <p:txBody>
          <a:bodyPr wrap="square" rtlCol="0">
            <a:spAutoFit/>
          </a:bodyPr>
          <a:lstStyle/>
          <a:p>
            <a:pPr algn="ctr"/>
            <a:r>
              <a:rPr lang="en-AU" sz="3200" dirty="0" smtClean="0">
                <a:solidFill>
                  <a:schemeClr val="bg1"/>
                </a:solidFill>
                <a:latin typeface="Roboto Medium" panose="02000000000000000000" pitchFamily="2" charset="0"/>
                <a:ea typeface="Roboto Medium" panose="02000000000000000000" pitchFamily="2" charset="0"/>
              </a:rPr>
              <a:t>We believe </a:t>
            </a:r>
            <a:endParaRPr lang="en-AU" sz="1600" dirty="0">
              <a:solidFill>
                <a:schemeClr val="bg1"/>
              </a:solidFill>
              <a:latin typeface="Roboto Medium" panose="02000000000000000000" pitchFamily="2" charset="0"/>
              <a:ea typeface="Roboto Medium" panose="02000000000000000000" pitchFamily="2" charset="0"/>
            </a:endParaRPr>
          </a:p>
        </p:txBody>
      </p:sp>
      <p:sp>
        <p:nvSpPr>
          <p:cNvPr id="28" name="Rectangle 27"/>
          <p:cNvSpPr/>
          <p:nvPr/>
        </p:nvSpPr>
        <p:spPr bwMode="auto">
          <a:xfrm>
            <a:off x="-46031" y="2288365"/>
            <a:ext cx="2961849" cy="2311474"/>
          </a:xfrm>
          <a:prstGeom prst="rect">
            <a:avLst/>
          </a:prstGeom>
          <a:solidFill>
            <a:srgbClr val="A3401C"/>
          </a:solidFill>
          <a:ln>
            <a:noFill/>
          </a:ln>
          <a:effectLst/>
        </p:spPr>
        <p:txBody>
          <a:bodyPr wrap="none" rtlCol="0" anchor="ctr"/>
          <a:lstStyle/>
          <a:p>
            <a:pPr algn="ctr"/>
            <a:endParaRPr lang="en-AU" dirty="0">
              <a:latin typeface="Roboto" panose="02000000000000000000" pitchFamily="2" charset="0"/>
            </a:endParaRPr>
          </a:p>
        </p:txBody>
      </p:sp>
      <p:sp>
        <p:nvSpPr>
          <p:cNvPr id="44" name="Rectangle 43"/>
          <p:cNvSpPr/>
          <p:nvPr/>
        </p:nvSpPr>
        <p:spPr bwMode="auto">
          <a:xfrm>
            <a:off x="2915817" y="2288365"/>
            <a:ext cx="3132216" cy="2311474"/>
          </a:xfrm>
          <a:prstGeom prst="rect">
            <a:avLst/>
          </a:prstGeom>
          <a:solidFill>
            <a:srgbClr val="3C6B2B"/>
          </a:solidFill>
          <a:ln>
            <a:noFill/>
          </a:ln>
          <a:effectLst/>
        </p:spPr>
        <p:txBody>
          <a:bodyPr wrap="none" rtlCol="0" anchor="ctr"/>
          <a:lstStyle/>
          <a:p>
            <a:pPr algn="ctr"/>
            <a:endParaRPr lang="en-AU" dirty="0">
              <a:latin typeface="Roboto" panose="02000000000000000000" pitchFamily="2" charset="0"/>
            </a:endParaRPr>
          </a:p>
        </p:txBody>
      </p:sp>
      <p:sp>
        <p:nvSpPr>
          <p:cNvPr id="53" name="Rectangle 52"/>
          <p:cNvSpPr/>
          <p:nvPr/>
        </p:nvSpPr>
        <p:spPr bwMode="auto">
          <a:xfrm>
            <a:off x="6046318" y="2279192"/>
            <a:ext cx="3109421" cy="2311474"/>
          </a:xfrm>
          <a:prstGeom prst="rect">
            <a:avLst/>
          </a:prstGeom>
          <a:solidFill>
            <a:srgbClr val="A1C035"/>
          </a:solidFill>
          <a:ln>
            <a:noFill/>
          </a:ln>
          <a:effectLst/>
        </p:spPr>
        <p:txBody>
          <a:bodyPr wrap="none" rtlCol="0" anchor="ctr"/>
          <a:lstStyle/>
          <a:p>
            <a:pPr algn="ctr"/>
            <a:endParaRPr lang="en-AU" dirty="0">
              <a:latin typeface="Roboto" panose="02000000000000000000" pitchFamily="2" charset="0"/>
            </a:endParaRPr>
          </a:p>
        </p:txBody>
      </p:sp>
      <p:sp>
        <p:nvSpPr>
          <p:cNvPr id="88" name="Rectangle 87"/>
          <p:cNvSpPr/>
          <p:nvPr/>
        </p:nvSpPr>
        <p:spPr bwMode="auto">
          <a:xfrm>
            <a:off x="-46028" y="4596342"/>
            <a:ext cx="2961846" cy="2260844"/>
          </a:xfrm>
          <a:prstGeom prst="rect">
            <a:avLst/>
          </a:prstGeom>
          <a:solidFill>
            <a:srgbClr val="006A8A"/>
          </a:solidFill>
          <a:ln>
            <a:noFill/>
          </a:ln>
          <a:effectLst/>
        </p:spPr>
        <p:txBody>
          <a:bodyPr wrap="none" rtlCol="0" anchor="ctr"/>
          <a:lstStyle/>
          <a:p>
            <a:pPr algn="ctr"/>
            <a:endParaRPr lang="en-AU" dirty="0">
              <a:latin typeface="Roboto" panose="02000000000000000000" pitchFamily="2" charset="0"/>
            </a:endParaRPr>
          </a:p>
        </p:txBody>
      </p:sp>
      <p:sp>
        <p:nvSpPr>
          <p:cNvPr id="95" name="Rectangle 94"/>
          <p:cNvSpPr/>
          <p:nvPr/>
        </p:nvSpPr>
        <p:spPr bwMode="auto">
          <a:xfrm>
            <a:off x="6044180" y="4585367"/>
            <a:ext cx="3130071" cy="2264093"/>
          </a:xfrm>
          <a:prstGeom prst="rect">
            <a:avLst/>
          </a:prstGeom>
          <a:solidFill>
            <a:srgbClr val="006C71"/>
          </a:solidFill>
          <a:ln>
            <a:noFill/>
          </a:ln>
          <a:effectLst/>
        </p:spPr>
        <p:txBody>
          <a:bodyPr wrap="none" rtlCol="0" anchor="ctr"/>
          <a:lstStyle/>
          <a:p>
            <a:pPr algn="ctr"/>
            <a:endParaRPr lang="en-AU" dirty="0">
              <a:latin typeface="Roboto" panose="02000000000000000000" pitchFamily="2" charset="0"/>
            </a:endParaRPr>
          </a:p>
        </p:txBody>
      </p:sp>
      <p:grpSp>
        <p:nvGrpSpPr>
          <p:cNvPr id="4" name="Group 3"/>
          <p:cNvGrpSpPr/>
          <p:nvPr/>
        </p:nvGrpSpPr>
        <p:grpSpPr>
          <a:xfrm>
            <a:off x="2915818" y="4590666"/>
            <a:ext cx="3128362" cy="2267334"/>
            <a:chOff x="6046318" y="-21216"/>
            <a:chExt cx="3109421" cy="2311474"/>
          </a:xfrm>
        </p:grpSpPr>
        <p:sp>
          <p:nvSpPr>
            <p:cNvPr id="11" name="Rectangle 10"/>
            <p:cNvSpPr/>
            <p:nvPr/>
          </p:nvSpPr>
          <p:spPr bwMode="auto">
            <a:xfrm>
              <a:off x="6046318" y="-21216"/>
              <a:ext cx="3109421" cy="2311474"/>
            </a:xfrm>
            <a:prstGeom prst="rect">
              <a:avLst/>
            </a:prstGeom>
            <a:solidFill>
              <a:srgbClr val="858825"/>
            </a:solidFill>
            <a:ln>
              <a:noFill/>
            </a:ln>
            <a:effectLst/>
          </p:spPr>
          <p:txBody>
            <a:bodyPr wrap="none" rtlCol="0" anchor="ctr"/>
            <a:lstStyle/>
            <a:p>
              <a:pPr algn="ctr"/>
              <a:endParaRPr lang="en-AU" dirty="0">
                <a:latin typeface="Roboto" panose="02000000000000000000" pitchFamily="2" charset="0"/>
              </a:endParaRPr>
            </a:p>
          </p:txBody>
        </p:sp>
        <p:sp>
          <p:nvSpPr>
            <p:cNvPr id="102" name="TextBox 101"/>
            <p:cNvSpPr txBox="1"/>
            <p:nvPr/>
          </p:nvSpPr>
          <p:spPr>
            <a:xfrm>
              <a:off x="6137803" y="81937"/>
              <a:ext cx="2559974" cy="492443"/>
            </a:xfrm>
            <a:prstGeom prst="rect">
              <a:avLst/>
            </a:prstGeom>
            <a:noFill/>
          </p:spPr>
          <p:txBody>
            <a:bodyPr wrap="square" rtlCol="0">
              <a:spAutoFit/>
            </a:bodyPr>
            <a:lstStyle/>
            <a:p>
              <a:r>
                <a:rPr lang="en-AU" sz="2600" dirty="0" smtClean="0">
                  <a:solidFill>
                    <a:schemeClr val="bg1"/>
                  </a:solidFill>
                  <a:latin typeface="Roboto Medium" panose="02000000000000000000" pitchFamily="2" charset="0"/>
                  <a:ea typeface="Roboto Black" panose="02000000000000000000" pitchFamily="2" charset="0"/>
                </a:rPr>
                <a:t>SUBSIDIARITY</a:t>
              </a:r>
              <a:endParaRPr lang="en-AU" sz="2600" dirty="0">
                <a:solidFill>
                  <a:schemeClr val="bg1"/>
                </a:solidFill>
                <a:latin typeface="Roboto Medium" panose="02000000000000000000" pitchFamily="2" charset="0"/>
                <a:ea typeface="Roboto Black" panose="02000000000000000000" pitchFamily="2" charset="0"/>
              </a:endParaRPr>
            </a:p>
          </p:txBody>
        </p:sp>
        <p:sp>
          <p:nvSpPr>
            <p:cNvPr id="103" name="TextBox 102"/>
            <p:cNvSpPr txBox="1"/>
            <p:nvPr/>
          </p:nvSpPr>
          <p:spPr>
            <a:xfrm>
              <a:off x="6137803" y="585933"/>
              <a:ext cx="2794914" cy="1200329"/>
            </a:xfrm>
            <a:prstGeom prst="rect">
              <a:avLst/>
            </a:prstGeom>
            <a:noFill/>
          </p:spPr>
          <p:txBody>
            <a:bodyPr wrap="square" rtlCol="0">
              <a:spAutoFit/>
            </a:bodyPr>
            <a:lstStyle/>
            <a:p>
              <a:r>
                <a:rPr lang="en-AU" dirty="0" smtClean="0">
                  <a:solidFill>
                    <a:schemeClr val="bg1"/>
                  </a:solidFill>
                  <a:latin typeface="Roboto" panose="02000000000000000000" pitchFamily="2" charset="0"/>
                  <a:ea typeface="Roboto" panose="02000000000000000000" pitchFamily="2" charset="0"/>
                </a:rPr>
                <a:t>Every person has a right to participate in the decisions that affect their own lives.</a:t>
              </a:r>
              <a:endParaRPr lang="en-AU" dirty="0">
                <a:solidFill>
                  <a:schemeClr val="bg1"/>
                </a:solidFill>
                <a:latin typeface="Roboto" panose="02000000000000000000" pitchFamily="2" charset="0"/>
                <a:ea typeface="Roboto" panose="02000000000000000000" pitchFamily="2" charset="0"/>
              </a:endParaRPr>
            </a:p>
          </p:txBody>
        </p:sp>
      </p:grpSp>
      <p:sp>
        <p:nvSpPr>
          <p:cNvPr id="105" name="TextBox 104"/>
          <p:cNvSpPr txBox="1"/>
          <p:nvPr/>
        </p:nvSpPr>
        <p:spPr>
          <a:xfrm>
            <a:off x="6109780" y="2356741"/>
            <a:ext cx="2638683" cy="892552"/>
          </a:xfrm>
          <a:prstGeom prst="rect">
            <a:avLst/>
          </a:prstGeom>
          <a:noFill/>
        </p:spPr>
        <p:txBody>
          <a:bodyPr wrap="square" rtlCol="0">
            <a:spAutoFit/>
          </a:bodyPr>
          <a:lstStyle/>
          <a:p>
            <a:r>
              <a:rPr lang="en-AU" sz="2600" dirty="0" smtClean="0">
                <a:solidFill>
                  <a:schemeClr val="bg1"/>
                </a:solidFill>
                <a:latin typeface="Roboto Medium" panose="02000000000000000000" pitchFamily="2" charset="0"/>
                <a:ea typeface="Roboto Black" panose="02000000000000000000" pitchFamily="2" charset="0"/>
              </a:rPr>
              <a:t>STEWARDSHIP </a:t>
            </a:r>
            <a:br>
              <a:rPr lang="en-AU" sz="2600" dirty="0" smtClean="0">
                <a:solidFill>
                  <a:schemeClr val="bg1"/>
                </a:solidFill>
                <a:latin typeface="Roboto Medium" panose="02000000000000000000" pitchFamily="2" charset="0"/>
                <a:ea typeface="Roboto Black" panose="02000000000000000000" pitchFamily="2" charset="0"/>
              </a:rPr>
            </a:br>
            <a:r>
              <a:rPr lang="en-AU" sz="2600" dirty="0" smtClean="0">
                <a:solidFill>
                  <a:schemeClr val="bg1"/>
                </a:solidFill>
                <a:latin typeface="Roboto Medium" panose="02000000000000000000" pitchFamily="2" charset="0"/>
                <a:ea typeface="Roboto Black" panose="02000000000000000000" pitchFamily="2" charset="0"/>
              </a:rPr>
              <a:t>OF CREATION</a:t>
            </a:r>
            <a:endParaRPr lang="en-AU" sz="2600" dirty="0">
              <a:solidFill>
                <a:schemeClr val="bg1"/>
              </a:solidFill>
              <a:latin typeface="Roboto Medium" panose="02000000000000000000" pitchFamily="2" charset="0"/>
              <a:ea typeface="Roboto Black" panose="02000000000000000000" pitchFamily="2" charset="0"/>
            </a:endParaRPr>
          </a:p>
        </p:txBody>
      </p:sp>
      <p:sp>
        <p:nvSpPr>
          <p:cNvPr id="106" name="TextBox 105"/>
          <p:cNvSpPr txBox="1"/>
          <p:nvPr/>
        </p:nvSpPr>
        <p:spPr>
          <a:xfrm>
            <a:off x="6109781" y="3226951"/>
            <a:ext cx="2794914" cy="1200329"/>
          </a:xfrm>
          <a:prstGeom prst="rect">
            <a:avLst/>
          </a:prstGeom>
          <a:noFill/>
        </p:spPr>
        <p:txBody>
          <a:bodyPr wrap="square" rtlCol="0">
            <a:spAutoFit/>
          </a:bodyPr>
          <a:lstStyle/>
          <a:p>
            <a:r>
              <a:rPr lang="en-AU" dirty="0" smtClean="0">
                <a:solidFill>
                  <a:schemeClr val="bg1"/>
                </a:solidFill>
                <a:latin typeface="Roboto" panose="02000000000000000000" pitchFamily="2" charset="0"/>
                <a:ea typeface="Roboto" panose="02000000000000000000" pitchFamily="2" charset="0"/>
              </a:rPr>
              <a:t>Stewardship of the Earth’s resources is vital for the common good  of people.</a:t>
            </a:r>
            <a:endParaRPr lang="en-AU" dirty="0">
              <a:solidFill>
                <a:schemeClr val="bg1"/>
              </a:solidFill>
              <a:latin typeface="Roboto" panose="02000000000000000000" pitchFamily="2" charset="0"/>
              <a:ea typeface="Roboto" panose="02000000000000000000" pitchFamily="2" charset="0"/>
            </a:endParaRPr>
          </a:p>
        </p:txBody>
      </p:sp>
      <p:sp>
        <p:nvSpPr>
          <p:cNvPr id="108" name="TextBox 107"/>
          <p:cNvSpPr txBox="1"/>
          <p:nvPr/>
        </p:nvSpPr>
        <p:spPr>
          <a:xfrm>
            <a:off x="2997429" y="2392255"/>
            <a:ext cx="2967619" cy="892552"/>
          </a:xfrm>
          <a:prstGeom prst="rect">
            <a:avLst/>
          </a:prstGeom>
          <a:noFill/>
        </p:spPr>
        <p:txBody>
          <a:bodyPr wrap="square" rtlCol="0">
            <a:spAutoFit/>
          </a:bodyPr>
          <a:lstStyle/>
          <a:p>
            <a:r>
              <a:rPr lang="en-AU" sz="2600" dirty="0" smtClean="0">
                <a:solidFill>
                  <a:schemeClr val="bg1"/>
                </a:solidFill>
                <a:latin typeface="Roboto Medium" panose="02000000000000000000" pitchFamily="2" charset="0"/>
                <a:ea typeface="Roboto Black" panose="02000000000000000000" pitchFamily="2" charset="0"/>
              </a:rPr>
              <a:t>ECONOMIC	</a:t>
            </a:r>
          </a:p>
          <a:p>
            <a:r>
              <a:rPr lang="en-AU" sz="2600" dirty="0" smtClean="0">
                <a:solidFill>
                  <a:schemeClr val="bg1"/>
                </a:solidFill>
                <a:latin typeface="Roboto Medium" panose="02000000000000000000" pitchFamily="2" charset="0"/>
                <a:ea typeface="Roboto Black" panose="02000000000000000000" pitchFamily="2" charset="0"/>
              </a:rPr>
              <a:t>JUSTICE</a:t>
            </a:r>
            <a:endParaRPr lang="en-AU" sz="2600" dirty="0">
              <a:solidFill>
                <a:schemeClr val="bg1"/>
              </a:solidFill>
              <a:latin typeface="Roboto Medium" panose="02000000000000000000" pitchFamily="2" charset="0"/>
              <a:ea typeface="Roboto Black" panose="02000000000000000000" pitchFamily="2" charset="0"/>
            </a:endParaRPr>
          </a:p>
        </p:txBody>
      </p:sp>
      <p:sp>
        <p:nvSpPr>
          <p:cNvPr id="109" name="TextBox 108"/>
          <p:cNvSpPr txBox="1"/>
          <p:nvPr/>
        </p:nvSpPr>
        <p:spPr>
          <a:xfrm>
            <a:off x="3002250" y="3272636"/>
            <a:ext cx="2794914" cy="1200329"/>
          </a:xfrm>
          <a:prstGeom prst="rect">
            <a:avLst/>
          </a:prstGeom>
          <a:noFill/>
        </p:spPr>
        <p:txBody>
          <a:bodyPr wrap="square" rtlCol="0">
            <a:spAutoFit/>
          </a:bodyPr>
          <a:lstStyle/>
          <a:p>
            <a:r>
              <a:rPr lang="en-AU" dirty="0" smtClean="0">
                <a:solidFill>
                  <a:schemeClr val="bg1"/>
                </a:solidFill>
                <a:latin typeface="Roboto" panose="02000000000000000000" pitchFamily="2" charset="0"/>
                <a:ea typeface="Roboto" panose="02000000000000000000" pitchFamily="2" charset="0"/>
              </a:rPr>
              <a:t>Everyone has the right to access the means to support themselves and their family.</a:t>
            </a:r>
            <a:endParaRPr lang="en-AU" dirty="0">
              <a:solidFill>
                <a:schemeClr val="bg1"/>
              </a:solidFill>
              <a:latin typeface="Roboto" panose="02000000000000000000" pitchFamily="2" charset="0"/>
              <a:ea typeface="Roboto" panose="02000000000000000000" pitchFamily="2" charset="0"/>
            </a:endParaRPr>
          </a:p>
        </p:txBody>
      </p:sp>
      <p:sp>
        <p:nvSpPr>
          <p:cNvPr id="114" name="TextBox 113"/>
          <p:cNvSpPr txBox="1"/>
          <p:nvPr/>
        </p:nvSpPr>
        <p:spPr>
          <a:xfrm>
            <a:off x="12537" y="4696406"/>
            <a:ext cx="2360460" cy="492443"/>
          </a:xfrm>
          <a:prstGeom prst="rect">
            <a:avLst/>
          </a:prstGeom>
          <a:noFill/>
        </p:spPr>
        <p:txBody>
          <a:bodyPr wrap="square" rtlCol="0">
            <a:spAutoFit/>
          </a:bodyPr>
          <a:lstStyle/>
          <a:p>
            <a:r>
              <a:rPr lang="en-AU" sz="2600" dirty="0" smtClean="0">
                <a:solidFill>
                  <a:schemeClr val="bg1"/>
                </a:solidFill>
                <a:latin typeface="Roboto Medium" panose="02000000000000000000" pitchFamily="2" charset="0"/>
                <a:ea typeface="Roboto Black" panose="02000000000000000000" pitchFamily="2" charset="0"/>
              </a:rPr>
              <a:t>SOLIDARITY</a:t>
            </a:r>
            <a:endParaRPr lang="en-AU" sz="2600" dirty="0">
              <a:solidFill>
                <a:schemeClr val="bg1"/>
              </a:solidFill>
              <a:latin typeface="Roboto Medium" panose="02000000000000000000" pitchFamily="2" charset="0"/>
              <a:ea typeface="Roboto Black" panose="02000000000000000000" pitchFamily="2" charset="0"/>
            </a:endParaRPr>
          </a:p>
        </p:txBody>
      </p:sp>
      <p:sp>
        <p:nvSpPr>
          <p:cNvPr id="115" name="TextBox 114"/>
          <p:cNvSpPr txBox="1"/>
          <p:nvPr/>
        </p:nvSpPr>
        <p:spPr>
          <a:xfrm>
            <a:off x="27117" y="5101962"/>
            <a:ext cx="2790415" cy="1477328"/>
          </a:xfrm>
          <a:prstGeom prst="rect">
            <a:avLst/>
          </a:prstGeom>
          <a:noFill/>
        </p:spPr>
        <p:txBody>
          <a:bodyPr wrap="square" rtlCol="0">
            <a:spAutoFit/>
          </a:bodyPr>
          <a:lstStyle/>
          <a:p>
            <a:r>
              <a:rPr lang="en-AU" dirty="0" smtClean="0">
                <a:solidFill>
                  <a:schemeClr val="bg1"/>
                </a:solidFill>
                <a:latin typeface="Roboto" panose="02000000000000000000" pitchFamily="2" charset="0"/>
                <a:ea typeface="Roboto" panose="02000000000000000000" pitchFamily="2" charset="0"/>
              </a:rPr>
              <a:t>We are part of one human family. We have a responsibility to help each person achieve their full potential.</a:t>
            </a:r>
            <a:endParaRPr lang="en-AU" dirty="0">
              <a:solidFill>
                <a:schemeClr val="bg1"/>
              </a:solidFill>
              <a:latin typeface="Roboto" panose="02000000000000000000" pitchFamily="2" charset="0"/>
              <a:ea typeface="Roboto" panose="02000000000000000000" pitchFamily="2" charset="0"/>
            </a:endParaRPr>
          </a:p>
        </p:txBody>
      </p:sp>
      <p:sp>
        <p:nvSpPr>
          <p:cNvPr id="81" name="Rectangle 80"/>
          <p:cNvSpPr/>
          <p:nvPr/>
        </p:nvSpPr>
        <p:spPr bwMode="auto">
          <a:xfrm>
            <a:off x="6046627" y="-24071"/>
            <a:ext cx="3157144" cy="2311474"/>
          </a:xfrm>
          <a:prstGeom prst="rect">
            <a:avLst/>
          </a:prstGeom>
          <a:solidFill>
            <a:srgbClr val="86005B"/>
          </a:solidFill>
          <a:ln>
            <a:noFill/>
          </a:ln>
          <a:effectLst/>
        </p:spPr>
        <p:txBody>
          <a:bodyPr wrap="none" rtlCol="0" anchor="ctr"/>
          <a:lstStyle/>
          <a:p>
            <a:pPr algn="ctr"/>
            <a:endParaRPr lang="en-AU" dirty="0">
              <a:latin typeface="Roboto" panose="02000000000000000000" pitchFamily="2" charset="0"/>
            </a:endParaRPr>
          </a:p>
        </p:txBody>
      </p:sp>
      <p:sp>
        <p:nvSpPr>
          <p:cNvPr id="117" name="TextBox 116"/>
          <p:cNvSpPr txBox="1"/>
          <p:nvPr/>
        </p:nvSpPr>
        <p:spPr>
          <a:xfrm>
            <a:off x="6109781" y="107361"/>
            <a:ext cx="2917232" cy="892552"/>
          </a:xfrm>
          <a:prstGeom prst="rect">
            <a:avLst/>
          </a:prstGeom>
          <a:noFill/>
        </p:spPr>
        <p:txBody>
          <a:bodyPr wrap="square" rtlCol="0">
            <a:spAutoFit/>
          </a:bodyPr>
          <a:lstStyle/>
          <a:p>
            <a:r>
              <a:rPr lang="en-AU" sz="2600" dirty="0" smtClean="0">
                <a:solidFill>
                  <a:schemeClr val="bg1"/>
                </a:solidFill>
                <a:latin typeface="Roboto Medium" panose="02000000000000000000" pitchFamily="2" charset="0"/>
                <a:ea typeface="Roboto Black" panose="02000000000000000000" pitchFamily="2" charset="0"/>
              </a:rPr>
              <a:t>THE COMMON GOOD</a:t>
            </a:r>
            <a:endParaRPr lang="en-AU" sz="2600" dirty="0">
              <a:solidFill>
                <a:schemeClr val="bg1"/>
              </a:solidFill>
              <a:latin typeface="Roboto Medium" panose="02000000000000000000" pitchFamily="2" charset="0"/>
              <a:ea typeface="Roboto Black" panose="02000000000000000000" pitchFamily="2" charset="0"/>
            </a:endParaRPr>
          </a:p>
        </p:txBody>
      </p:sp>
      <p:sp>
        <p:nvSpPr>
          <p:cNvPr id="118" name="TextBox 117"/>
          <p:cNvSpPr txBox="1"/>
          <p:nvPr/>
        </p:nvSpPr>
        <p:spPr>
          <a:xfrm>
            <a:off x="6143481" y="945406"/>
            <a:ext cx="3000519" cy="1200329"/>
          </a:xfrm>
          <a:prstGeom prst="rect">
            <a:avLst/>
          </a:prstGeom>
          <a:noFill/>
        </p:spPr>
        <p:txBody>
          <a:bodyPr wrap="square" rtlCol="0">
            <a:spAutoFit/>
          </a:bodyPr>
          <a:lstStyle/>
          <a:p>
            <a:r>
              <a:rPr lang="en-AU" dirty="0" smtClean="0">
                <a:solidFill>
                  <a:schemeClr val="bg1"/>
                </a:solidFill>
                <a:latin typeface="Roboto" panose="02000000000000000000" pitchFamily="2" charset="0"/>
                <a:ea typeface="Roboto" panose="02000000000000000000" pitchFamily="2" charset="0"/>
              </a:rPr>
              <a:t>We believe in working towards the common good and looking beyond our own personal interests.</a:t>
            </a:r>
            <a:endParaRPr lang="en-AU" dirty="0">
              <a:solidFill>
                <a:schemeClr val="bg1"/>
              </a:solidFill>
              <a:latin typeface="Roboto" panose="02000000000000000000" pitchFamily="2" charset="0"/>
              <a:ea typeface="Roboto" panose="02000000000000000000" pitchFamily="2" charset="0"/>
            </a:endParaRPr>
          </a:p>
        </p:txBody>
      </p:sp>
      <p:sp>
        <p:nvSpPr>
          <p:cNvPr id="120" name="TextBox 119"/>
          <p:cNvSpPr txBox="1"/>
          <p:nvPr/>
        </p:nvSpPr>
        <p:spPr>
          <a:xfrm>
            <a:off x="49836" y="2297691"/>
            <a:ext cx="3109250" cy="1200329"/>
          </a:xfrm>
          <a:prstGeom prst="rect">
            <a:avLst/>
          </a:prstGeom>
          <a:noFill/>
        </p:spPr>
        <p:txBody>
          <a:bodyPr wrap="square" rtlCol="0">
            <a:spAutoFit/>
          </a:bodyPr>
          <a:lstStyle/>
          <a:p>
            <a:r>
              <a:rPr lang="en-AU" sz="2400" dirty="0" smtClean="0">
                <a:solidFill>
                  <a:schemeClr val="bg1"/>
                </a:solidFill>
                <a:latin typeface="Roboto Medium" panose="02000000000000000000" pitchFamily="2" charset="0"/>
                <a:ea typeface="Roboto Black" panose="02000000000000000000" pitchFamily="2" charset="0"/>
              </a:rPr>
              <a:t>PREFERENTIAL OPTION FOR THE POOR </a:t>
            </a:r>
            <a:endParaRPr lang="en-AU" sz="2400" dirty="0">
              <a:solidFill>
                <a:schemeClr val="bg1"/>
              </a:solidFill>
              <a:latin typeface="Roboto Medium" panose="02000000000000000000" pitchFamily="2" charset="0"/>
              <a:ea typeface="Roboto Black" panose="02000000000000000000" pitchFamily="2" charset="0"/>
            </a:endParaRPr>
          </a:p>
        </p:txBody>
      </p:sp>
      <p:sp>
        <p:nvSpPr>
          <p:cNvPr id="121" name="TextBox 120"/>
          <p:cNvSpPr txBox="1"/>
          <p:nvPr/>
        </p:nvSpPr>
        <p:spPr>
          <a:xfrm>
            <a:off x="31324" y="3398393"/>
            <a:ext cx="3061219" cy="1200329"/>
          </a:xfrm>
          <a:prstGeom prst="rect">
            <a:avLst/>
          </a:prstGeom>
          <a:noFill/>
        </p:spPr>
        <p:txBody>
          <a:bodyPr wrap="square" rtlCol="0">
            <a:spAutoFit/>
          </a:bodyPr>
          <a:lstStyle/>
          <a:p>
            <a:r>
              <a:rPr lang="en-AU" dirty="0" smtClean="0">
                <a:solidFill>
                  <a:schemeClr val="bg1"/>
                </a:solidFill>
                <a:latin typeface="Roboto" panose="02000000000000000000" pitchFamily="2" charset="0"/>
                <a:ea typeface="Roboto" panose="02000000000000000000" pitchFamily="2" charset="0"/>
              </a:rPr>
              <a:t>Prioritising women, men and children most vulnerable to extreme poverty and injustice.</a:t>
            </a:r>
            <a:endParaRPr lang="en-AU" dirty="0">
              <a:solidFill>
                <a:schemeClr val="bg1"/>
              </a:solidFill>
              <a:latin typeface="Roboto" panose="02000000000000000000" pitchFamily="2" charset="0"/>
              <a:ea typeface="Roboto" panose="02000000000000000000" pitchFamily="2" charset="0"/>
            </a:endParaRPr>
          </a:p>
        </p:txBody>
      </p:sp>
      <p:pic>
        <p:nvPicPr>
          <p:cNvPr id="49" name="Picture 48" descr="CaritasAU_MasterLogo-tagline_H_REV_CMYK.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9492" y="509061"/>
            <a:ext cx="2385799" cy="670703"/>
          </a:xfrm>
          <a:prstGeom prst="rect">
            <a:avLst/>
          </a:prstGeom>
        </p:spPr>
      </p:pic>
      <p:pic>
        <p:nvPicPr>
          <p:cNvPr id="54" name="Picture 3" descr="C:\Users\mmurga\Downloads\CaritasAU_MasterLogo_V_REV.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697001" y="378328"/>
            <a:ext cx="136049" cy="130733"/>
          </a:xfrm>
          <a:prstGeom prst="rect">
            <a:avLst/>
          </a:prstGeom>
          <a:noFill/>
          <a:extLst>
            <a:ext uri="{909E8E84-426E-40dd-AFC4-6F175D3DCCD1}">
              <a14:hiddenFill xmlns="" xmlns:a14="http://schemas.microsoft.com/office/drawing/2010/main">
                <a:solidFill>
                  <a:srgbClr val="FFFFFF"/>
                </a:solidFill>
              </a14:hiddenFill>
            </a:ext>
          </a:extLst>
        </p:spPr>
      </p:pic>
      <p:pic>
        <p:nvPicPr>
          <p:cNvPr id="59" name="Picture 3" descr="C:\Users\mmurga\Downloads\CaritasAU_MasterLogo_V_REV.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170585" y="756223"/>
            <a:ext cx="136049" cy="130733"/>
          </a:xfrm>
          <a:prstGeom prst="rect">
            <a:avLst/>
          </a:prstGeom>
          <a:noFill/>
          <a:extLst>
            <a:ext uri="{909E8E84-426E-40dd-AFC4-6F175D3DCCD1}">
              <a14:hiddenFill xmlns="" xmlns:a14="http://schemas.microsoft.com/office/drawing/2010/main">
                <a:solidFill>
                  <a:srgbClr val="FFFFFF"/>
                </a:solidFill>
              </a14:hiddenFill>
            </a:ext>
          </a:extLst>
        </p:spPr>
      </p:pic>
      <p:pic>
        <p:nvPicPr>
          <p:cNvPr id="61" name="Picture 3" descr="C:\Users\mmurga\Downloads\CaritasAU_MasterLogo_V_REV.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475454" y="3049845"/>
            <a:ext cx="136049" cy="130733"/>
          </a:xfrm>
          <a:prstGeom prst="rect">
            <a:avLst/>
          </a:prstGeom>
          <a:noFill/>
          <a:extLst>
            <a:ext uri="{909E8E84-426E-40dd-AFC4-6F175D3DCCD1}">
              <a14:hiddenFill xmlns="" xmlns:a14="http://schemas.microsoft.com/office/drawing/2010/main">
                <a:solidFill>
                  <a:srgbClr val="FFFFFF"/>
                </a:solidFill>
              </a14:hiddenFill>
            </a:ext>
          </a:extLst>
        </p:spPr>
      </p:pic>
      <p:pic>
        <p:nvPicPr>
          <p:cNvPr id="62" name="Picture 3" descr="C:\Users\mmurga\Downloads\CaritasAU_MasterLogo_V_REV.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361987" y="3011471"/>
            <a:ext cx="136049" cy="130733"/>
          </a:xfrm>
          <a:prstGeom prst="rect">
            <a:avLst/>
          </a:prstGeom>
          <a:noFill/>
          <a:extLst>
            <a:ext uri="{909E8E84-426E-40dd-AFC4-6F175D3DCCD1}">
              <a14:hiddenFill xmlns="" xmlns:a14="http://schemas.microsoft.com/office/drawing/2010/main">
                <a:solidFill>
                  <a:srgbClr val="FFFFFF"/>
                </a:solidFill>
              </a14:hiddenFill>
            </a:ext>
          </a:extLst>
        </p:spPr>
      </p:pic>
      <p:pic>
        <p:nvPicPr>
          <p:cNvPr id="64" name="Picture 3" descr="C:\Users\mmurga\Downloads\CaritasAU_MasterLogo_V_REV.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000837" y="4960247"/>
            <a:ext cx="136049" cy="130733"/>
          </a:xfrm>
          <a:prstGeom prst="rect">
            <a:avLst/>
          </a:prstGeom>
          <a:noFill/>
          <a:extLst>
            <a:ext uri="{909E8E84-426E-40dd-AFC4-6F175D3DCCD1}">
              <a14:hiddenFill xmlns="" xmlns:a14="http://schemas.microsoft.com/office/drawing/2010/main">
                <a:solidFill>
                  <a:srgbClr val="FFFFFF"/>
                </a:solidFill>
              </a14:hiddenFill>
            </a:ext>
          </a:extLst>
        </p:spPr>
      </p:pic>
      <p:pic>
        <p:nvPicPr>
          <p:cNvPr id="65" name="Picture 3" descr="C:\Users\mmurga\Downloads\CaritasAU_MasterLogo_V_REV.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326113" y="4958563"/>
            <a:ext cx="136049" cy="130733"/>
          </a:xfrm>
          <a:prstGeom prst="rect">
            <a:avLst/>
          </a:prstGeom>
          <a:noFill/>
          <a:extLst>
            <a:ext uri="{909E8E84-426E-40dd-AFC4-6F175D3DCCD1}">
              <a14:hiddenFill xmlns="" xmlns:a14="http://schemas.microsoft.com/office/drawing/2010/main">
                <a:solidFill>
                  <a:srgbClr val="FFFFFF"/>
                </a:solidFill>
              </a14:hiddenFill>
            </a:ext>
          </a:extLst>
        </p:spPr>
      </p:pic>
      <p:pic>
        <p:nvPicPr>
          <p:cNvPr id="66" name="Picture 3" descr="C:\Users\mmurga\Downloads\CaritasAU_MasterLogo_V_REV.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993399" y="3253593"/>
            <a:ext cx="136049" cy="130733"/>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TextBox 66"/>
          <p:cNvSpPr txBox="1"/>
          <p:nvPr/>
        </p:nvSpPr>
        <p:spPr>
          <a:xfrm>
            <a:off x="6153247" y="4696406"/>
            <a:ext cx="2696628" cy="492443"/>
          </a:xfrm>
          <a:prstGeom prst="rect">
            <a:avLst/>
          </a:prstGeom>
          <a:noFill/>
        </p:spPr>
        <p:txBody>
          <a:bodyPr wrap="square" rtlCol="0">
            <a:spAutoFit/>
          </a:bodyPr>
          <a:lstStyle/>
          <a:p>
            <a:r>
              <a:rPr lang="en-AU" sz="2600" dirty="0" smtClean="0">
                <a:solidFill>
                  <a:schemeClr val="bg1"/>
                </a:solidFill>
                <a:latin typeface="Roboto Medium" panose="02000000000000000000" pitchFamily="2" charset="0"/>
                <a:ea typeface="Roboto Black" panose="02000000000000000000" pitchFamily="2" charset="0"/>
              </a:rPr>
              <a:t>PARTICIPATION</a:t>
            </a:r>
            <a:endParaRPr lang="en-AU" sz="2600" dirty="0">
              <a:solidFill>
                <a:schemeClr val="bg1"/>
              </a:solidFill>
              <a:latin typeface="Roboto Medium" panose="02000000000000000000" pitchFamily="2" charset="0"/>
              <a:ea typeface="Roboto Black" panose="02000000000000000000" pitchFamily="2" charset="0"/>
            </a:endParaRPr>
          </a:p>
        </p:txBody>
      </p:sp>
      <p:sp>
        <p:nvSpPr>
          <p:cNvPr id="68" name="TextBox 67"/>
          <p:cNvSpPr txBox="1"/>
          <p:nvPr/>
        </p:nvSpPr>
        <p:spPr>
          <a:xfrm>
            <a:off x="6153247" y="5161335"/>
            <a:ext cx="2794914" cy="923330"/>
          </a:xfrm>
          <a:prstGeom prst="rect">
            <a:avLst/>
          </a:prstGeom>
          <a:noFill/>
        </p:spPr>
        <p:txBody>
          <a:bodyPr wrap="square" rtlCol="0">
            <a:spAutoFit/>
          </a:bodyPr>
          <a:lstStyle/>
          <a:p>
            <a:r>
              <a:rPr lang="en-AU" dirty="0" smtClean="0">
                <a:solidFill>
                  <a:schemeClr val="bg1"/>
                </a:solidFill>
                <a:latin typeface="Roboto" panose="02000000000000000000" pitchFamily="2" charset="0"/>
                <a:ea typeface="Roboto" panose="02000000000000000000" pitchFamily="2" charset="0"/>
              </a:rPr>
              <a:t>Every person can be the architect of change in their own life.</a:t>
            </a:r>
            <a:endParaRPr lang="en-AU" dirty="0">
              <a:solidFill>
                <a:schemeClr val="bg1"/>
              </a:solidFill>
              <a:latin typeface="Roboto" panose="02000000000000000000" pitchFamily="2" charset="0"/>
              <a:ea typeface="Roboto" panose="02000000000000000000" pitchFamily="2" charset="0"/>
            </a:endParaRPr>
          </a:p>
        </p:txBody>
      </p:sp>
      <p:pic>
        <p:nvPicPr>
          <p:cNvPr id="69" name="Picture 3" descr="C:\Users\mmurga\Downloads\CaritasAU_MasterLogo_V_REV.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683609" y="4960247"/>
            <a:ext cx="136049" cy="130733"/>
          </a:xfrm>
          <a:prstGeom prst="rect">
            <a:avLst/>
          </a:prstGeom>
          <a:noFill/>
          <a:extLst>
            <a:ext uri="{909E8E84-426E-40dd-AFC4-6F175D3DCCD1}">
              <a14:hiddenFill xmlns="" xmlns:a14="http://schemas.microsoft.com/office/drawing/2010/main">
                <a:solidFill>
                  <a:srgbClr val="FFFFFF"/>
                </a:solidFill>
              </a14:hiddenFill>
            </a:ext>
          </a:extLst>
        </p:spPr>
      </p:pic>
      <p:sp>
        <p:nvSpPr>
          <p:cNvPr id="73" name="Freeform 1"/>
          <p:cNvSpPr>
            <a:spLocks noChangeArrowheads="1"/>
          </p:cNvSpPr>
          <p:nvPr/>
        </p:nvSpPr>
        <p:spPr bwMode="auto">
          <a:xfrm>
            <a:off x="7838753" y="6527884"/>
            <a:ext cx="2730036" cy="64809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p>
        </p:txBody>
      </p:sp>
      <p:sp>
        <p:nvSpPr>
          <p:cNvPr id="74" name="TextBox 73"/>
          <p:cNvSpPr txBox="1"/>
          <p:nvPr/>
        </p:nvSpPr>
        <p:spPr>
          <a:xfrm>
            <a:off x="7822436" y="6549409"/>
            <a:ext cx="1366056" cy="307777"/>
          </a:xfrm>
          <a:prstGeom prst="rect">
            <a:avLst/>
          </a:prstGeom>
          <a:noFill/>
        </p:spPr>
        <p:txBody>
          <a:bodyPr wrap="square" rtlCol="0">
            <a:spAutoFit/>
          </a:bodyPr>
          <a:lstStyle/>
          <a:p>
            <a:pPr algn="ctr"/>
            <a:r>
              <a:rPr lang="en-AU" sz="1400" dirty="0" smtClean="0">
                <a:latin typeface="Roboto" panose="02000000000000000000" pitchFamily="2" charset="0"/>
                <a:ea typeface="Roboto" panose="02000000000000000000" pitchFamily="2" charset="0"/>
              </a:rPr>
              <a:t>caritas.org.au</a:t>
            </a:r>
            <a:endParaRPr lang="en-AU" sz="1400" dirty="0">
              <a:latin typeface="Roboto" panose="02000000000000000000" pitchFamily="2" charset="0"/>
              <a:ea typeface="Roboto" panose="02000000000000000000" pitchFamily="2" charset="0"/>
            </a:endParaRPr>
          </a:p>
        </p:txBody>
      </p:sp>
      <p:sp>
        <p:nvSpPr>
          <p:cNvPr id="77" name="Freeform 1"/>
          <p:cNvSpPr>
            <a:spLocks noChangeArrowheads="1"/>
          </p:cNvSpPr>
          <p:nvPr/>
        </p:nvSpPr>
        <p:spPr bwMode="auto">
          <a:xfrm>
            <a:off x="69875" y="223740"/>
            <a:ext cx="2730036" cy="10556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dirty="0"/>
          </a:p>
        </p:txBody>
      </p:sp>
      <p:pic>
        <p:nvPicPr>
          <p:cNvPr id="76" name="Picture 75" descr="CaritasAU_MasterLogo-tagline_H_POS_CMYK.png"/>
          <p:cNvPicPr>
            <a:picLocks noChangeAspect="1"/>
          </p:cNvPicPr>
          <p:nvPr/>
        </p:nvPicPr>
        <p:blipFill rotWithShape="1">
          <a:blip r:embed="rId5" cstate="print">
            <a:extLst>
              <a:ext uri="{28A0092B-C50C-407E-A947-70E740481C1C}">
                <a14:useLocalDpi xmlns:a14="http://schemas.microsoft.com/office/drawing/2010/main"/>
              </a:ext>
            </a:extLst>
          </a:blip>
          <a:srcRect b="-7474"/>
          <a:stretch/>
        </p:blipFill>
        <p:spPr>
          <a:xfrm>
            <a:off x="153050" y="365449"/>
            <a:ext cx="2525791" cy="804898"/>
          </a:xfrm>
          <a:prstGeom prst="rect">
            <a:avLst/>
          </a:prstGeom>
        </p:spPr>
      </p:pic>
    </p:spTree>
    <p:extLst>
      <p:ext uri="{BB962C8B-B14F-4D97-AF65-F5344CB8AC3E}">
        <p14:creationId xmlns:p14="http://schemas.microsoft.com/office/powerpoint/2010/main" val="2657428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5620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9453" y="2060848"/>
            <a:ext cx="7956748" cy="1143000"/>
          </a:xfrm>
        </p:spPr>
        <p:txBody>
          <a:bodyPr/>
          <a:lstStyle/>
          <a:p>
            <a:pPr algn="ctr"/>
            <a:r>
              <a:rPr lang="en-AU" cap="none" dirty="0" smtClean="0">
                <a:solidFill>
                  <a:schemeClr val="tx1"/>
                </a:solidFill>
              </a:rPr>
              <a:t>Appendix: </a:t>
            </a:r>
            <a:br>
              <a:rPr lang="en-AU" cap="none" dirty="0" smtClean="0">
                <a:solidFill>
                  <a:schemeClr val="tx1"/>
                </a:solidFill>
              </a:rPr>
            </a:br>
            <a:r>
              <a:rPr lang="en-AU" cap="none" dirty="0" smtClean="0">
                <a:solidFill>
                  <a:schemeClr val="tx1"/>
                </a:solidFill>
              </a:rPr>
              <a:t>Case studies in Plain text for easier distribution</a:t>
            </a:r>
            <a:endParaRPr lang="en-AU" dirty="0">
              <a:solidFill>
                <a:schemeClr val="tx1"/>
              </a:solidFill>
            </a:endParaRPr>
          </a:p>
        </p:txBody>
      </p:sp>
    </p:spTree>
    <p:extLst>
      <p:ext uri="{BB962C8B-B14F-4D97-AF65-F5344CB8AC3E}">
        <p14:creationId xmlns:p14="http://schemas.microsoft.com/office/powerpoint/2010/main" val="4060466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200" dirty="0" err="1" smtClean="0"/>
              <a:t>Semiti’s</a:t>
            </a:r>
            <a:r>
              <a:rPr lang="en-AU" sz="3200" dirty="0" smtClean="0"/>
              <a:t> story- FIJI</a:t>
            </a:r>
            <a:endParaRPr lang="en-AU" sz="3200" dirty="0"/>
          </a:p>
        </p:txBody>
      </p:sp>
      <p:sp>
        <p:nvSpPr>
          <p:cNvPr id="4" name="Text Placeholder 3"/>
          <p:cNvSpPr>
            <a:spLocks noGrp="1"/>
          </p:cNvSpPr>
          <p:nvPr>
            <p:ph type="body" sz="quarter" idx="10"/>
          </p:nvPr>
        </p:nvSpPr>
        <p:spPr>
          <a:xfrm>
            <a:off x="539552" y="1124744"/>
            <a:ext cx="8352928" cy="3096344"/>
          </a:xfrm>
        </p:spPr>
        <p:txBody>
          <a:bodyPr numCol="2" spcCol="288000"/>
          <a:lstStyle/>
          <a:p>
            <a:r>
              <a:rPr lang="en-AU" sz="1400" cap="none" dirty="0">
                <a:solidFill>
                  <a:schemeClr val="tx1"/>
                </a:solidFill>
              </a:rPr>
              <a:t>Rich in natural resources, Fiji is one of the most developed Pacific Island nations. Yet many Fijians still live in poverty, and the country experiences serious political and social tensions. </a:t>
            </a:r>
            <a:r>
              <a:rPr lang="en-AU" sz="1400" cap="none" dirty="0" smtClean="0">
                <a:solidFill>
                  <a:schemeClr val="tx1"/>
                </a:solidFill>
              </a:rPr>
              <a:t>6 per cent of the population lives on less than $1.25 a day.</a:t>
            </a:r>
          </a:p>
          <a:p>
            <a:r>
              <a:rPr lang="en-AU" sz="1400" cap="none" dirty="0">
                <a:solidFill>
                  <a:schemeClr val="tx1"/>
                </a:solidFill>
              </a:rPr>
              <a:t>More than a quarter of the population lives in informal settlements. </a:t>
            </a:r>
            <a:r>
              <a:rPr lang="en-AU" sz="1400" cap="none" dirty="0" smtClean="0">
                <a:solidFill>
                  <a:schemeClr val="tx1"/>
                </a:solidFill>
              </a:rPr>
              <a:t>People </a:t>
            </a:r>
            <a:r>
              <a:rPr lang="en-AU" sz="1400" cap="none" dirty="0">
                <a:solidFill>
                  <a:schemeClr val="tx1"/>
                </a:solidFill>
              </a:rPr>
              <a:t>living in informal settlements in Fiji have </a:t>
            </a:r>
            <a:r>
              <a:rPr lang="en-AU" sz="1400" cap="none" dirty="0" smtClean="0">
                <a:solidFill>
                  <a:schemeClr val="tx1"/>
                </a:solidFill>
              </a:rPr>
              <a:t>no </a:t>
            </a:r>
            <a:r>
              <a:rPr lang="en-AU" sz="1400" cap="none" dirty="0">
                <a:solidFill>
                  <a:schemeClr val="tx1"/>
                </a:solidFill>
              </a:rPr>
              <a:t>access to the most basic of rights – land tenure, housing, sanitation, roads, education, and a secure </a:t>
            </a:r>
            <a:r>
              <a:rPr lang="en-AU" sz="1400" cap="none" dirty="0" smtClean="0">
                <a:solidFill>
                  <a:schemeClr val="tx1"/>
                </a:solidFill>
              </a:rPr>
              <a:t>livelihood</a:t>
            </a:r>
            <a:endParaRPr lang="en-AU" sz="1400" cap="none" dirty="0">
              <a:solidFill>
                <a:schemeClr val="tx1"/>
              </a:solidFill>
            </a:endParaRPr>
          </a:p>
          <a:p>
            <a:r>
              <a:rPr lang="en-AU" sz="1400" cap="none" dirty="0" smtClean="0">
                <a:solidFill>
                  <a:schemeClr val="tx1"/>
                </a:solidFill>
              </a:rPr>
              <a:t>Across Fiji, Caritas Australia’s partner the People’s Community </a:t>
            </a:r>
            <a:r>
              <a:rPr lang="en-AU" sz="1400" cap="none" dirty="0">
                <a:solidFill>
                  <a:schemeClr val="tx1"/>
                </a:solidFill>
              </a:rPr>
              <a:t>N</a:t>
            </a:r>
            <a:r>
              <a:rPr lang="en-AU" sz="1400" cap="none" dirty="0" smtClean="0">
                <a:solidFill>
                  <a:schemeClr val="tx1"/>
                </a:solidFill>
              </a:rPr>
              <a:t>etwork (PCN) empowers people living in informal settlements around Fiji. </a:t>
            </a:r>
            <a:r>
              <a:rPr lang="en-AU" sz="1400" cap="none" dirty="0">
                <a:solidFill>
                  <a:schemeClr val="tx1"/>
                </a:solidFill>
              </a:rPr>
              <a:t>Supported by Caritas Australia since 2009, PCN brings together people from informal settlements, enabling them to advocate to improve their access to education, housing and employment. </a:t>
            </a:r>
          </a:p>
          <a:p>
            <a:r>
              <a:rPr lang="en-AU" sz="1400" cap="none" dirty="0" smtClean="0">
                <a:solidFill>
                  <a:schemeClr val="tx1"/>
                </a:solidFill>
              </a:rPr>
              <a:t>Here we share the voices of PCN community members, whose lives have been transformed by neighbourly love. Their voices are linked in powerful chorus through a countrywide network, the people’s community network (PCN). Semiti, the national director of the PCN, grew up in an informal settlement. </a:t>
            </a:r>
          </a:p>
          <a:p>
            <a:r>
              <a:rPr lang="en-AU" sz="1400" cap="none" dirty="0" smtClean="0">
                <a:solidFill>
                  <a:schemeClr val="tx1"/>
                </a:solidFill>
              </a:rPr>
              <a:t>SEMITI: One thing that my past taught me is to give back to the community what I have learned. And to try and lift them up from their impoverished situation. I always tell them: I was once in your shoes. I was once a squatter, like you. I was once someone who had nothing. People in informal settlements have been living there for quite some time. So they start to believe that they are nobody, that they have no rights. Our main role is to empower them so that they can believe in themselves, and move out of that situation. </a:t>
            </a:r>
          </a:p>
          <a:p>
            <a:r>
              <a:rPr lang="en-AU" sz="1400" cap="none" dirty="0" smtClean="0">
                <a:solidFill>
                  <a:schemeClr val="tx1"/>
                </a:solidFill>
              </a:rPr>
              <a:t>SAVU (PCN’s Assistant </a:t>
            </a:r>
            <a:r>
              <a:rPr lang="en-AU" sz="1400" cap="none" dirty="0">
                <a:solidFill>
                  <a:schemeClr val="tx1"/>
                </a:solidFill>
              </a:rPr>
              <a:t>D</a:t>
            </a:r>
            <a:r>
              <a:rPr lang="en-AU" sz="1400" cap="none" dirty="0" smtClean="0">
                <a:solidFill>
                  <a:schemeClr val="tx1"/>
                </a:solidFill>
              </a:rPr>
              <a:t>irector): Our first work in settlements is to carry out workshops [on] community empowerment, social analysis and economic literacy. These three workshops are the big changers. They change mindset – they change relationships, and build relationships for people to become change agents in their communities. </a:t>
            </a:r>
            <a:endParaRPr lang="en-AU" sz="1400" cap="none" dirty="0">
              <a:solidFill>
                <a:schemeClr val="tx1"/>
              </a:solidFill>
            </a:endParaRPr>
          </a:p>
        </p:txBody>
      </p:sp>
      <p:sp>
        <p:nvSpPr>
          <p:cNvPr id="6" name="Text Placeholder 1"/>
          <p:cNvSpPr>
            <a:spLocks noGrp="1"/>
          </p:cNvSpPr>
          <p:nvPr>
            <p:ph type="body" sz="quarter" idx="11"/>
          </p:nvPr>
        </p:nvSpPr>
        <p:spPr>
          <a:xfrm>
            <a:off x="539552" y="6453336"/>
            <a:ext cx="4464496" cy="470845"/>
          </a:xfrm>
        </p:spPr>
        <p:txBody>
          <a:bodyPr/>
          <a:lstStyle/>
          <a:p>
            <a:r>
              <a:rPr lang="en-AU" sz="1050" dirty="0" smtClean="0">
                <a:solidFill>
                  <a:schemeClr val="bg1">
                    <a:lumMod val="50000"/>
                  </a:schemeClr>
                </a:solidFill>
              </a:rPr>
              <a:t>Page 1 of 2</a:t>
            </a:r>
            <a:endParaRPr lang="en-AU" sz="1050" dirty="0">
              <a:solidFill>
                <a:schemeClr val="bg1">
                  <a:lumMod val="50000"/>
                </a:schemeClr>
              </a:solidFill>
            </a:endParaRPr>
          </a:p>
        </p:txBody>
      </p:sp>
    </p:spTree>
    <p:extLst>
      <p:ext uri="{BB962C8B-B14F-4D97-AF65-F5344CB8AC3E}">
        <p14:creationId xmlns:p14="http://schemas.microsoft.com/office/powerpoint/2010/main" val="2645817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200" dirty="0" err="1" smtClean="0"/>
              <a:t>Semiti’s</a:t>
            </a:r>
            <a:r>
              <a:rPr lang="en-AU" sz="3200" dirty="0" smtClean="0"/>
              <a:t> story- FIJI</a:t>
            </a:r>
            <a:endParaRPr lang="en-AU" sz="3200" dirty="0"/>
          </a:p>
        </p:txBody>
      </p:sp>
      <p:sp>
        <p:nvSpPr>
          <p:cNvPr id="4" name="Text Placeholder 3"/>
          <p:cNvSpPr>
            <a:spLocks noGrp="1"/>
          </p:cNvSpPr>
          <p:nvPr>
            <p:ph type="body" sz="quarter" idx="10"/>
          </p:nvPr>
        </p:nvSpPr>
        <p:spPr>
          <a:xfrm>
            <a:off x="539552" y="1124744"/>
            <a:ext cx="8352928" cy="4680520"/>
          </a:xfrm>
        </p:spPr>
        <p:txBody>
          <a:bodyPr numCol="2" spcCol="288000"/>
          <a:lstStyle/>
          <a:p>
            <a:r>
              <a:rPr lang="en-AU" sz="1400" cap="none" dirty="0" smtClean="0">
                <a:solidFill>
                  <a:schemeClr val="tx1"/>
                </a:solidFill>
              </a:rPr>
              <a:t>The program develops the understanding of shared goals by community members, and empowers community members to advocate for their rights as citizens to housing, education, and a secure future.</a:t>
            </a:r>
          </a:p>
          <a:p>
            <a:r>
              <a:rPr lang="en-AU" sz="1400" cap="none" dirty="0" smtClean="0">
                <a:solidFill>
                  <a:schemeClr val="tx1"/>
                </a:solidFill>
              </a:rPr>
              <a:t>SAVU: We journey together with the people in saying that a new world [is] possible … where families have access to new housing, to land security, to better education. Committees have been formed in each settlement to deal with many issues – health and hygiene; care of the elderly; activities for women, particularly those not working; education; and employment, to enhance the skills of young people. PCN has also established savings groups across </a:t>
            </a:r>
            <a:r>
              <a:rPr lang="en-AU" sz="1400" cap="none" dirty="0">
                <a:solidFill>
                  <a:schemeClr val="tx1"/>
                </a:solidFill>
              </a:rPr>
              <a:t>F</a:t>
            </a:r>
            <a:r>
              <a:rPr lang="en-AU" sz="1400" cap="none" dirty="0" smtClean="0">
                <a:solidFill>
                  <a:schemeClr val="tx1"/>
                </a:solidFill>
              </a:rPr>
              <a:t>iji, with women in leadership roles. These groups encourage people in the community to make weekly savings so they can access education, healthcare and housing. </a:t>
            </a:r>
          </a:p>
          <a:p>
            <a:r>
              <a:rPr lang="en-AU" sz="1400" cap="none" dirty="0" smtClean="0">
                <a:solidFill>
                  <a:schemeClr val="tx1"/>
                </a:solidFill>
              </a:rPr>
              <a:t>VANI: education is the most important thing in our life, because that is our future. PCN offers informal settlements, a well resourced educational environment for children. Children who were working are now back at school. Unemployed young men and women can undertake training, and there are homework centres where children from surrounding settlements can use computers or get help from the teachers or other students. Through PCN, marginalised voices are now raised in hope: </a:t>
            </a:r>
          </a:p>
          <a:p>
            <a:r>
              <a:rPr lang="en-AU" sz="1400" cap="none" dirty="0" smtClean="0">
                <a:solidFill>
                  <a:schemeClr val="tx1"/>
                </a:solidFill>
              </a:rPr>
              <a:t>TEVITA: PCN is not only about housing. It’s not only about money. In talking about saving, they taught us to save your relationship, to save health, education, and look after your senior citizens. PCN is like a raft that was thrown to us in the waves. They gave us hope that there was still life within if we stand together and hold each other’s hand and move together forward. </a:t>
            </a:r>
          </a:p>
          <a:p>
            <a:r>
              <a:rPr lang="en-AU" sz="1400" cap="none" dirty="0" smtClean="0">
                <a:solidFill>
                  <a:schemeClr val="tx1"/>
                </a:solidFill>
              </a:rPr>
              <a:t>Caritas </a:t>
            </a:r>
            <a:r>
              <a:rPr lang="en-AU" sz="1400" cap="none" dirty="0">
                <a:solidFill>
                  <a:schemeClr val="tx1"/>
                </a:solidFill>
              </a:rPr>
              <a:t>A</a:t>
            </a:r>
            <a:r>
              <a:rPr lang="en-AU" sz="1400" cap="none" dirty="0" smtClean="0">
                <a:solidFill>
                  <a:schemeClr val="tx1"/>
                </a:solidFill>
              </a:rPr>
              <a:t>ustralia is proud to support this network of communities as they work in solidarity and grow in resilience. </a:t>
            </a:r>
            <a:endParaRPr lang="en-AU" sz="1400" cap="none" dirty="0">
              <a:solidFill>
                <a:schemeClr val="tx1"/>
              </a:solidFill>
            </a:endParaRPr>
          </a:p>
        </p:txBody>
      </p:sp>
      <p:sp>
        <p:nvSpPr>
          <p:cNvPr id="5" name="Text Placeholder 1"/>
          <p:cNvSpPr>
            <a:spLocks noGrp="1"/>
          </p:cNvSpPr>
          <p:nvPr>
            <p:ph type="body" sz="quarter" idx="11"/>
          </p:nvPr>
        </p:nvSpPr>
        <p:spPr>
          <a:xfrm>
            <a:off x="539552" y="6453336"/>
            <a:ext cx="4464496" cy="470845"/>
          </a:xfrm>
        </p:spPr>
        <p:txBody>
          <a:bodyPr/>
          <a:lstStyle/>
          <a:p>
            <a:r>
              <a:rPr lang="en-AU" sz="1050" dirty="0" smtClean="0">
                <a:solidFill>
                  <a:schemeClr val="bg1">
                    <a:lumMod val="50000"/>
                  </a:schemeClr>
                </a:solidFill>
              </a:rPr>
              <a:t>Page 2 of 2</a:t>
            </a:r>
            <a:endParaRPr lang="en-AU" sz="1050" dirty="0">
              <a:solidFill>
                <a:schemeClr val="bg1">
                  <a:lumMod val="50000"/>
                </a:schemeClr>
              </a:solidFill>
            </a:endParaRPr>
          </a:p>
        </p:txBody>
      </p:sp>
    </p:spTree>
    <p:extLst>
      <p:ext uri="{BB962C8B-B14F-4D97-AF65-F5344CB8AC3E}">
        <p14:creationId xmlns:p14="http://schemas.microsoft.com/office/powerpoint/2010/main" val="3879748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200" dirty="0" smtClean="0"/>
              <a:t>MARISTELY’S story- BRAZIL</a:t>
            </a:r>
            <a:endParaRPr lang="en-AU" sz="3200" dirty="0"/>
          </a:p>
        </p:txBody>
      </p:sp>
      <p:sp>
        <p:nvSpPr>
          <p:cNvPr id="4" name="Text Placeholder 3"/>
          <p:cNvSpPr>
            <a:spLocks noGrp="1"/>
          </p:cNvSpPr>
          <p:nvPr>
            <p:ph type="body" sz="quarter" idx="10"/>
          </p:nvPr>
        </p:nvSpPr>
        <p:spPr>
          <a:xfrm>
            <a:off x="539552" y="1052736"/>
            <a:ext cx="8352928" cy="3096344"/>
          </a:xfrm>
        </p:spPr>
        <p:txBody>
          <a:bodyPr numCol="2" spcCol="288000"/>
          <a:lstStyle/>
          <a:p>
            <a:r>
              <a:rPr lang="en-AU" sz="1400" cap="none" dirty="0">
                <a:solidFill>
                  <a:schemeClr val="tx1"/>
                </a:solidFill>
              </a:rPr>
              <a:t>Brazil is the fifth most populous country in the world. Over the past decade, the country has undergone strong economic growth, and at 2013 is the largest economy in Latin America. With an abundance of natural resources, much of its economic growth has been through agricultural, mining and manufacturing industries</a:t>
            </a:r>
            <a:r>
              <a:rPr lang="en-AU" sz="1400" cap="none" dirty="0" smtClean="0">
                <a:solidFill>
                  <a:schemeClr val="tx1"/>
                </a:solidFill>
              </a:rPr>
              <a:t>.</a:t>
            </a:r>
            <a:endParaRPr lang="en-AU" sz="1400" cap="none" dirty="0">
              <a:solidFill>
                <a:schemeClr val="tx1"/>
              </a:solidFill>
            </a:endParaRPr>
          </a:p>
          <a:p>
            <a:r>
              <a:rPr lang="en-AU" sz="1400" cap="none" dirty="0">
                <a:solidFill>
                  <a:schemeClr val="tx1"/>
                </a:solidFill>
              </a:rPr>
              <a:t>Yet not all people have benefited from Brazil's economic growth. Substantial income inequalities existing in the country. The poorest 10 percent of Brazil’s population earn just 0.8% of the country’s income (World Bank, 2009). One in seventeen people in Brazil live on less than $US1.25 a day</a:t>
            </a:r>
            <a:r>
              <a:rPr lang="en-AU" sz="1400" cap="none" dirty="0" smtClean="0">
                <a:solidFill>
                  <a:schemeClr val="tx1"/>
                </a:solidFill>
              </a:rPr>
              <a:t>.</a:t>
            </a:r>
          </a:p>
          <a:p>
            <a:r>
              <a:rPr lang="en-AU" sz="1400" cap="none" dirty="0">
                <a:solidFill>
                  <a:schemeClr val="tx1"/>
                </a:solidFill>
              </a:rPr>
              <a:t>Unequal wealth distribution and substantial urban migration has led to a growth in favelas (shantytowns) in the larger cities of Brazil. Drug trafficking and gang-related violence are major </a:t>
            </a:r>
            <a:r>
              <a:rPr lang="en-AU" sz="1400" cap="none" dirty="0" smtClean="0">
                <a:solidFill>
                  <a:schemeClr val="tx1"/>
                </a:solidFill>
              </a:rPr>
              <a:t>problems </a:t>
            </a:r>
            <a:r>
              <a:rPr lang="en-AU" sz="1400" cap="none" dirty="0">
                <a:solidFill>
                  <a:schemeClr val="tx1"/>
                </a:solidFill>
              </a:rPr>
              <a:t>in these poorer areas. Favela residents – particularly young people – are often marginalised and experience discrimination from the wider community</a:t>
            </a:r>
            <a:r>
              <a:rPr lang="en-AU" sz="1400" cap="none" dirty="0" smtClean="0">
                <a:solidFill>
                  <a:schemeClr val="tx1"/>
                </a:solidFill>
              </a:rPr>
              <a:t>.</a:t>
            </a:r>
          </a:p>
          <a:p>
            <a:r>
              <a:rPr lang="en-AU" sz="1400" cap="none" dirty="0" smtClean="0">
                <a:solidFill>
                  <a:schemeClr val="tx1"/>
                </a:solidFill>
              </a:rPr>
              <a:t>Maristely</a:t>
            </a:r>
            <a:r>
              <a:rPr lang="en-AU" sz="1400" cap="none" dirty="0">
                <a:solidFill>
                  <a:schemeClr val="tx1"/>
                </a:solidFill>
              </a:rPr>
              <a:t>, 18, lives in a favela (city slum) in São Paulo, Brazil. Caritas Australia’s partner Movement for the Defence of Favela Residents is working to improve living conditions within her community and other favelas in the city.</a:t>
            </a:r>
          </a:p>
          <a:p>
            <a:r>
              <a:rPr lang="en-AU" sz="1400" cap="none" dirty="0" smtClean="0">
                <a:solidFill>
                  <a:schemeClr val="tx1"/>
                </a:solidFill>
              </a:rPr>
              <a:t>Dark </a:t>
            </a:r>
            <a:r>
              <a:rPr lang="en-AU" sz="1400" cap="none" dirty="0">
                <a:solidFill>
                  <a:schemeClr val="tx1"/>
                </a:solidFill>
              </a:rPr>
              <a:t>and cramped, favelas are groups of irregular, self-constructed houses often built on land that no one wants to live on due to threats of floods, landslides, or their proximity to roads and train lines. Many locals face daily discrimination from the wider community.</a:t>
            </a:r>
          </a:p>
          <a:p>
            <a:r>
              <a:rPr lang="en-AU" sz="1400" cap="none" dirty="0" smtClean="0">
                <a:solidFill>
                  <a:schemeClr val="tx1"/>
                </a:solidFill>
              </a:rPr>
              <a:t>When </a:t>
            </a:r>
            <a:r>
              <a:rPr lang="en-AU" sz="1400" cap="none" dirty="0">
                <a:solidFill>
                  <a:schemeClr val="tx1"/>
                </a:solidFill>
              </a:rPr>
              <a:t>Maristely was growing up, her family’s house, like many others, was made of cardboard and had no electricity, water or connected sewerage</a:t>
            </a:r>
            <a:r>
              <a:rPr lang="en-AU" sz="1400" cap="none" dirty="0" smtClean="0">
                <a:solidFill>
                  <a:schemeClr val="tx1"/>
                </a:solidFill>
              </a:rPr>
              <a:t>.</a:t>
            </a:r>
          </a:p>
          <a:p>
            <a:r>
              <a:rPr lang="en-AU" sz="1400" cap="none" dirty="0">
                <a:solidFill>
                  <a:schemeClr val="tx1"/>
                </a:solidFill>
                <a:cs typeface="Arial" panose="020B0604020202020204" pitchFamily="34" charset="0"/>
              </a:rPr>
              <a:t>Young favela leaders and Caritas Australia’s partner, the Movement for the Defence of Favela Residents (MDF), is working to change lives across 40 favelas in São Paulo. MDF understands the difficulties of favela life such as dense population, limited space, a lack of available jobs, constant threat of eviction and widespread poverty.</a:t>
            </a:r>
          </a:p>
          <a:p>
            <a:endParaRPr lang="en-AU" sz="1400" cap="none" dirty="0">
              <a:solidFill>
                <a:schemeClr val="tx1"/>
              </a:solidFill>
            </a:endParaRPr>
          </a:p>
        </p:txBody>
      </p:sp>
      <p:sp>
        <p:nvSpPr>
          <p:cNvPr id="6" name="Text Placeholder 1"/>
          <p:cNvSpPr>
            <a:spLocks noGrp="1"/>
          </p:cNvSpPr>
          <p:nvPr>
            <p:ph type="body" sz="quarter" idx="11"/>
          </p:nvPr>
        </p:nvSpPr>
        <p:spPr>
          <a:xfrm>
            <a:off x="539552" y="6453336"/>
            <a:ext cx="4464496" cy="470845"/>
          </a:xfrm>
        </p:spPr>
        <p:txBody>
          <a:bodyPr/>
          <a:lstStyle/>
          <a:p>
            <a:r>
              <a:rPr lang="en-AU" sz="1050" dirty="0" smtClean="0">
                <a:solidFill>
                  <a:schemeClr val="bg1">
                    <a:lumMod val="50000"/>
                  </a:schemeClr>
                </a:solidFill>
              </a:rPr>
              <a:t>Page 1 of 1</a:t>
            </a:r>
            <a:endParaRPr lang="en-AU" sz="1050" dirty="0">
              <a:solidFill>
                <a:schemeClr val="bg1">
                  <a:lumMod val="50000"/>
                </a:schemeClr>
              </a:solidFill>
            </a:endParaRPr>
          </a:p>
        </p:txBody>
      </p:sp>
    </p:spTree>
    <p:extLst>
      <p:ext uri="{BB962C8B-B14F-4D97-AF65-F5344CB8AC3E}">
        <p14:creationId xmlns:p14="http://schemas.microsoft.com/office/powerpoint/2010/main" val="729474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200" dirty="0" smtClean="0"/>
              <a:t>MARISTELY’S story- BRAZIL</a:t>
            </a:r>
            <a:endParaRPr lang="en-AU" sz="3200" dirty="0"/>
          </a:p>
        </p:txBody>
      </p:sp>
      <p:sp>
        <p:nvSpPr>
          <p:cNvPr id="4" name="Text Placeholder 3"/>
          <p:cNvSpPr>
            <a:spLocks noGrp="1"/>
          </p:cNvSpPr>
          <p:nvPr>
            <p:ph type="body" sz="quarter" idx="10"/>
          </p:nvPr>
        </p:nvSpPr>
        <p:spPr>
          <a:xfrm>
            <a:off x="539552" y="1052736"/>
            <a:ext cx="8352928" cy="4104456"/>
          </a:xfrm>
        </p:spPr>
        <p:txBody>
          <a:bodyPr numCol="2" spcCol="288000"/>
          <a:lstStyle/>
          <a:p>
            <a:r>
              <a:rPr lang="en-AU" sz="1400" cap="none" dirty="0" smtClean="0">
                <a:solidFill>
                  <a:schemeClr val="tx1"/>
                </a:solidFill>
                <a:cs typeface="Arial" panose="020B0604020202020204" pitchFamily="34" charset="0"/>
              </a:rPr>
              <a:t>Through </a:t>
            </a:r>
            <a:r>
              <a:rPr lang="en-AU" sz="1400" cap="none" dirty="0">
                <a:solidFill>
                  <a:schemeClr val="tx1"/>
                </a:solidFill>
                <a:cs typeface="Arial" panose="020B0604020202020204" pitchFamily="34" charset="0"/>
              </a:rPr>
              <a:t>MDF, </a:t>
            </a:r>
            <a:r>
              <a:rPr lang="en-AU" sz="1400" cap="none" dirty="0" err="1">
                <a:solidFill>
                  <a:schemeClr val="tx1"/>
                </a:solidFill>
                <a:cs typeface="Arial" panose="020B0604020202020204" pitchFamily="34" charset="0"/>
              </a:rPr>
              <a:t>Maristely’s</a:t>
            </a:r>
            <a:r>
              <a:rPr lang="en-AU" sz="1400" cap="none" dirty="0">
                <a:solidFill>
                  <a:schemeClr val="tx1"/>
                </a:solidFill>
                <a:cs typeface="Arial" panose="020B0604020202020204" pitchFamily="34" charset="0"/>
              </a:rPr>
              <a:t> family, along with thousands of others, now has access to clean water, electricity and connected sewerage. They also have a certificate of home ownership which provides greater security and means they can no longer be evicted.</a:t>
            </a:r>
          </a:p>
          <a:p>
            <a:r>
              <a:rPr lang="en-AU" sz="1400" cap="none" dirty="0">
                <a:solidFill>
                  <a:schemeClr val="tx1"/>
                </a:solidFill>
                <a:cs typeface="Arial" panose="020B0604020202020204" pitchFamily="34" charset="0"/>
              </a:rPr>
              <a:t>This program aims to address social and political issues through community participation and empowerment. MDF offers legal education and support to communities to obtain land titles and land ownership. It also works to provide access to clean water, sanitation, and important infrastructure such as community and childcare centres.</a:t>
            </a:r>
          </a:p>
          <a:p>
            <a:r>
              <a:rPr lang="en-AU" sz="1400" cap="none" dirty="0" smtClean="0">
                <a:solidFill>
                  <a:schemeClr val="tx1"/>
                </a:solidFill>
                <a:cs typeface="Arial" panose="020B0604020202020204" pitchFamily="34" charset="0"/>
              </a:rPr>
              <a:t>MDF </a:t>
            </a:r>
            <a:r>
              <a:rPr lang="en-AU" sz="1400" cap="none" dirty="0">
                <a:solidFill>
                  <a:schemeClr val="tx1"/>
                </a:solidFill>
                <a:cs typeface="Arial" panose="020B0604020202020204" pitchFamily="34" charset="0"/>
              </a:rPr>
              <a:t>encourages representation and participation by shanty town dwellers in municipal and state governments. It offers capacity building initiatives such as adult literacy and leadership programs to achieve this aim.</a:t>
            </a:r>
          </a:p>
          <a:p>
            <a:r>
              <a:rPr lang="en-AU" sz="1400" cap="none" dirty="0" smtClean="0">
                <a:solidFill>
                  <a:schemeClr val="tx1"/>
                </a:solidFill>
                <a:cs typeface="Arial" panose="020B0604020202020204" pitchFamily="34" charset="0"/>
              </a:rPr>
              <a:t>As </a:t>
            </a:r>
            <a:r>
              <a:rPr lang="en-AU" sz="1400" cap="none" dirty="0">
                <a:solidFill>
                  <a:schemeClr val="tx1"/>
                </a:solidFill>
                <a:cs typeface="Arial" panose="020B0604020202020204" pitchFamily="34" charset="0"/>
              </a:rPr>
              <a:t>part of the program, the Centro de </a:t>
            </a:r>
            <a:r>
              <a:rPr lang="en-AU" sz="1400" cap="none" dirty="0" err="1">
                <a:solidFill>
                  <a:schemeClr val="tx1"/>
                </a:solidFill>
                <a:cs typeface="Arial" panose="020B0604020202020204" pitchFamily="34" charset="0"/>
              </a:rPr>
              <a:t>Culturas</a:t>
            </a:r>
            <a:r>
              <a:rPr lang="en-AU" sz="1400" cap="none" dirty="0">
                <a:solidFill>
                  <a:schemeClr val="tx1"/>
                </a:solidFill>
                <a:cs typeface="Arial" panose="020B0604020202020204" pitchFamily="34" charset="0"/>
              </a:rPr>
              <a:t> runs art programs in the favelas, where young people can channel their passion and creativity into meaningful outcomes. Mentoring is an important part of the program and the young people develop a sense of dignity, self-worth, self-respect and respect for others. The art workshops give young people a chance to develop skills and contribute to the wellbeing of the entire community.</a:t>
            </a:r>
          </a:p>
          <a:p>
            <a:r>
              <a:rPr lang="en-AU" sz="1400" cap="none" dirty="0" smtClean="0">
                <a:solidFill>
                  <a:schemeClr val="tx1"/>
                </a:solidFill>
                <a:cs typeface="Arial" panose="020B0604020202020204" pitchFamily="34" charset="0"/>
              </a:rPr>
              <a:t>In </a:t>
            </a:r>
            <a:r>
              <a:rPr lang="en-AU" sz="1400" cap="none" dirty="0">
                <a:solidFill>
                  <a:schemeClr val="tx1"/>
                </a:solidFill>
                <a:cs typeface="Arial" panose="020B0604020202020204" pitchFamily="34" charset="0"/>
              </a:rPr>
              <a:t>2011, MDF introduced a pilot module to the program that uses multimedia as a tool for countering the culture of drugs and violence of the favelas</a:t>
            </a:r>
            <a:r>
              <a:rPr lang="en-AU" sz="1400" cap="none" dirty="0" smtClean="0">
                <a:solidFill>
                  <a:schemeClr val="tx1"/>
                </a:solidFill>
                <a:cs typeface="Arial" panose="020B0604020202020204" pitchFamily="34" charset="0"/>
              </a:rPr>
              <a:t>.</a:t>
            </a:r>
          </a:p>
          <a:p>
            <a:r>
              <a:rPr lang="en-AU" sz="1400" cap="none" dirty="0" smtClean="0">
                <a:solidFill>
                  <a:schemeClr val="tx1"/>
                </a:solidFill>
                <a:cs typeface="Arial" panose="020B0604020202020204" pitchFamily="34" charset="0"/>
              </a:rPr>
              <a:t>Maristely featured in Project Compassion 2014. In 2016, Maristely continues to be </a:t>
            </a:r>
            <a:r>
              <a:rPr lang="en-AU" sz="1400" cap="none" dirty="0">
                <a:solidFill>
                  <a:schemeClr val="tx1"/>
                </a:solidFill>
                <a:cs typeface="Arial" panose="020B0604020202020204" pitchFamily="34" charset="0"/>
              </a:rPr>
              <a:t>a </a:t>
            </a:r>
            <a:r>
              <a:rPr lang="en-AU" sz="1400" cap="none" dirty="0" smtClean="0">
                <a:solidFill>
                  <a:schemeClr val="tx1"/>
                </a:solidFill>
                <a:cs typeface="Arial" panose="020B0604020202020204" pitchFamily="34" charset="0"/>
              </a:rPr>
              <a:t>committed advocate </a:t>
            </a:r>
            <a:r>
              <a:rPr lang="en-AU" sz="1400" cap="none" dirty="0">
                <a:solidFill>
                  <a:schemeClr val="tx1"/>
                </a:solidFill>
                <a:cs typeface="Arial" panose="020B0604020202020204" pitchFamily="34" charset="0"/>
              </a:rPr>
              <a:t>for </a:t>
            </a:r>
            <a:r>
              <a:rPr lang="en-AU" sz="1400" cap="none" dirty="0" smtClean="0">
                <a:solidFill>
                  <a:schemeClr val="tx1"/>
                </a:solidFill>
                <a:cs typeface="Arial" panose="020B0604020202020204" pitchFamily="34" charset="0"/>
              </a:rPr>
              <a:t>human rights</a:t>
            </a:r>
            <a:r>
              <a:rPr lang="en-AU" sz="1400" cap="none" dirty="0">
                <a:solidFill>
                  <a:schemeClr val="tx1"/>
                </a:solidFill>
                <a:cs typeface="Arial" panose="020B0604020202020204" pitchFamily="34" charset="0"/>
              </a:rPr>
              <a:t>. </a:t>
            </a:r>
            <a:r>
              <a:rPr lang="en-AU" sz="1400" cap="none" dirty="0" smtClean="0">
                <a:solidFill>
                  <a:schemeClr val="tx1"/>
                </a:solidFill>
                <a:cs typeface="Arial" panose="020B0604020202020204" pitchFamily="34" charset="0"/>
              </a:rPr>
              <a:t>She is in </a:t>
            </a:r>
            <a:r>
              <a:rPr lang="en-AU" sz="1400" cap="none" dirty="0">
                <a:solidFill>
                  <a:schemeClr val="tx1"/>
                </a:solidFill>
                <a:cs typeface="Arial" panose="020B0604020202020204" pitchFamily="34" charset="0"/>
              </a:rPr>
              <a:t>the final year </a:t>
            </a:r>
            <a:r>
              <a:rPr lang="en-AU" sz="1400" cap="none" dirty="0" smtClean="0">
                <a:solidFill>
                  <a:schemeClr val="tx1"/>
                </a:solidFill>
                <a:cs typeface="Arial" panose="020B0604020202020204" pitchFamily="34" charset="0"/>
              </a:rPr>
              <a:t>of her </a:t>
            </a:r>
            <a:r>
              <a:rPr lang="en-AU" sz="1400" cap="none" dirty="0">
                <a:solidFill>
                  <a:schemeClr val="tx1"/>
                </a:solidFill>
                <a:cs typeface="Arial" panose="020B0604020202020204" pitchFamily="34" charset="0"/>
              </a:rPr>
              <a:t>Cultural </a:t>
            </a:r>
            <a:r>
              <a:rPr lang="en-AU" sz="1400" cap="none" dirty="0" smtClean="0">
                <a:solidFill>
                  <a:schemeClr val="tx1"/>
                </a:solidFill>
                <a:cs typeface="Arial" panose="020B0604020202020204" pitchFamily="34" charset="0"/>
              </a:rPr>
              <a:t>Events course </a:t>
            </a:r>
            <a:r>
              <a:rPr lang="en-AU" sz="1400" cap="none" dirty="0">
                <a:solidFill>
                  <a:schemeClr val="tx1"/>
                </a:solidFill>
                <a:cs typeface="Arial" panose="020B0604020202020204" pitchFamily="34" charset="0"/>
              </a:rPr>
              <a:t>at </a:t>
            </a:r>
            <a:r>
              <a:rPr lang="en-AU" sz="1400" cap="none" dirty="0" smtClean="0">
                <a:solidFill>
                  <a:schemeClr val="tx1"/>
                </a:solidFill>
                <a:cs typeface="Arial" panose="020B0604020202020204" pitchFamily="34" charset="0"/>
              </a:rPr>
              <a:t>university. She </a:t>
            </a:r>
            <a:r>
              <a:rPr lang="en-AU" sz="1400" cap="none" dirty="0">
                <a:solidFill>
                  <a:schemeClr val="tx1"/>
                </a:solidFill>
                <a:cs typeface="Arial" panose="020B0604020202020204" pitchFamily="34" charset="0"/>
              </a:rPr>
              <a:t>continues </a:t>
            </a:r>
            <a:r>
              <a:rPr lang="en-AU" sz="1400" cap="none" dirty="0" smtClean="0">
                <a:solidFill>
                  <a:schemeClr val="tx1"/>
                </a:solidFill>
                <a:cs typeface="Arial" panose="020B0604020202020204" pitchFamily="34" charset="0"/>
              </a:rPr>
              <a:t>to participate </a:t>
            </a:r>
            <a:r>
              <a:rPr lang="en-AU" sz="1400" cap="none" dirty="0">
                <a:solidFill>
                  <a:schemeClr val="tx1"/>
                </a:solidFill>
                <a:cs typeface="Arial" panose="020B0604020202020204" pitchFamily="34" charset="0"/>
              </a:rPr>
              <a:t>in </a:t>
            </a:r>
            <a:r>
              <a:rPr lang="en-AU" sz="1400" cap="none" dirty="0" smtClean="0">
                <a:solidFill>
                  <a:schemeClr val="tx1"/>
                </a:solidFill>
                <a:cs typeface="Arial" panose="020B0604020202020204" pitchFamily="34" charset="0"/>
              </a:rPr>
              <a:t>MDF more </a:t>
            </a:r>
            <a:r>
              <a:rPr lang="en-AU" sz="1400" cap="none" dirty="0">
                <a:solidFill>
                  <a:schemeClr val="tx1"/>
                </a:solidFill>
                <a:cs typeface="Arial" panose="020B0604020202020204" pitchFamily="34" charset="0"/>
              </a:rPr>
              <a:t>specifically </a:t>
            </a:r>
            <a:r>
              <a:rPr lang="en-AU" sz="1400" cap="none" dirty="0" smtClean="0">
                <a:solidFill>
                  <a:schemeClr val="tx1"/>
                </a:solidFill>
                <a:cs typeface="Arial" panose="020B0604020202020204" pitchFamily="34" charset="0"/>
              </a:rPr>
              <a:t>at the </a:t>
            </a:r>
            <a:r>
              <a:rPr lang="en-AU" sz="1400" cap="none" dirty="0">
                <a:solidFill>
                  <a:schemeClr val="tx1"/>
                </a:solidFill>
                <a:cs typeface="Arial" panose="020B0604020202020204" pitchFamily="34" charset="0"/>
              </a:rPr>
              <a:t>monthly </a:t>
            </a:r>
            <a:r>
              <a:rPr lang="en-AU" sz="1400" cap="none" dirty="0" smtClean="0">
                <a:solidFill>
                  <a:schemeClr val="tx1"/>
                </a:solidFill>
                <a:cs typeface="Arial" panose="020B0604020202020204" pitchFamily="34" charset="0"/>
              </a:rPr>
              <a:t>meetings and </a:t>
            </a:r>
            <a:r>
              <a:rPr lang="en-AU" sz="1400" cap="none" dirty="0">
                <a:solidFill>
                  <a:schemeClr val="tx1"/>
                </a:solidFill>
                <a:cs typeface="Arial" panose="020B0604020202020204" pitchFamily="34" charset="0"/>
              </a:rPr>
              <a:t>in the training </a:t>
            </a:r>
            <a:r>
              <a:rPr lang="en-AU" sz="1400" cap="none" dirty="0" smtClean="0">
                <a:solidFill>
                  <a:schemeClr val="tx1"/>
                </a:solidFill>
                <a:cs typeface="Arial" panose="020B0604020202020204" pitchFamily="34" charset="0"/>
              </a:rPr>
              <a:t>for new </a:t>
            </a:r>
            <a:r>
              <a:rPr lang="en-AU" sz="1400" cap="none" dirty="0">
                <a:solidFill>
                  <a:schemeClr val="tx1"/>
                </a:solidFill>
                <a:cs typeface="Arial" panose="020B0604020202020204" pitchFamily="34" charset="0"/>
              </a:rPr>
              <a:t>leaders for </a:t>
            </a:r>
            <a:r>
              <a:rPr lang="en-AU" sz="1400" cap="none" dirty="0" smtClean="0">
                <a:solidFill>
                  <a:schemeClr val="tx1"/>
                </a:solidFill>
                <a:cs typeface="Arial" panose="020B0604020202020204" pitchFamily="34" charset="0"/>
              </a:rPr>
              <a:t>favela residents</a:t>
            </a:r>
            <a:r>
              <a:rPr lang="en-AU" sz="1400" cap="none" dirty="0">
                <a:solidFill>
                  <a:schemeClr val="tx1"/>
                </a:solidFill>
                <a:cs typeface="Arial" panose="020B0604020202020204" pitchFamily="34" charset="0"/>
              </a:rPr>
              <a:t>. She is </a:t>
            </a:r>
            <a:r>
              <a:rPr lang="en-AU" sz="1400" cap="none" dirty="0" smtClean="0">
                <a:solidFill>
                  <a:schemeClr val="tx1"/>
                </a:solidFill>
                <a:cs typeface="Arial" panose="020B0604020202020204" pitchFamily="34" charset="0"/>
              </a:rPr>
              <a:t>a member </a:t>
            </a:r>
            <a:r>
              <a:rPr lang="en-AU" sz="1400" cap="none" dirty="0">
                <a:solidFill>
                  <a:schemeClr val="tx1"/>
                </a:solidFill>
                <a:cs typeface="Arial" panose="020B0604020202020204" pitchFamily="34" charset="0"/>
              </a:rPr>
              <a:t>of her </a:t>
            </a:r>
            <a:r>
              <a:rPr lang="en-AU" sz="1400" cap="none" dirty="0" smtClean="0">
                <a:solidFill>
                  <a:schemeClr val="tx1"/>
                </a:solidFill>
                <a:cs typeface="Arial" panose="020B0604020202020204" pitchFamily="34" charset="0"/>
              </a:rPr>
              <a:t>local parish </a:t>
            </a:r>
            <a:r>
              <a:rPr lang="en-AU" sz="1400" cap="none" dirty="0">
                <a:solidFill>
                  <a:schemeClr val="tx1"/>
                </a:solidFill>
                <a:cs typeface="Arial" panose="020B0604020202020204" pitchFamily="34" charset="0"/>
              </a:rPr>
              <a:t>Council.</a:t>
            </a:r>
          </a:p>
        </p:txBody>
      </p:sp>
      <p:sp>
        <p:nvSpPr>
          <p:cNvPr id="6" name="Text Placeholder 1"/>
          <p:cNvSpPr>
            <a:spLocks noGrp="1"/>
          </p:cNvSpPr>
          <p:nvPr>
            <p:ph type="body" sz="quarter" idx="11"/>
          </p:nvPr>
        </p:nvSpPr>
        <p:spPr>
          <a:xfrm>
            <a:off x="539552" y="6453336"/>
            <a:ext cx="4464496" cy="470845"/>
          </a:xfrm>
        </p:spPr>
        <p:txBody>
          <a:bodyPr/>
          <a:lstStyle/>
          <a:p>
            <a:r>
              <a:rPr lang="en-AU" sz="1050" dirty="0" smtClean="0">
                <a:solidFill>
                  <a:schemeClr val="bg1">
                    <a:lumMod val="50000"/>
                  </a:schemeClr>
                </a:solidFill>
              </a:rPr>
              <a:t>Page 2 of 2</a:t>
            </a:r>
            <a:endParaRPr lang="en-AU" sz="1050" dirty="0">
              <a:solidFill>
                <a:schemeClr val="bg1">
                  <a:lumMod val="50000"/>
                </a:schemeClr>
              </a:solidFill>
            </a:endParaRPr>
          </a:p>
        </p:txBody>
      </p:sp>
    </p:spTree>
    <p:extLst>
      <p:ext uri="{BB962C8B-B14F-4D97-AF65-F5344CB8AC3E}">
        <p14:creationId xmlns:p14="http://schemas.microsoft.com/office/powerpoint/2010/main" val="60374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200" dirty="0" smtClean="0"/>
              <a:t>VANNAK’S story- CAMBODIA</a:t>
            </a:r>
            <a:endParaRPr lang="en-AU" sz="3200" dirty="0"/>
          </a:p>
        </p:txBody>
      </p:sp>
      <p:sp>
        <p:nvSpPr>
          <p:cNvPr id="4" name="Text Placeholder 3"/>
          <p:cNvSpPr>
            <a:spLocks noGrp="1"/>
          </p:cNvSpPr>
          <p:nvPr>
            <p:ph type="body" sz="quarter" idx="10"/>
          </p:nvPr>
        </p:nvSpPr>
        <p:spPr>
          <a:xfrm>
            <a:off x="539552" y="1052736"/>
            <a:ext cx="8352928" cy="3096344"/>
          </a:xfrm>
        </p:spPr>
        <p:txBody>
          <a:bodyPr numCol="2" spcCol="288000"/>
          <a:lstStyle/>
          <a:p>
            <a:r>
              <a:rPr lang="en-AU" sz="1400" cap="none" dirty="0">
                <a:solidFill>
                  <a:schemeClr val="tx1"/>
                </a:solidFill>
              </a:rPr>
              <a:t>Cambodia is still recovering from the Khmer Rouge’s brief but destructive reign between 1975 and 1979. Somewhere between 1 and 3 million people - one in four Cambodians - were killed under the regime, and the country’s economy and social structures were devastated. </a:t>
            </a:r>
            <a:r>
              <a:rPr lang="en-AU" sz="1400" cap="none" dirty="0" smtClean="0">
                <a:solidFill>
                  <a:schemeClr val="tx1"/>
                </a:solidFill>
              </a:rPr>
              <a:t>70% of the population (15,677,100) live on less than $3 a day.</a:t>
            </a:r>
          </a:p>
          <a:p>
            <a:r>
              <a:rPr lang="en-AU" sz="1400" cap="none" dirty="0" smtClean="0">
                <a:solidFill>
                  <a:schemeClr val="tx1"/>
                </a:solidFill>
              </a:rPr>
              <a:t>Vannak</a:t>
            </a:r>
            <a:r>
              <a:rPr lang="en-AU" sz="1400" cap="none" dirty="0">
                <a:solidFill>
                  <a:schemeClr val="tx1"/>
                </a:solidFill>
              </a:rPr>
              <a:t>, 19, and his family live in </a:t>
            </a:r>
            <a:r>
              <a:rPr lang="en-AU" sz="1400" cap="none" dirty="0" err="1">
                <a:solidFill>
                  <a:schemeClr val="tx1"/>
                </a:solidFill>
              </a:rPr>
              <a:t>Andong</a:t>
            </a:r>
            <a:r>
              <a:rPr lang="en-AU" sz="1400" cap="none" dirty="0">
                <a:solidFill>
                  <a:schemeClr val="tx1"/>
                </a:solidFill>
              </a:rPr>
              <a:t> Village, the largest slum in Cambodia. Home to approximately 8,000 people, </a:t>
            </a:r>
            <a:r>
              <a:rPr lang="en-AU" sz="1400" cap="none" dirty="0" err="1">
                <a:solidFill>
                  <a:schemeClr val="tx1"/>
                </a:solidFill>
              </a:rPr>
              <a:t>Andong</a:t>
            </a:r>
            <a:r>
              <a:rPr lang="en-AU" sz="1400" cap="none" dirty="0">
                <a:solidFill>
                  <a:schemeClr val="tx1"/>
                </a:solidFill>
              </a:rPr>
              <a:t> was established in 2006 when the inhabitants were driven from their homes to make way for development.</a:t>
            </a:r>
          </a:p>
          <a:p>
            <a:r>
              <a:rPr lang="en-AU" sz="1400" cap="none" dirty="0" smtClean="0">
                <a:solidFill>
                  <a:schemeClr val="tx1"/>
                </a:solidFill>
              </a:rPr>
              <a:t>The </a:t>
            </a:r>
            <a:r>
              <a:rPr lang="en-AU" sz="1400" cap="none" dirty="0">
                <a:solidFill>
                  <a:schemeClr val="tx1"/>
                </a:solidFill>
              </a:rPr>
              <a:t>youth living in </a:t>
            </a:r>
            <a:r>
              <a:rPr lang="en-AU" sz="1400" cap="none" dirty="0" err="1">
                <a:solidFill>
                  <a:schemeClr val="tx1"/>
                </a:solidFill>
              </a:rPr>
              <a:t>Andong</a:t>
            </a:r>
            <a:r>
              <a:rPr lang="en-AU" sz="1400" cap="none" dirty="0">
                <a:solidFill>
                  <a:schemeClr val="tx1"/>
                </a:solidFill>
              </a:rPr>
              <a:t> face a myriad of everyday problems, including a lack of nutritious food, healthcare, adequate shelter and financial resources to attend school. As a result, there are high rates of unemployment, substance abuse, gang activities and violence. Furthermore, the youth are often viewed with distrust and experience discrimination from other community members</a:t>
            </a:r>
            <a:r>
              <a:rPr lang="en-AU" sz="1400" cap="none" dirty="0" smtClean="0">
                <a:solidFill>
                  <a:schemeClr val="tx1"/>
                </a:solidFill>
              </a:rPr>
              <a:t>.</a:t>
            </a:r>
          </a:p>
          <a:p>
            <a:r>
              <a:rPr lang="en-AU" sz="1400" cap="none" dirty="0">
                <a:solidFill>
                  <a:schemeClr val="tx1"/>
                </a:solidFill>
              </a:rPr>
              <a:t>When he was 15, Vannak left school to support his family. Around the same time, in the hopes of achieving a better life, his parents had borrowed money. So every week he would give most of his 12,000 Riels (US$3) a day earnings to them.</a:t>
            </a:r>
          </a:p>
          <a:p>
            <a:r>
              <a:rPr lang="en-AU" sz="1400" cap="none" dirty="0">
                <a:solidFill>
                  <a:schemeClr val="tx1"/>
                </a:solidFill>
              </a:rPr>
              <a:t>Although he was helping his family, Vannak felt a sense of hopelessness and knew that he could end up in a youth gang, passing time by drinking alcohol and gambling.</a:t>
            </a:r>
          </a:p>
          <a:p>
            <a:r>
              <a:rPr lang="en-AU" sz="1400" cap="none" dirty="0">
                <a:solidFill>
                  <a:schemeClr val="tx1"/>
                </a:solidFill>
              </a:rPr>
              <a:t>“Adults thought I was useless ... However they sometimes praised me as a good boy because I was helping my parents to pay off their debt.”</a:t>
            </a:r>
          </a:p>
          <a:p>
            <a:r>
              <a:rPr lang="en-AU" sz="1400" cap="none" dirty="0">
                <a:solidFill>
                  <a:schemeClr val="tx1"/>
                </a:solidFill>
              </a:rPr>
              <a:t>When he heard about the Youth Empowerment Project (YEP), which is run by Caritas Australia partner, Youth for Peace, Vannak decided to give it a go. Designed to provide life skills and vocational training such as handicrafts, gardening and small business, the goal of YEP is to increase youth employment, as well as build a sense of responsibility and solidarity</a:t>
            </a:r>
            <a:r>
              <a:rPr lang="en-AU" sz="1400" cap="none" dirty="0" smtClean="0">
                <a:solidFill>
                  <a:schemeClr val="tx1"/>
                </a:solidFill>
              </a:rPr>
              <a:t>.</a:t>
            </a:r>
            <a:endParaRPr lang="en-AU" sz="1400" cap="none" dirty="0">
              <a:solidFill>
                <a:schemeClr val="tx1"/>
              </a:solidFill>
            </a:endParaRPr>
          </a:p>
        </p:txBody>
      </p:sp>
      <p:sp>
        <p:nvSpPr>
          <p:cNvPr id="6" name="Text Placeholder 1"/>
          <p:cNvSpPr>
            <a:spLocks noGrp="1"/>
          </p:cNvSpPr>
          <p:nvPr>
            <p:ph type="body" sz="quarter" idx="11"/>
          </p:nvPr>
        </p:nvSpPr>
        <p:spPr>
          <a:xfrm>
            <a:off x="539552" y="6453336"/>
            <a:ext cx="4464496" cy="470845"/>
          </a:xfrm>
        </p:spPr>
        <p:txBody>
          <a:bodyPr/>
          <a:lstStyle/>
          <a:p>
            <a:r>
              <a:rPr lang="en-AU" sz="1050" dirty="0" smtClean="0">
                <a:solidFill>
                  <a:schemeClr val="bg1">
                    <a:lumMod val="50000"/>
                  </a:schemeClr>
                </a:solidFill>
              </a:rPr>
              <a:t>Page 1 of 2</a:t>
            </a:r>
            <a:endParaRPr lang="en-AU" sz="1050" dirty="0">
              <a:solidFill>
                <a:schemeClr val="bg1">
                  <a:lumMod val="50000"/>
                </a:schemeClr>
              </a:solidFill>
            </a:endParaRPr>
          </a:p>
        </p:txBody>
      </p:sp>
    </p:spTree>
    <p:extLst>
      <p:ext uri="{BB962C8B-B14F-4D97-AF65-F5344CB8AC3E}">
        <p14:creationId xmlns:p14="http://schemas.microsoft.com/office/powerpoint/2010/main" val="366408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1009" y="1057450"/>
            <a:ext cx="8461981" cy="4743099"/>
          </a:xfrm>
          <a:prstGeom prst="rect">
            <a:avLst/>
          </a:prstGeom>
        </p:spPr>
      </p:pic>
    </p:spTree>
    <p:extLst>
      <p:ext uri="{BB962C8B-B14F-4D97-AF65-F5344CB8AC3E}">
        <p14:creationId xmlns:p14="http://schemas.microsoft.com/office/powerpoint/2010/main" val="2533545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200" dirty="0" smtClean="0"/>
              <a:t>VANNAK’S story- CAMBODIA</a:t>
            </a:r>
            <a:endParaRPr lang="en-AU" sz="3200" dirty="0"/>
          </a:p>
        </p:txBody>
      </p:sp>
      <p:sp>
        <p:nvSpPr>
          <p:cNvPr id="4" name="Text Placeholder 3"/>
          <p:cNvSpPr>
            <a:spLocks noGrp="1"/>
          </p:cNvSpPr>
          <p:nvPr>
            <p:ph type="body" sz="quarter" idx="10"/>
          </p:nvPr>
        </p:nvSpPr>
        <p:spPr>
          <a:xfrm>
            <a:off x="539552" y="1052736"/>
            <a:ext cx="8352928" cy="4824536"/>
          </a:xfrm>
        </p:spPr>
        <p:txBody>
          <a:bodyPr numCol="2" spcCol="288000"/>
          <a:lstStyle/>
          <a:p>
            <a:r>
              <a:rPr lang="en-AU" sz="1400" cap="none" dirty="0" smtClean="0">
                <a:solidFill>
                  <a:schemeClr val="tx1"/>
                </a:solidFill>
              </a:rPr>
              <a:t>The Youth Empowerment Project supported by Caritas Australia is based on the conviction that youth are the future of any country. The program therefore aims to help youth take actions towards reaching their personal goals, to take initiatives to work towards improving the situation in their families and communities, and also to improve cooperation between youth, their families and community leaders. </a:t>
            </a:r>
          </a:p>
          <a:p>
            <a:r>
              <a:rPr lang="en-AU" sz="1400" cap="none" dirty="0" smtClean="0">
                <a:solidFill>
                  <a:schemeClr val="tx1"/>
                </a:solidFill>
              </a:rPr>
              <a:t>At </a:t>
            </a:r>
            <a:r>
              <a:rPr lang="en-AU" sz="1400" cap="none" dirty="0">
                <a:solidFill>
                  <a:schemeClr val="tx1"/>
                </a:solidFill>
              </a:rPr>
              <a:t>first, Vannak wasn’t focused on learning; he was so hungry that what he most looked forward to was eating the food provided! However it didn’t take long for his hunger to grow for something else – learning; in particular silk screen printing and gardening</a:t>
            </a:r>
            <a:r>
              <a:rPr lang="en-AU" sz="1400" cap="none" dirty="0" smtClean="0">
                <a:solidFill>
                  <a:schemeClr val="tx1"/>
                </a:solidFill>
              </a:rPr>
              <a:t>.</a:t>
            </a:r>
          </a:p>
          <a:p>
            <a:r>
              <a:rPr lang="en-AU" sz="1400" cap="none" dirty="0">
                <a:solidFill>
                  <a:schemeClr val="tx1"/>
                </a:solidFill>
              </a:rPr>
              <a:t>Now 19 years old, Vannak, is in grade 12 at school. He's working hard as a student, earns an income, participates in peer counselling and is contributing to his community</a:t>
            </a:r>
            <a:r>
              <a:rPr lang="en-AU" sz="1400" cap="none" dirty="0" smtClean="0">
                <a:solidFill>
                  <a:schemeClr val="tx1"/>
                </a:solidFill>
              </a:rPr>
              <a:t>.</a:t>
            </a:r>
          </a:p>
          <a:p>
            <a:r>
              <a:rPr lang="en-AU" sz="1400" cap="none" dirty="0">
                <a:solidFill>
                  <a:schemeClr val="tx1"/>
                </a:solidFill>
              </a:rPr>
              <a:t>Vannak also enjoys giving back to his community.   </a:t>
            </a:r>
          </a:p>
          <a:p>
            <a:r>
              <a:rPr lang="en-AU" sz="1400" cap="none" dirty="0">
                <a:solidFill>
                  <a:schemeClr val="tx1"/>
                </a:solidFill>
              </a:rPr>
              <a:t>“My parents and other villagers recognise that I am a new person … I offer advice to other youth and help the community to be aware of the importance of education, child protection, and hygiene,” he says. </a:t>
            </a:r>
          </a:p>
          <a:p>
            <a:r>
              <a:rPr lang="en-AU" sz="1400" cap="none" dirty="0">
                <a:solidFill>
                  <a:schemeClr val="tx1"/>
                </a:solidFill>
              </a:rPr>
              <a:t>With YFP’s support, </a:t>
            </a:r>
            <a:r>
              <a:rPr lang="en-AU" sz="1400" cap="none" dirty="0" err="1">
                <a:solidFill>
                  <a:schemeClr val="tx1"/>
                </a:solidFill>
              </a:rPr>
              <a:t>Vannak’s</a:t>
            </a:r>
            <a:r>
              <a:rPr lang="en-AU" sz="1400" cap="none" dirty="0">
                <a:solidFill>
                  <a:schemeClr val="tx1"/>
                </a:solidFill>
              </a:rPr>
              <a:t> family has improved their living conditions, plus they have paid off all their debt. They can now afford their basic needs, can pay for their children’s education and are expanding their small business. </a:t>
            </a:r>
          </a:p>
          <a:p>
            <a:r>
              <a:rPr lang="en-AU" sz="1400" cap="none" dirty="0">
                <a:solidFill>
                  <a:schemeClr val="tx1"/>
                </a:solidFill>
              </a:rPr>
              <a:t>“We are not in debt any more. My family has changed a lot. My two siblings and I are able to pursue our study. These are the results of initial support from Caritas Australia’s office in Cambodia – Australian Catholic Relief, Caritas Australia and Youth for Peace</a:t>
            </a:r>
            <a:r>
              <a:rPr lang="en-AU" sz="1400" cap="none">
                <a:solidFill>
                  <a:schemeClr val="tx1"/>
                </a:solidFill>
              </a:rPr>
              <a:t>.” </a:t>
            </a:r>
            <a:r>
              <a:rPr lang="en-AU" sz="1400" cap="none" smtClean="0">
                <a:solidFill>
                  <a:schemeClr val="tx1"/>
                </a:solidFill>
              </a:rPr>
              <a:t> </a:t>
            </a:r>
            <a:endParaRPr lang="en-AU" sz="1400" cap="none" dirty="0">
              <a:solidFill>
                <a:schemeClr val="tx1"/>
              </a:solidFill>
            </a:endParaRPr>
          </a:p>
        </p:txBody>
      </p:sp>
      <p:sp>
        <p:nvSpPr>
          <p:cNvPr id="6" name="Text Placeholder 1"/>
          <p:cNvSpPr>
            <a:spLocks noGrp="1"/>
          </p:cNvSpPr>
          <p:nvPr>
            <p:ph type="body" sz="quarter" idx="11"/>
          </p:nvPr>
        </p:nvSpPr>
        <p:spPr>
          <a:xfrm>
            <a:off x="539552" y="6453336"/>
            <a:ext cx="4464496" cy="470845"/>
          </a:xfrm>
        </p:spPr>
        <p:txBody>
          <a:bodyPr/>
          <a:lstStyle/>
          <a:p>
            <a:r>
              <a:rPr lang="en-AU" sz="1050" dirty="0" smtClean="0">
                <a:solidFill>
                  <a:schemeClr val="bg1">
                    <a:lumMod val="50000"/>
                  </a:schemeClr>
                </a:solidFill>
              </a:rPr>
              <a:t>Page 2 of 2</a:t>
            </a:r>
            <a:endParaRPr lang="en-AU" sz="1050" dirty="0">
              <a:solidFill>
                <a:schemeClr val="bg1">
                  <a:lumMod val="50000"/>
                </a:schemeClr>
              </a:solidFill>
            </a:endParaRPr>
          </a:p>
        </p:txBody>
      </p:sp>
    </p:spTree>
    <p:extLst>
      <p:ext uri="{BB962C8B-B14F-4D97-AF65-F5344CB8AC3E}">
        <p14:creationId xmlns:p14="http://schemas.microsoft.com/office/powerpoint/2010/main" val="55376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4913" y="1057450"/>
            <a:ext cx="8474174" cy="4743099"/>
          </a:xfrm>
          <a:prstGeom prst="rect">
            <a:avLst/>
          </a:prstGeom>
        </p:spPr>
      </p:pic>
    </p:spTree>
    <p:extLst>
      <p:ext uri="{BB962C8B-B14F-4D97-AF65-F5344CB8AC3E}">
        <p14:creationId xmlns:p14="http://schemas.microsoft.com/office/powerpoint/2010/main" val="162460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AU" dirty="0" smtClean="0"/>
              <a:t>Source: globalgoals.org</a:t>
            </a:r>
            <a:endParaRPr lang="en-AU" dirty="0"/>
          </a:p>
        </p:txBody>
      </p:sp>
      <p:sp>
        <p:nvSpPr>
          <p:cNvPr id="2" name="Title 1"/>
          <p:cNvSpPr>
            <a:spLocks noGrp="1"/>
          </p:cNvSpPr>
          <p:nvPr>
            <p:ph type="title"/>
          </p:nvPr>
        </p:nvSpPr>
        <p:spPr/>
        <p:txBody>
          <a:bodyPr/>
          <a:lstStyle/>
          <a:p>
            <a:r>
              <a:rPr lang="en-US" dirty="0"/>
              <a:t>Facts and figures</a:t>
            </a:r>
            <a:endParaRPr lang="en-AU" dirty="0"/>
          </a:p>
        </p:txBody>
      </p:sp>
      <p:sp>
        <p:nvSpPr>
          <p:cNvPr id="3" name="Text Placeholder 2"/>
          <p:cNvSpPr>
            <a:spLocks noGrp="1"/>
          </p:cNvSpPr>
          <p:nvPr>
            <p:ph type="body" sz="quarter" idx="10"/>
          </p:nvPr>
        </p:nvSpPr>
        <p:spPr>
          <a:xfrm>
            <a:off x="539552" y="1340768"/>
            <a:ext cx="7956748" cy="1468437"/>
          </a:xfrm>
        </p:spPr>
        <p:txBody>
          <a:bodyPr/>
          <a:lstStyle/>
          <a:p>
            <a:pPr lvl="0">
              <a:lnSpc>
                <a:spcPct val="150000"/>
              </a:lnSpc>
            </a:pPr>
            <a:r>
              <a:rPr lang="en-US" cap="none" dirty="0" smtClean="0">
                <a:solidFill>
                  <a:prstClr val="black"/>
                </a:solidFill>
              </a:rPr>
              <a:t>Half of humanity – 3.5 billion people – live in cities today.</a:t>
            </a:r>
          </a:p>
          <a:p>
            <a:pPr marL="342900" lvl="0" indent="-342900">
              <a:lnSpc>
                <a:spcPct val="150000"/>
              </a:lnSpc>
              <a:buFont typeface="Arial" panose="020B0604020202020204" pitchFamily="34" charset="0"/>
              <a:buChar char="•"/>
            </a:pPr>
            <a:endParaRPr lang="en-US" cap="none" dirty="0" smtClean="0">
              <a:solidFill>
                <a:prstClr val="black"/>
              </a:solidFill>
            </a:endParaRPr>
          </a:p>
          <a:p>
            <a:pPr lvl="0">
              <a:lnSpc>
                <a:spcPct val="150000"/>
              </a:lnSpc>
            </a:pPr>
            <a:r>
              <a:rPr lang="en-US" cap="none" dirty="0" smtClean="0">
                <a:solidFill>
                  <a:prstClr val="black"/>
                </a:solidFill>
              </a:rPr>
              <a:t>By </a:t>
            </a:r>
            <a:r>
              <a:rPr lang="en-US" cap="none" dirty="0">
                <a:solidFill>
                  <a:prstClr val="black"/>
                </a:solidFill>
              </a:rPr>
              <a:t>2030, almost 60 per cent of the world’s population will live in urban </a:t>
            </a:r>
            <a:r>
              <a:rPr lang="en-US" cap="none" dirty="0" smtClean="0">
                <a:solidFill>
                  <a:prstClr val="black"/>
                </a:solidFill>
              </a:rPr>
              <a:t>areas.</a:t>
            </a:r>
          </a:p>
          <a:p>
            <a:pPr marL="342900" lvl="0" indent="-342900">
              <a:lnSpc>
                <a:spcPct val="150000"/>
              </a:lnSpc>
              <a:buFont typeface="Arial" panose="020B0604020202020204" pitchFamily="34" charset="0"/>
              <a:buChar char="•"/>
            </a:pPr>
            <a:endParaRPr lang="en-US" cap="none" dirty="0" smtClean="0">
              <a:solidFill>
                <a:prstClr val="black"/>
              </a:solidFill>
            </a:endParaRPr>
          </a:p>
          <a:p>
            <a:pPr lvl="0">
              <a:lnSpc>
                <a:spcPct val="150000"/>
              </a:lnSpc>
            </a:pPr>
            <a:r>
              <a:rPr lang="en-US" cap="none" dirty="0" smtClean="0">
                <a:solidFill>
                  <a:prstClr val="black"/>
                </a:solidFill>
              </a:rPr>
              <a:t>95 </a:t>
            </a:r>
            <a:r>
              <a:rPr lang="en-US" cap="none" dirty="0">
                <a:solidFill>
                  <a:prstClr val="black"/>
                </a:solidFill>
              </a:rPr>
              <a:t>per cent of urban expansion in the next decades will take place in developing </a:t>
            </a:r>
            <a:r>
              <a:rPr lang="en-US" cap="none" dirty="0" smtClean="0">
                <a:solidFill>
                  <a:prstClr val="black"/>
                </a:solidFill>
              </a:rPr>
              <a:t>nations.</a:t>
            </a:r>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3442007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AU" dirty="0" smtClean="0"/>
              <a:t>Source: globalgoals.org</a:t>
            </a:r>
            <a:endParaRPr lang="en-AU" dirty="0"/>
          </a:p>
        </p:txBody>
      </p:sp>
      <p:sp>
        <p:nvSpPr>
          <p:cNvPr id="2" name="Title 1"/>
          <p:cNvSpPr>
            <a:spLocks noGrp="1"/>
          </p:cNvSpPr>
          <p:nvPr>
            <p:ph type="title"/>
          </p:nvPr>
        </p:nvSpPr>
        <p:spPr/>
        <p:txBody>
          <a:bodyPr/>
          <a:lstStyle/>
          <a:p>
            <a:r>
              <a:rPr lang="en-US" dirty="0"/>
              <a:t>Facts and figures</a:t>
            </a:r>
            <a:endParaRPr lang="en-AU" dirty="0"/>
          </a:p>
        </p:txBody>
      </p:sp>
      <p:sp>
        <p:nvSpPr>
          <p:cNvPr id="3" name="Text Placeholder 2"/>
          <p:cNvSpPr>
            <a:spLocks noGrp="1"/>
          </p:cNvSpPr>
          <p:nvPr>
            <p:ph type="body" sz="quarter" idx="10"/>
          </p:nvPr>
        </p:nvSpPr>
        <p:spPr>
          <a:xfrm>
            <a:off x="539552" y="1340768"/>
            <a:ext cx="7956748" cy="1468437"/>
          </a:xfrm>
        </p:spPr>
        <p:txBody>
          <a:bodyPr/>
          <a:lstStyle/>
          <a:p>
            <a:pPr lvl="0">
              <a:lnSpc>
                <a:spcPct val="150000"/>
              </a:lnSpc>
            </a:pPr>
            <a:r>
              <a:rPr lang="en-US" cap="none" dirty="0" smtClean="0">
                <a:solidFill>
                  <a:prstClr val="black"/>
                </a:solidFill>
              </a:rPr>
              <a:t>828 </a:t>
            </a:r>
            <a:r>
              <a:rPr lang="en-US" cap="none" dirty="0">
                <a:solidFill>
                  <a:prstClr val="black"/>
                </a:solidFill>
              </a:rPr>
              <a:t>million people live in slums today and the number keeps </a:t>
            </a:r>
            <a:r>
              <a:rPr lang="en-US" cap="none" dirty="0" smtClean="0">
                <a:solidFill>
                  <a:prstClr val="black"/>
                </a:solidFill>
              </a:rPr>
              <a:t>rising.</a:t>
            </a:r>
          </a:p>
          <a:p>
            <a:pPr marL="342900" lvl="0" indent="-342900">
              <a:lnSpc>
                <a:spcPct val="150000"/>
              </a:lnSpc>
              <a:buFont typeface="Arial" panose="020B0604020202020204" pitchFamily="34" charset="0"/>
              <a:buChar char="•"/>
            </a:pPr>
            <a:endParaRPr lang="en-US" cap="none" dirty="0">
              <a:solidFill>
                <a:prstClr val="black"/>
              </a:solidFill>
            </a:endParaRPr>
          </a:p>
          <a:p>
            <a:pPr lvl="0">
              <a:lnSpc>
                <a:spcPct val="150000"/>
              </a:lnSpc>
            </a:pPr>
            <a:r>
              <a:rPr lang="en-US" cap="none" dirty="0" smtClean="0">
                <a:solidFill>
                  <a:prstClr val="black"/>
                </a:solidFill>
              </a:rPr>
              <a:t>The </a:t>
            </a:r>
            <a:r>
              <a:rPr lang="en-US" cap="none" dirty="0">
                <a:solidFill>
                  <a:prstClr val="black"/>
                </a:solidFill>
              </a:rPr>
              <a:t>world’s cities occupy just 3 per cent of the Earth’s land, but account for 60-80 percent of energy consumption and 75 per cent of carbon emissions</a:t>
            </a:r>
            <a:r>
              <a:rPr lang="en-US" cap="none" dirty="0" smtClean="0">
                <a:solidFill>
                  <a:prstClr val="black"/>
                </a:solidFill>
              </a:rPr>
              <a:t>.</a:t>
            </a:r>
            <a:endParaRPr lang="en-AU" dirty="0"/>
          </a:p>
        </p:txBody>
      </p:sp>
    </p:spTree>
    <p:extLst>
      <p:ext uri="{BB962C8B-B14F-4D97-AF65-F5344CB8AC3E}">
        <p14:creationId xmlns:p14="http://schemas.microsoft.com/office/powerpoint/2010/main" val="4179150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Urbanisation</a:t>
            </a:r>
            <a:endParaRPr lang="en-AU" dirty="0"/>
          </a:p>
        </p:txBody>
      </p:sp>
      <p:sp>
        <p:nvSpPr>
          <p:cNvPr id="3" name="Text Placeholder 2"/>
          <p:cNvSpPr>
            <a:spLocks noGrp="1"/>
          </p:cNvSpPr>
          <p:nvPr>
            <p:ph type="body" sz="quarter" idx="10"/>
          </p:nvPr>
        </p:nvSpPr>
        <p:spPr>
          <a:xfrm>
            <a:off x="539552" y="1268760"/>
            <a:ext cx="7956748" cy="1468437"/>
          </a:xfrm>
        </p:spPr>
        <p:txBody>
          <a:bodyPr/>
          <a:lstStyle/>
          <a:p>
            <a:pPr lvl="0"/>
            <a:r>
              <a:rPr lang="en-US" b="1" cap="none" dirty="0" smtClean="0">
                <a:solidFill>
                  <a:prstClr val="black"/>
                </a:solidFill>
              </a:rPr>
              <a:t>The </a:t>
            </a:r>
            <a:r>
              <a:rPr lang="en-US" b="1" cap="none" dirty="0" err="1" smtClean="0">
                <a:solidFill>
                  <a:prstClr val="black"/>
                </a:solidFill>
              </a:rPr>
              <a:t>Organisation</a:t>
            </a:r>
            <a:r>
              <a:rPr lang="en-US" b="1" cap="none" dirty="0" smtClean="0">
                <a:solidFill>
                  <a:prstClr val="black"/>
                </a:solidFill>
              </a:rPr>
              <a:t> for Economic Co-operation and Development (OECD) defines ‘urbanization’ as:</a:t>
            </a:r>
          </a:p>
          <a:p>
            <a:pPr lvl="0"/>
            <a:endParaRPr lang="en-US" b="1" cap="none" dirty="0">
              <a:solidFill>
                <a:prstClr val="black"/>
              </a:solidFill>
            </a:endParaRPr>
          </a:p>
          <a:p>
            <a:pPr lvl="0"/>
            <a:r>
              <a:rPr lang="en-AU" cap="none" dirty="0">
                <a:solidFill>
                  <a:prstClr val="black"/>
                </a:solidFill>
              </a:rPr>
              <a:t>1. increase in the proportion of a population living in urban areas; </a:t>
            </a:r>
          </a:p>
          <a:p>
            <a:pPr lvl="0"/>
            <a:endParaRPr lang="en-AU" cap="none" dirty="0">
              <a:solidFill>
                <a:prstClr val="black"/>
              </a:solidFill>
            </a:endParaRPr>
          </a:p>
          <a:p>
            <a:pPr lvl="0"/>
            <a:r>
              <a:rPr lang="en-AU" cap="none" dirty="0">
                <a:solidFill>
                  <a:prstClr val="black"/>
                </a:solidFill>
              </a:rPr>
              <a:t>2. process by which a large number of people becomes permanently concentrated in relatively small areas, forming cities</a:t>
            </a:r>
            <a:r>
              <a:rPr lang="en-AU" cap="none" dirty="0" smtClean="0">
                <a:solidFill>
                  <a:prstClr val="black"/>
                </a:solidFill>
              </a:rPr>
              <a:t>.</a:t>
            </a:r>
          </a:p>
          <a:p>
            <a:pPr lvl="0"/>
            <a:endParaRPr lang="en-US" cap="none" dirty="0">
              <a:solidFill>
                <a:prstClr val="black"/>
              </a:solidFill>
            </a:endParaRPr>
          </a:p>
          <a:p>
            <a:r>
              <a:rPr lang="en-US" cap="none" dirty="0" err="1">
                <a:solidFill>
                  <a:prstClr val="black"/>
                </a:solidFill>
              </a:rPr>
              <a:t>Urbanisation</a:t>
            </a:r>
            <a:r>
              <a:rPr lang="en-US" cap="none" dirty="0">
                <a:solidFill>
                  <a:prstClr val="black"/>
                </a:solidFill>
              </a:rPr>
              <a:t> is </a:t>
            </a:r>
            <a:r>
              <a:rPr lang="en-US" cap="none" dirty="0" smtClean="0">
                <a:solidFill>
                  <a:prstClr val="black"/>
                </a:solidFill>
              </a:rPr>
              <a:t>considered a </a:t>
            </a:r>
            <a:r>
              <a:rPr lang="en-US" b="1" cap="none" dirty="0">
                <a:solidFill>
                  <a:prstClr val="black"/>
                </a:solidFill>
              </a:rPr>
              <a:t>global </a:t>
            </a:r>
            <a:r>
              <a:rPr lang="en-US" b="1" cap="none" dirty="0" smtClean="0">
                <a:solidFill>
                  <a:prstClr val="black"/>
                </a:solidFill>
              </a:rPr>
              <a:t>phenomenon, </a:t>
            </a:r>
            <a:r>
              <a:rPr lang="en-US" cap="none" dirty="0" smtClean="0">
                <a:solidFill>
                  <a:prstClr val="black"/>
                </a:solidFill>
              </a:rPr>
              <a:t>with varying impacts on different countries.</a:t>
            </a:r>
            <a:endParaRPr lang="en-US" cap="none" dirty="0">
              <a:solidFill>
                <a:prstClr val="black"/>
              </a:solidFill>
            </a:endParaRPr>
          </a:p>
          <a:p>
            <a:pPr lvl="0"/>
            <a:endParaRPr lang="en-AU" b="1" dirty="0"/>
          </a:p>
        </p:txBody>
      </p:sp>
    </p:spTree>
    <p:extLst>
      <p:ext uri="{BB962C8B-B14F-4D97-AF65-F5344CB8AC3E}">
        <p14:creationId xmlns:p14="http://schemas.microsoft.com/office/powerpoint/2010/main" val="806233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MEGA CITIES</a:t>
            </a:r>
            <a:endParaRPr lang="en-AU" dirty="0"/>
          </a:p>
        </p:txBody>
      </p:sp>
      <p:sp>
        <p:nvSpPr>
          <p:cNvPr id="3" name="Text Placeholder 2"/>
          <p:cNvSpPr>
            <a:spLocks noGrp="1"/>
          </p:cNvSpPr>
          <p:nvPr>
            <p:ph type="body" sz="quarter" idx="10"/>
          </p:nvPr>
        </p:nvSpPr>
        <p:spPr>
          <a:xfrm>
            <a:off x="539552" y="1761808"/>
            <a:ext cx="3816424" cy="3886241"/>
          </a:xfrm>
        </p:spPr>
        <p:txBody>
          <a:bodyPr/>
          <a:lstStyle/>
          <a:p>
            <a:pPr lvl="0"/>
            <a:r>
              <a:rPr lang="en-US" cap="none" dirty="0">
                <a:solidFill>
                  <a:prstClr val="black"/>
                </a:solidFill>
              </a:rPr>
              <a:t>The rapid growth of cities in the developing world, coupled with increasing urban migration, has led to a boom in mega-cities. </a:t>
            </a:r>
            <a:endParaRPr lang="en-US" cap="none" dirty="0" smtClean="0">
              <a:solidFill>
                <a:prstClr val="black"/>
              </a:solidFill>
            </a:endParaRPr>
          </a:p>
          <a:p>
            <a:pPr lvl="0"/>
            <a:r>
              <a:rPr lang="en-US" cap="none" dirty="0" smtClean="0">
                <a:solidFill>
                  <a:prstClr val="black"/>
                </a:solidFill>
              </a:rPr>
              <a:t>A </a:t>
            </a:r>
            <a:r>
              <a:rPr lang="en-US" b="1" cap="none" dirty="0" smtClean="0">
                <a:solidFill>
                  <a:prstClr val="black"/>
                </a:solidFill>
              </a:rPr>
              <a:t>mega-city</a:t>
            </a:r>
            <a:r>
              <a:rPr lang="en-US" cap="none" dirty="0" smtClean="0">
                <a:solidFill>
                  <a:prstClr val="black"/>
                </a:solidFill>
              </a:rPr>
              <a:t> is a city with 10 million or more inhabitants.</a:t>
            </a:r>
            <a:endParaRPr lang="en-US" cap="none" dirty="0">
              <a:solidFill>
                <a:prstClr val="black"/>
              </a:solidFill>
            </a:endParaRPr>
          </a:p>
          <a:p>
            <a:pPr lvl="0"/>
            <a:r>
              <a:rPr lang="en-US" cap="none" dirty="0" smtClean="0">
                <a:solidFill>
                  <a:prstClr val="black"/>
                </a:solidFill>
              </a:rPr>
              <a:t>In </a:t>
            </a:r>
            <a:r>
              <a:rPr lang="en-US" cap="none" dirty="0">
                <a:solidFill>
                  <a:prstClr val="black"/>
                </a:solidFill>
              </a:rPr>
              <a:t>1990, there were ten </a:t>
            </a:r>
            <a:r>
              <a:rPr lang="en-US" cap="none" dirty="0" smtClean="0">
                <a:solidFill>
                  <a:prstClr val="black"/>
                </a:solidFill>
              </a:rPr>
              <a:t>mega-cities. In 2017, </a:t>
            </a:r>
            <a:r>
              <a:rPr lang="en-US" cap="none" dirty="0">
                <a:solidFill>
                  <a:prstClr val="black"/>
                </a:solidFill>
              </a:rPr>
              <a:t>there are </a:t>
            </a:r>
            <a:r>
              <a:rPr lang="en-US" cap="none" dirty="0" smtClean="0">
                <a:solidFill>
                  <a:prstClr val="black"/>
                </a:solidFill>
              </a:rPr>
              <a:t>37 </a:t>
            </a:r>
            <a:r>
              <a:rPr lang="en-US" cap="none" dirty="0">
                <a:solidFill>
                  <a:prstClr val="black"/>
                </a:solidFill>
              </a:rPr>
              <a:t>mega-cities, home to a total 453 million people. </a:t>
            </a:r>
          </a:p>
          <a:p>
            <a:endParaRPr lang="en-AU" dirty="0"/>
          </a:p>
        </p:txBody>
      </p:sp>
      <p:sp>
        <p:nvSpPr>
          <p:cNvPr id="4" name="Text Placeholder 3"/>
          <p:cNvSpPr>
            <a:spLocks noGrp="1"/>
          </p:cNvSpPr>
          <p:nvPr>
            <p:ph type="body" sz="quarter" idx="11"/>
          </p:nvPr>
        </p:nvSpPr>
        <p:spPr>
          <a:xfrm>
            <a:off x="4572000" y="5187113"/>
            <a:ext cx="3908130" cy="470845"/>
          </a:xfrm>
        </p:spPr>
        <p:txBody>
          <a:bodyPr/>
          <a:lstStyle/>
          <a:p>
            <a:r>
              <a:rPr lang="en-US" sz="800" dirty="0">
                <a:solidFill>
                  <a:schemeClr val="tx1"/>
                </a:solidFill>
              </a:rPr>
              <a:t>Photo credit: NASA Goddard Space Flight Centre/Flickr</a:t>
            </a:r>
          </a:p>
          <a:p>
            <a:endParaRPr lang="en-AU" sz="800" dirty="0">
              <a:solidFill>
                <a:schemeClr val="tx1"/>
              </a:solidFill>
            </a:endParaRPr>
          </a:p>
        </p:txBody>
      </p:sp>
      <p:sp>
        <p:nvSpPr>
          <p:cNvPr id="6" name="Freeform 1"/>
          <p:cNvSpPr>
            <a:spLocks noChangeArrowheads="1"/>
          </p:cNvSpPr>
          <p:nvPr/>
        </p:nvSpPr>
        <p:spPr bwMode="auto">
          <a:xfrm>
            <a:off x="4577520" y="1903633"/>
            <a:ext cx="3918779" cy="3253559"/>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blipFill>
            <a:blip r:embed="rId3" cstate="print">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dirty="0">
              <a:latin typeface="Arial" panose="020B0604020202020204" pitchFamily="34" charset="0"/>
            </a:endParaRPr>
          </a:p>
        </p:txBody>
      </p:sp>
    </p:spTree>
    <p:extLst>
      <p:ext uri="{BB962C8B-B14F-4D97-AF65-F5344CB8AC3E}">
        <p14:creationId xmlns:p14="http://schemas.microsoft.com/office/powerpoint/2010/main" val="16546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CA1602 Caritas Master PPT presesntation 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B767A26C87A8429349E100999E60C0" ma:contentTypeVersion="7" ma:contentTypeDescription="Create a new document." ma:contentTypeScope="" ma:versionID="40723d38cd10320af5fa5f67bb8bd578">
  <xsd:schema xmlns:xsd="http://www.w3.org/2001/XMLSchema" xmlns:xs="http://www.w3.org/2001/XMLSchema" xmlns:p="http://schemas.microsoft.com/office/2006/metadata/properties" xmlns:ns2="e628dbc2-5780-4aa6-b59e-b4a165ad8118" xmlns:ns3="041f561b-787a-4331-b8c2-4f8b42e141f3" targetNamespace="http://schemas.microsoft.com/office/2006/metadata/properties" ma:root="true" ma:fieldsID="04e68461d7bccf0d00d2c3bec6b3d964" ns2:_="" ns3:_="">
    <xsd:import namespace="e628dbc2-5780-4aa6-b59e-b4a165ad8118"/>
    <xsd:import namespace="041f561b-787a-4331-b8c2-4f8b42e141f3"/>
    <xsd:element name="properties">
      <xsd:complexType>
        <xsd:sequence>
          <xsd:element name="documentManagement">
            <xsd:complexType>
              <xsd:all>
                <xsd:element ref="ns2:_dlc_DocId" minOccurs="0"/>
                <xsd:element ref="ns2:_dlc_DocIdUrl" minOccurs="0"/>
                <xsd:element ref="ns2:_dlc_DocIdPersistId" minOccurs="0"/>
                <xsd:element ref="ns3:Audience" minOccurs="0"/>
                <xsd:element ref="ns3:Topic" minOccurs="0"/>
                <xsd:element ref="ns3:Resource_x0020_Type"/>
                <xsd:element ref="ns3:Document_x0020_Status"/>
                <xsd:element ref="ns3:Used_x0020_for" minOccurs="0"/>
                <xsd:element ref="ns3:Calendar_x0020_Year"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8dbc2-5780-4aa6-b59e-b4a165ad81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41f561b-787a-4331-b8c2-4f8b42e141f3" elementFormDefault="qualified">
    <xsd:import namespace="http://schemas.microsoft.com/office/2006/documentManagement/types"/>
    <xsd:import namespace="http://schemas.microsoft.com/office/infopath/2007/PartnerControls"/>
    <xsd:element name="Audience" ma:index="11" nillable="true" ma:displayName="Audience" ma:default="Lower Primary" ma:description="" ma:internalName="Audience" ma:requiredMultiChoice="true">
      <xsd:complexType>
        <xsd:complexContent>
          <xsd:extension base="dms:MultiChoice">
            <xsd:sequence>
              <xsd:element name="Value" maxOccurs="unbounded" minOccurs="0" nillable="true">
                <xsd:simpleType>
                  <xsd:restriction base="dms:Choice">
                    <xsd:enumeration value="Lower Primary"/>
                    <xsd:enumeration value="Middle Primary"/>
                    <xsd:enumeration value="Upper Primary"/>
                    <xsd:enumeration value="Lower Secondary"/>
                    <xsd:enumeration value="Middle Secondary"/>
                    <xsd:enumeration value="Senior Secondary"/>
                    <xsd:enumeration value="Teacher"/>
                    <xsd:enumeration value="Tertiary"/>
                    <xsd:enumeration value="Parish"/>
                    <xsd:enumeration value="Other"/>
                  </xsd:restriction>
                </xsd:simpleType>
              </xsd:element>
            </xsd:sequence>
          </xsd:extension>
        </xsd:complexContent>
      </xsd:complexType>
    </xsd:element>
    <xsd:element name="Topic" ma:index="12" nillable="true" ma:displayName="Topic" ma:default="Caritas Introduction" ma:description="" ma:internalName="Topic" ma:requiredMultiChoice="true">
      <xsd:complexType>
        <xsd:complexContent>
          <xsd:extension base="dms:MultiChoice">
            <xsd:sequence>
              <xsd:element name="Value" maxOccurs="unbounded" minOccurs="0" nillable="true">
                <xsd:simpleType>
                  <xsd:restriction base="dms:Choice">
                    <xsd:enumeration value="Be More/Romero"/>
                    <xsd:enumeration value="Caritas Introduction"/>
                    <xsd:enumeration value="Catholic Social Teaching"/>
                    <xsd:enumeration value="Charity to Justice"/>
                    <xsd:enumeration value="Disability"/>
                    <xsd:enumeration value="Disaster Risk Reduction"/>
                    <xsd:enumeration value="Education"/>
                    <xsd:enumeration value="Environment/Climate"/>
                    <xsd:enumeration value="Emergencies"/>
                    <xsd:enumeration value="Fair Trade"/>
                    <xsd:enumeration value="Food Security &amp; Agriculture"/>
                    <xsd:enumeration value="Health and HIV/AIDS"/>
                    <xsd:enumeration value="Human Rights"/>
                    <xsd:enumeration value="Indigenous Peoples"/>
                    <xsd:enumeration value="Leadership"/>
                    <xsd:enumeration value="MDGs"/>
                    <xsd:enumeration value="Peace"/>
                    <xsd:enumeration value="Poverty, Aid and Development"/>
                    <xsd:enumeration value="Project Compassion"/>
                    <xsd:enumeration value="Refugees"/>
                    <xsd:enumeration value="Water &amp; Sanitation"/>
                    <xsd:enumeration value="SDGs"/>
                    <xsd:enumeration value="Women"/>
                    <xsd:enumeration value="Other"/>
                  </xsd:restriction>
                </xsd:simpleType>
              </xsd:element>
            </xsd:sequence>
          </xsd:extension>
        </xsd:complexContent>
      </xsd:complexType>
    </xsd:element>
    <xsd:element name="Resource_x0020_Type" ma:index="13" ma:displayName="Resource Type" ma:default="Learning Experience" ma:description="" ma:format="Dropdown" ma:internalName="Resource_x0020_Type">
      <xsd:simpleType>
        <xsd:restriction base="dms:Choice">
          <xsd:enumeration value="Design elements"/>
          <xsd:enumeration value="Lesson"/>
          <xsd:enumeration value="Learning Experience"/>
          <xsd:enumeration value="Planning docs"/>
          <xsd:enumeration value="Prayer/Reflection"/>
          <xsd:enumeration value="Promotional material"/>
          <xsd:enumeration value="PowerPoint"/>
          <xsd:enumeration value="Multi-media"/>
          <xsd:enumeration value="Quiz"/>
          <xsd:enumeration value="Poster"/>
          <xsd:enumeration value="Game"/>
          <xsd:enumeration value="Fact Sheet/Infographic"/>
          <xsd:enumeration value="Case Study"/>
          <xsd:enumeration value="Fundraising"/>
          <xsd:enumeration value="Worksheet"/>
          <xsd:enumeration value="Other"/>
        </xsd:restriction>
      </xsd:simpleType>
    </xsd:element>
    <xsd:element name="Document_x0020_Status" ma:index="14" ma:displayName="Document Status" ma:default="Draft" ma:description="" ma:format="Dropdown" ma:internalName="Document_x0020_Status">
      <xsd:simpleType>
        <xsd:restriction base="dms:Choice">
          <xsd:enumeration value="Draft"/>
          <xsd:enumeration value="Working Doc"/>
          <xsd:enumeration value="Pending Approval"/>
          <xsd:enumeration value="Approved for team only"/>
          <xsd:enumeration value="Approved for use within CA"/>
          <xsd:enumeration value="Approved for use outside CA"/>
          <xsd:enumeration value="Embargoed"/>
          <xsd:enumeration value="Expired"/>
          <xsd:enumeration value="Other"/>
        </xsd:restriction>
      </xsd:simpleType>
    </xsd:element>
    <xsd:element name="Used_x0020_for" ma:index="15" nillable="true" ma:displayName="Used for" ma:default="Advent" ma:description="" ma:internalName="Used_x0020_for">
      <xsd:complexType>
        <xsd:complexContent>
          <xsd:extension base="dms:MultiChoice">
            <xsd:sequence>
              <xsd:element name="Value" maxOccurs="unbounded" minOccurs="0" nillable="true">
                <xsd:simpleType>
                  <xsd:restriction base="dms:Choice">
                    <xsd:enumeration value="Just Leadership Day"/>
                    <xsd:enumeration value="Immersion"/>
                    <xsd:enumeration value="Teacher PD"/>
                    <xsd:enumeration value="Tertiary"/>
                    <xsd:enumeration value="Food for All"/>
                    <xsd:enumeration value="AACES"/>
                    <xsd:enumeration value="Advent"/>
                    <xsd:enumeration value="CST"/>
                    <xsd:enumeration value="Just visiting?"/>
                  </xsd:restriction>
                </xsd:simpleType>
              </xsd:element>
            </xsd:sequence>
          </xsd:extension>
        </xsd:complexContent>
      </xsd:complexType>
    </xsd:element>
    <xsd:element name="Calendar_x0020_Year" ma:index="16" nillable="true" ma:displayName="Calendar Year" ma:default="2013" ma:format="Dropdown" ma:internalName="Calendar_x0020_Year">
      <xsd:simpleType>
        <xsd:restriction base="dms:Choice">
          <xsd:enumeration value="2010"/>
          <xsd:enumeration value="2011"/>
          <xsd:enumeration value="2012"/>
          <xsd:enumeration value="2013"/>
          <xsd:enumeration value="2014"/>
          <xsd:enumeration value="2015"/>
          <xsd:enumeration value="2016"/>
          <xsd:enumeration value="2017"/>
          <xsd:enumeration value="2018"/>
        </xsd:restriction>
      </xsd:simpleType>
    </xsd:element>
    <xsd:element name="Description0" ma:index="17" nillable="true" ma:displayName="Description" ma:description="A short description about the resource."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escription0 xmlns="041f561b-787a-4331-b8c2-4f8b42e141f3" xsi:nil="true"/>
    <Document_x0020_Status xmlns="041f561b-787a-4331-b8c2-4f8b42e141f3">Approved for use outside CA</Document_x0020_Status>
    <Used_x0020_for xmlns="041f561b-787a-4331-b8c2-4f8b42e141f3"/>
    <Resource_x0020_Type xmlns="041f561b-787a-4331-b8c2-4f8b42e141f3">Learning Experience</Resource_x0020_Type>
    <Audience xmlns="041f561b-787a-4331-b8c2-4f8b42e141f3">
      <Value>Lower Secondary</Value>
      <Value>Middle Secondary</Value>
      <Value>Senior Secondary</Value>
    </Audience>
    <Calendar_x0020_Year xmlns="041f561b-787a-4331-b8c2-4f8b42e141f3">2017</Calendar_x0020_Year>
    <Topic xmlns="041f561b-787a-4331-b8c2-4f8b42e141f3">
      <Value>Poverty, Aid and Development</Value>
    </Topic>
    <_dlc_DocId xmlns="e628dbc2-5780-4aa6-b59e-b4a165ad8118">3XVCYASFVK3Q-205-1060</_dlc_DocId>
    <_dlc_DocIdUrl xmlns="e628dbc2-5780-4aa6-b59e-b4a165ad8118">
      <Url>http://aimstest.caritas.org.au/sites/community/education/resources/_layouts/DocIdRedir.aspx?ID=3XVCYASFVK3Q-205-1060</Url>
      <Description>3XVCYASFVK3Q-205-1060</Description>
    </_dlc_DocIdUrl>
  </documentManagement>
</p:properties>
</file>

<file path=customXml/itemProps1.xml><?xml version="1.0" encoding="utf-8"?>
<ds:datastoreItem xmlns:ds="http://schemas.openxmlformats.org/officeDocument/2006/customXml" ds:itemID="{9DABF846-5836-4DFF-82D8-071A30C7B5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8dbc2-5780-4aa6-b59e-b4a165ad8118"/>
    <ds:schemaRef ds:uri="041f561b-787a-4331-b8c2-4f8b42e141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58CD79-9D0F-488D-AF5A-700C53A28385}">
  <ds:schemaRefs>
    <ds:schemaRef ds:uri="http://schemas.microsoft.com/sharepoint/v3/contenttype/forms"/>
  </ds:schemaRefs>
</ds:datastoreItem>
</file>

<file path=customXml/itemProps3.xml><?xml version="1.0" encoding="utf-8"?>
<ds:datastoreItem xmlns:ds="http://schemas.openxmlformats.org/officeDocument/2006/customXml" ds:itemID="{DFEF550D-AEA7-4B9B-A75A-43301F84F742}">
  <ds:schemaRefs>
    <ds:schemaRef ds:uri="http://schemas.microsoft.com/sharepoint/events"/>
  </ds:schemaRefs>
</ds:datastoreItem>
</file>

<file path=customXml/itemProps4.xml><?xml version="1.0" encoding="utf-8"?>
<ds:datastoreItem xmlns:ds="http://schemas.openxmlformats.org/officeDocument/2006/customXml" ds:itemID="{47636241-24E5-4237-A002-E21BAB4DBC61}">
  <ds:schemaRefs>
    <ds:schemaRef ds:uri="http://purl.org/dc/elements/1.1/"/>
    <ds:schemaRef ds:uri="http://schemas.microsoft.com/office/infopath/2007/PartnerControls"/>
    <ds:schemaRef ds:uri="e628dbc2-5780-4aa6-b59e-b4a165ad8118"/>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041f561b-787a-4331-b8c2-4f8b42e141f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CA1602 Caritas Master PPT presesntation tmp</Template>
  <TotalTime>927</TotalTime>
  <Words>5061</Words>
  <Application>Microsoft Office PowerPoint</Application>
  <PresentationFormat>On-screen Show (4:3)</PresentationFormat>
  <Paragraphs>338</Paragraphs>
  <Slides>40</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Felt Tip Roman</vt:lpstr>
      <vt:lpstr>Roboto</vt:lpstr>
      <vt:lpstr>Roboto Black</vt:lpstr>
      <vt:lpstr>Roboto Light</vt:lpstr>
      <vt:lpstr>Roboto Medium</vt:lpstr>
      <vt:lpstr>CA1602 Caritas Master PPT presesntation tmp</vt:lpstr>
      <vt:lpstr>Information for teachers</vt:lpstr>
      <vt:lpstr>Urban poverty  Secondary curriculum links:</vt:lpstr>
      <vt:lpstr>Urban Poverty</vt:lpstr>
      <vt:lpstr>PowerPoint Presentation</vt:lpstr>
      <vt:lpstr>PowerPoint Presentation</vt:lpstr>
      <vt:lpstr>Facts and figures</vt:lpstr>
      <vt:lpstr>Facts and figures</vt:lpstr>
      <vt:lpstr>Urbanisation</vt:lpstr>
      <vt:lpstr>MEGA CITIES</vt:lpstr>
      <vt:lpstr>TRENDS</vt:lpstr>
      <vt:lpstr>URBAN POVERTY</vt:lpstr>
      <vt:lpstr>Urban poverty</vt:lpstr>
      <vt:lpstr>Urban poverty: slums</vt:lpstr>
      <vt:lpstr>MEASURING WELLBEING</vt:lpstr>
      <vt:lpstr>MEASURING WELLBEING</vt:lpstr>
      <vt:lpstr>urbanisation can be positive</vt:lpstr>
      <vt:lpstr>Sustainable Development Goals</vt:lpstr>
      <vt:lpstr>Sustainable Development Goals</vt:lpstr>
      <vt:lpstr>CARITAS AUSTRALIA TACKLES URBAN POVERTY </vt:lpstr>
      <vt:lpstr>Urbanisation case studies</vt:lpstr>
      <vt:lpstr>ACT: SUPPORT AUSTRALIAN AID</vt:lpstr>
      <vt:lpstr>LEARNING TASK SUGGESTION  Distribute the following extracts and quotes for small group discussion.</vt:lpstr>
      <vt:lpstr> REFLECT AND RESPOND  Consider what you have learnt so far and the stories you have heard. What stands out to you most? Why?  In small groups, read the following quotes and extracts from Pope Francis’ encyclical ‘Laudato Si’ and other sources to help you form your responses.  What impact does urbanisation have on human wellbeing?  What do you see as important for better cities in the future?  What role does and can Australia play in this issue?</vt:lpstr>
      <vt:lpstr>#44 “Nowadays, for example, we are conscious of the disproportionate and unruly growth of many cities, which have become unhealthy to live in, not only because of pollution caused by toxic emissions but also as a result of urban chaos, poor transportation, and visual pollution and noise. Many cities are huge, inefficient structures, excessively wasteful of energy and water. Neighbourhoods, even those recently built, are congested, chaotic and lacking in sufficient green space. We were not meant to be inundated by cement, asphalt, glass and metal, and deprived of physical contact with nature.”  Pope Francis, Laudato Si’.</vt:lpstr>
      <vt:lpstr>#45 “In some places, rural and urban alike, the privatization of certain spaces has restricted people’s access to places of particular beauty. In others, “ecological” neighbourhoods have been created which are closed to outsiders in order to ensure an artificial tranquillity. Frequently, we find beautiful and carefully manicured green spaces in so-called “safer” areas of cities, but not in the more hidden areas where the disposable of society live.” Pope Francis, Laudato Si’.</vt:lpstr>
      <vt:lpstr>#49. “It needs to be said that, generally speaking, there is little in the way of clear awareness of problems which especially affect the excluded. Yet they are the majority of the planet’s population, billions of people. These days, they are mentioned in international political and economic discussions, but one often has the impression that their problems are brought up as an afterthought, a question which gets added almost out of duty or in a tangential way, if not treated merely as collateral damage. Indeed, when all is said and done, they frequently remain at the bottom of the pile.”  Pope Francis, Laudato Si’.</vt:lpstr>
      <vt:lpstr>#49. “This is due partly to the fact that many professionals, opinion makers, communications media and centres of power, being located in affluent urban areas, are far removed from the poor, with little direct contact with their problems. They live and reason from the comfortable position of a high level of development and a quality of life well beyond the reach of the majority of the world’s population.”  Pope Francis, Laudato Si’.</vt:lpstr>
      <vt:lpstr>#49. “This lack of physical contact and encounter, encouraged at times by the disintegration of our cities, can lead to a numbing of conscience and to tendentious analyses which neglect parts of reality.  Today, however, we have to realize that a true ecological approach always becomes a social approach; it must integrate questions of justice in debates on the environment, so as to hear both the cry of the earth and the cry of the poor.” Pope Francis, Laudato Si’.</vt:lpstr>
      <vt:lpstr>#150. “More precious still is the service we offer to another kind of beauty: people’s quality of life, their adaptation to the environment, encounter and mutual assistance. Here too, we see how important it is that urban planning always take into consideration the views of those who will live in these areas.” Pope Francis, Laudato Si’.</vt:lpstr>
      <vt:lpstr>Human Rights: The Universal declaration of Human Rights (UDHR)</vt:lpstr>
      <vt:lpstr>Human rights: International Covenant on Economic, Social and Cultural Rights </vt:lpstr>
      <vt:lpstr>PowerPoint Presentation</vt:lpstr>
      <vt:lpstr>PowerPoint Presentation</vt:lpstr>
      <vt:lpstr>Appendix:  Case studies in Plain text for easier distribution</vt:lpstr>
      <vt:lpstr>Semiti’s story- FIJI</vt:lpstr>
      <vt:lpstr>Semiti’s story- FIJI</vt:lpstr>
      <vt:lpstr>MARISTELY’S story- BRAZIL</vt:lpstr>
      <vt:lpstr>MARISTELY’S story- BRAZIL</vt:lpstr>
      <vt:lpstr>VANNAK’S story- CAMBODIA</vt:lpstr>
      <vt:lpstr>VANNAK’S story- CAMBODIA</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Lilian Chan</dc:creator>
  <cp:lastModifiedBy>Rexy Jacob</cp:lastModifiedBy>
  <cp:revision>114</cp:revision>
  <dcterms:created xsi:type="dcterms:W3CDTF">2014-12-10T03:25:51Z</dcterms:created>
  <dcterms:modified xsi:type="dcterms:W3CDTF">2017-08-17T04:10:21Z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0x0101003BB767A26C87A8429349E100999E60C0</vt:lpwstr>
  </property>
  <property fmtid="{D5CDD505-2E9C-101B-9397-08002B2CF9AE}" pid="3" name="_dlc_DocIdItemGuid">
    <vt:lpwstr>93f90c64-8d9b-4e4a-abcb-dd1fef5d4ac8</vt:lpwstr>
  </property>
  <property fmtid="{D5CDD505-2E9C-101B-9397-08002B2CF9AE}" pid="4" name="Order">
    <vt:r8>106000</vt:r8>
  </property>
</Properties>
</file>